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1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6" r:id="rId6"/>
    <p:sldId id="289" r:id="rId7"/>
    <p:sldId id="261" r:id="rId8"/>
    <p:sldId id="262" r:id="rId9"/>
    <p:sldId id="263" r:id="rId10"/>
    <p:sldId id="291" r:id="rId11"/>
    <p:sldId id="267" r:id="rId12"/>
    <p:sldId id="278" r:id="rId13"/>
    <p:sldId id="279" r:id="rId14"/>
    <p:sldId id="288" r:id="rId15"/>
    <p:sldId id="280" r:id="rId16"/>
    <p:sldId id="281" r:id="rId17"/>
    <p:sldId id="292" r:id="rId18"/>
    <p:sldId id="29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0244" autoAdjust="0"/>
  </p:normalViewPr>
  <p:slideViewPr>
    <p:cSldViewPr snapToGrid="0" snapToObjects="1"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F43A3F-3EB8-F248-9455-DB303EC94126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4BCA8860-298C-854E-B2C8-C523308F3BCC}">
      <dgm:prSet phldrT="[Text]" custT="1"/>
      <dgm:spPr/>
      <dgm:t>
        <a:bodyPr/>
        <a:lstStyle/>
        <a:p>
          <a:r>
            <a:rPr lang="en-US" sz="2000" dirty="0" smtClean="0">
              <a:solidFill>
                <a:srgbClr val="031227"/>
              </a:solidFill>
            </a:rPr>
            <a:t>Define the company mission</a:t>
          </a:r>
          <a:endParaRPr lang="en-US" sz="2000" dirty="0">
            <a:solidFill>
              <a:srgbClr val="031227"/>
            </a:solidFill>
          </a:endParaRPr>
        </a:p>
      </dgm:t>
    </dgm:pt>
    <dgm:pt modelId="{092F8127-8E07-F84D-9892-F99EECDB6AF3}" type="parTrans" cxnId="{5EE11628-C15F-9041-9383-9E216DDF1FA5}">
      <dgm:prSet/>
      <dgm:spPr/>
      <dgm:t>
        <a:bodyPr/>
        <a:lstStyle/>
        <a:p>
          <a:endParaRPr lang="en-US">
            <a:solidFill>
              <a:srgbClr val="031227"/>
            </a:solidFill>
          </a:endParaRPr>
        </a:p>
      </dgm:t>
    </dgm:pt>
    <dgm:pt modelId="{91E2222C-D8B5-F143-B53A-BAA20E9AEA55}" type="sibTrans" cxnId="{5EE11628-C15F-9041-9383-9E216DDF1FA5}">
      <dgm:prSet/>
      <dgm:spPr/>
      <dgm:t>
        <a:bodyPr/>
        <a:lstStyle/>
        <a:p>
          <a:endParaRPr lang="en-US">
            <a:solidFill>
              <a:srgbClr val="031227"/>
            </a:solidFill>
          </a:endParaRPr>
        </a:p>
      </dgm:t>
    </dgm:pt>
    <dgm:pt modelId="{1F880C93-F699-D64E-8987-2FC39CBE00AB}">
      <dgm:prSet phldrT="[Text]" custT="1"/>
      <dgm:spPr/>
      <dgm:t>
        <a:bodyPr/>
        <a:lstStyle/>
        <a:p>
          <a:r>
            <a:rPr lang="en-US" sz="2000" dirty="0" smtClean="0">
              <a:solidFill>
                <a:srgbClr val="031227"/>
              </a:solidFill>
            </a:rPr>
            <a:t>Set company objectives and goals</a:t>
          </a:r>
          <a:endParaRPr lang="en-US" sz="2000" dirty="0">
            <a:solidFill>
              <a:srgbClr val="031227"/>
            </a:solidFill>
          </a:endParaRPr>
        </a:p>
      </dgm:t>
    </dgm:pt>
    <dgm:pt modelId="{B8ECBC3C-704A-AF4B-8F67-6BC449FBFEFA}" type="parTrans" cxnId="{147E6A73-2613-244A-B2A5-F6D05A4AFA58}">
      <dgm:prSet/>
      <dgm:spPr/>
      <dgm:t>
        <a:bodyPr/>
        <a:lstStyle/>
        <a:p>
          <a:endParaRPr lang="en-US">
            <a:solidFill>
              <a:srgbClr val="031227"/>
            </a:solidFill>
          </a:endParaRPr>
        </a:p>
      </dgm:t>
    </dgm:pt>
    <dgm:pt modelId="{2F88A44A-E547-9749-9E99-FB2C27DD49E8}" type="sibTrans" cxnId="{147E6A73-2613-244A-B2A5-F6D05A4AFA58}">
      <dgm:prSet/>
      <dgm:spPr/>
      <dgm:t>
        <a:bodyPr/>
        <a:lstStyle/>
        <a:p>
          <a:endParaRPr lang="en-US">
            <a:solidFill>
              <a:srgbClr val="031227"/>
            </a:solidFill>
          </a:endParaRPr>
        </a:p>
      </dgm:t>
    </dgm:pt>
    <dgm:pt modelId="{2D8F05B6-0C26-DF45-B034-A674F590C475}">
      <dgm:prSet phldrT="[Text]" custT="1"/>
      <dgm:spPr/>
      <dgm:t>
        <a:bodyPr/>
        <a:lstStyle/>
        <a:p>
          <a:r>
            <a:rPr lang="en-US" sz="2000" dirty="0" smtClean="0">
              <a:solidFill>
                <a:srgbClr val="031227"/>
              </a:solidFill>
            </a:rPr>
            <a:t>Design the Business portfolio</a:t>
          </a:r>
          <a:endParaRPr lang="en-US" sz="2000" dirty="0">
            <a:solidFill>
              <a:srgbClr val="031227"/>
            </a:solidFill>
          </a:endParaRPr>
        </a:p>
      </dgm:t>
    </dgm:pt>
    <dgm:pt modelId="{633B577A-ED85-B049-9B13-9E48CB69A11B}" type="parTrans" cxnId="{9D62C087-B01A-1C48-9D8F-A99ADEA8D491}">
      <dgm:prSet/>
      <dgm:spPr/>
      <dgm:t>
        <a:bodyPr/>
        <a:lstStyle/>
        <a:p>
          <a:endParaRPr lang="en-US">
            <a:solidFill>
              <a:srgbClr val="031227"/>
            </a:solidFill>
          </a:endParaRPr>
        </a:p>
      </dgm:t>
    </dgm:pt>
    <dgm:pt modelId="{9FBBF095-F8CC-DC41-A94F-E0B9C8608956}" type="sibTrans" cxnId="{9D62C087-B01A-1C48-9D8F-A99ADEA8D491}">
      <dgm:prSet/>
      <dgm:spPr/>
      <dgm:t>
        <a:bodyPr/>
        <a:lstStyle/>
        <a:p>
          <a:endParaRPr lang="en-US">
            <a:solidFill>
              <a:srgbClr val="031227"/>
            </a:solidFill>
          </a:endParaRPr>
        </a:p>
      </dgm:t>
    </dgm:pt>
    <dgm:pt modelId="{36D451EC-E13C-0848-8F56-3FD3FCC8A24E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smtClean="0">
              <a:solidFill>
                <a:srgbClr val="031227"/>
              </a:solidFill>
            </a:rPr>
            <a:t>Plan marketing and other functional strategies</a:t>
          </a:r>
          <a:endParaRPr lang="en-US" sz="2000" dirty="0">
            <a:solidFill>
              <a:srgbClr val="031227"/>
            </a:solidFill>
          </a:endParaRPr>
        </a:p>
      </dgm:t>
    </dgm:pt>
    <dgm:pt modelId="{EA92C5BF-A9BD-8840-BE1A-A82BE1077BB1}" type="parTrans" cxnId="{A912BEAC-98E8-2E41-85C8-4766E9759828}">
      <dgm:prSet/>
      <dgm:spPr/>
      <dgm:t>
        <a:bodyPr/>
        <a:lstStyle/>
        <a:p>
          <a:endParaRPr lang="en-US">
            <a:solidFill>
              <a:srgbClr val="031227"/>
            </a:solidFill>
          </a:endParaRPr>
        </a:p>
      </dgm:t>
    </dgm:pt>
    <dgm:pt modelId="{1BE1E9AB-41AE-884C-AC12-5D2565ACBD54}" type="sibTrans" cxnId="{A912BEAC-98E8-2E41-85C8-4766E9759828}">
      <dgm:prSet/>
      <dgm:spPr/>
      <dgm:t>
        <a:bodyPr/>
        <a:lstStyle/>
        <a:p>
          <a:endParaRPr lang="en-US">
            <a:solidFill>
              <a:srgbClr val="031227"/>
            </a:solidFill>
          </a:endParaRPr>
        </a:p>
      </dgm:t>
    </dgm:pt>
    <dgm:pt modelId="{B286B8D9-443A-9947-B443-F1B509FE9BC6}" type="pres">
      <dgm:prSet presAssocID="{49F43A3F-3EB8-F248-9455-DB303EC94126}" presName="Name0" presStyleCnt="0">
        <dgm:presLayoutVars>
          <dgm:dir/>
          <dgm:resizeHandles val="exact"/>
        </dgm:presLayoutVars>
      </dgm:prSet>
      <dgm:spPr/>
    </dgm:pt>
    <dgm:pt modelId="{20C6E0DE-E953-8C44-9B51-8375D1C96163}" type="pres">
      <dgm:prSet presAssocID="{4BCA8860-298C-854E-B2C8-C523308F3BCC}" presName="node" presStyleLbl="node1" presStyleIdx="0" presStyleCnt="4" custScaleX="110042" custScaleY="131522" custLinFactNeighborX="21452" custLinFactNeighborY="26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7788E2-BDDC-F64F-B349-136939682484}" type="pres">
      <dgm:prSet presAssocID="{91E2222C-D8B5-F143-B53A-BAA20E9AEA55}" presName="sibTrans" presStyleLbl="sibTrans2D1" presStyleIdx="0" presStyleCnt="3"/>
      <dgm:spPr/>
      <dgm:t>
        <a:bodyPr/>
        <a:lstStyle/>
        <a:p>
          <a:endParaRPr lang="en-US"/>
        </a:p>
      </dgm:t>
    </dgm:pt>
    <dgm:pt modelId="{BD791E11-76AF-4B4E-A626-ADF94CC8C3B5}" type="pres">
      <dgm:prSet presAssocID="{91E2222C-D8B5-F143-B53A-BAA20E9AEA55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0DC1ED8C-B37F-3B41-92B2-200D540023B6}" type="pres">
      <dgm:prSet presAssocID="{1F880C93-F699-D64E-8987-2FC39CBE00AB}" presName="node" presStyleLbl="node1" presStyleIdx="1" presStyleCnt="4" custScaleX="144352" custScaleY="1223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D6611E-E9A8-1246-9E36-1CC32AB8B14A}" type="pres">
      <dgm:prSet presAssocID="{2F88A44A-E547-9749-9E99-FB2C27DD49E8}" presName="sibTrans" presStyleLbl="sibTrans2D1" presStyleIdx="1" presStyleCnt="3"/>
      <dgm:spPr/>
      <dgm:t>
        <a:bodyPr/>
        <a:lstStyle/>
        <a:p>
          <a:endParaRPr lang="en-US"/>
        </a:p>
      </dgm:t>
    </dgm:pt>
    <dgm:pt modelId="{AFC618D8-311A-504E-AB06-9D8968CE023E}" type="pres">
      <dgm:prSet presAssocID="{2F88A44A-E547-9749-9E99-FB2C27DD49E8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FD40153E-5CF3-A645-97F1-81B3C3B1B5FE}" type="pres">
      <dgm:prSet presAssocID="{2D8F05B6-0C26-DF45-B034-A674F590C475}" presName="node" presStyleLbl="node1" presStyleIdx="2" presStyleCnt="4" custScaleX="118657" custScaleY="1192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96777F-5FEA-2045-A2F9-2B2DD453D177}" type="pres">
      <dgm:prSet presAssocID="{9FBBF095-F8CC-DC41-A94F-E0B9C8608956}" presName="sibTrans" presStyleLbl="sibTrans2D1" presStyleIdx="2" presStyleCnt="3"/>
      <dgm:spPr/>
      <dgm:t>
        <a:bodyPr/>
        <a:lstStyle/>
        <a:p>
          <a:endParaRPr lang="en-US"/>
        </a:p>
      </dgm:t>
    </dgm:pt>
    <dgm:pt modelId="{36B20B16-E944-7145-9B64-BB55B9EECD4D}" type="pres">
      <dgm:prSet presAssocID="{9FBBF095-F8CC-DC41-A94F-E0B9C8608956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D06F5350-8564-6E46-ADF5-350390C7B6DD}" type="pres">
      <dgm:prSet presAssocID="{36D451EC-E13C-0848-8F56-3FD3FCC8A24E}" presName="node" presStyleLbl="node1" presStyleIdx="3" presStyleCnt="4" custScaleX="119144" custScaleY="119736" custLinFactNeighborX="78" custLinFactNeighborY="-28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C96C01-48AA-F248-BC93-E09BDB407D02}" type="presOf" srcId="{9FBBF095-F8CC-DC41-A94F-E0B9C8608956}" destId="{36B20B16-E944-7145-9B64-BB55B9EECD4D}" srcOrd="1" destOrd="0" presId="urn:microsoft.com/office/officeart/2005/8/layout/process1"/>
    <dgm:cxn modelId="{A175A986-E0C7-9445-879F-66852FC08DB2}" type="presOf" srcId="{36D451EC-E13C-0848-8F56-3FD3FCC8A24E}" destId="{D06F5350-8564-6E46-ADF5-350390C7B6DD}" srcOrd="0" destOrd="0" presId="urn:microsoft.com/office/officeart/2005/8/layout/process1"/>
    <dgm:cxn modelId="{9C0EA023-559A-4546-B89E-E08E75740B88}" type="presOf" srcId="{2F88A44A-E547-9749-9E99-FB2C27DD49E8}" destId="{E6D6611E-E9A8-1246-9E36-1CC32AB8B14A}" srcOrd="0" destOrd="0" presId="urn:microsoft.com/office/officeart/2005/8/layout/process1"/>
    <dgm:cxn modelId="{6E3BDEC7-F39A-EF49-B0F2-88395ED71612}" type="presOf" srcId="{49F43A3F-3EB8-F248-9455-DB303EC94126}" destId="{B286B8D9-443A-9947-B443-F1B509FE9BC6}" srcOrd="0" destOrd="0" presId="urn:microsoft.com/office/officeart/2005/8/layout/process1"/>
    <dgm:cxn modelId="{9D62C087-B01A-1C48-9D8F-A99ADEA8D491}" srcId="{49F43A3F-3EB8-F248-9455-DB303EC94126}" destId="{2D8F05B6-0C26-DF45-B034-A674F590C475}" srcOrd="2" destOrd="0" parTransId="{633B577A-ED85-B049-9B13-9E48CB69A11B}" sibTransId="{9FBBF095-F8CC-DC41-A94F-E0B9C8608956}"/>
    <dgm:cxn modelId="{10C0091B-B588-C541-987D-02D25F681636}" type="presOf" srcId="{91E2222C-D8B5-F143-B53A-BAA20E9AEA55}" destId="{DD7788E2-BDDC-F64F-B349-136939682484}" srcOrd="0" destOrd="0" presId="urn:microsoft.com/office/officeart/2005/8/layout/process1"/>
    <dgm:cxn modelId="{FAA2F5A4-18B2-2A4D-82D3-103DB5296E9C}" type="presOf" srcId="{9FBBF095-F8CC-DC41-A94F-E0B9C8608956}" destId="{B196777F-5FEA-2045-A2F9-2B2DD453D177}" srcOrd="0" destOrd="0" presId="urn:microsoft.com/office/officeart/2005/8/layout/process1"/>
    <dgm:cxn modelId="{A2DF8FE6-4699-F148-BE9F-0F0DB0C1A225}" type="presOf" srcId="{2F88A44A-E547-9749-9E99-FB2C27DD49E8}" destId="{AFC618D8-311A-504E-AB06-9D8968CE023E}" srcOrd="1" destOrd="0" presId="urn:microsoft.com/office/officeart/2005/8/layout/process1"/>
    <dgm:cxn modelId="{147E6A73-2613-244A-B2A5-F6D05A4AFA58}" srcId="{49F43A3F-3EB8-F248-9455-DB303EC94126}" destId="{1F880C93-F699-D64E-8987-2FC39CBE00AB}" srcOrd="1" destOrd="0" parTransId="{B8ECBC3C-704A-AF4B-8F67-6BC449FBFEFA}" sibTransId="{2F88A44A-E547-9749-9E99-FB2C27DD49E8}"/>
    <dgm:cxn modelId="{2ACDB34C-4CB4-9C4B-9DEB-172B5BCB24E1}" type="presOf" srcId="{2D8F05B6-0C26-DF45-B034-A674F590C475}" destId="{FD40153E-5CF3-A645-97F1-81B3C3B1B5FE}" srcOrd="0" destOrd="0" presId="urn:microsoft.com/office/officeart/2005/8/layout/process1"/>
    <dgm:cxn modelId="{D0760E9B-FD86-3E44-BE1B-63EB23B73E14}" type="presOf" srcId="{91E2222C-D8B5-F143-B53A-BAA20E9AEA55}" destId="{BD791E11-76AF-4B4E-A626-ADF94CC8C3B5}" srcOrd="1" destOrd="0" presId="urn:microsoft.com/office/officeart/2005/8/layout/process1"/>
    <dgm:cxn modelId="{A912BEAC-98E8-2E41-85C8-4766E9759828}" srcId="{49F43A3F-3EB8-F248-9455-DB303EC94126}" destId="{36D451EC-E13C-0848-8F56-3FD3FCC8A24E}" srcOrd="3" destOrd="0" parTransId="{EA92C5BF-A9BD-8840-BE1A-A82BE1077BB1}" sibTransId="{1BE1E9AB-41AE-884C-AC12-5D2565ACBD54}"/>
    <dgm:cxn modelId="{5EE11628-C15F-9041-9383-9E216DDF1FA5}" srcId="{49F43A3F-3EB8-F248-9455-DB303EC94126}" destId="{4BCA8860-298C-854E-B2C8-C523308F3BCC}" srcOrd="0" destOrd="0" parTransId="{092F8127-8E07-F84D-9892-F99EECDB6AF3}" sibTransId="{91E2222C-D8B5-F143-B53A-BAA20E9AEA55}"/>
    <dgm:cxn modelId="{DF8F84A6-619F-904A-98E1-985AA2CA743E}" type="presOf" srcId="{1F880C93-F699-D64E-8987-2FC39CBE00AB}" destId="{0DC1ED8C-B37F-3B41-92B2-200D540023B6}" srcOrd="0" destOrd="0" presId="urn:microsoft.com/office/officeart/2005/8/layout/process1"/>
    <dgm:cxn modelId="{7623FD85-5DFE-C54E-9BA6-47BEEB0CEFBE}" type="presOf" srcId="{4BCA8860-298C-854E-B2C8-C523308F3BCC}" destId="{20C6E0DE-E953-8C44-9B51-8375D1C96163}" srcOrd="0" destOrd="0" presId="urn:microsoft.com/office/officeart/2005/8/layout/process1"/>
    <dgm:cxn modelId="{DC67CC6B-08C9-DD4B-9723-C16D7200F34E}" type="presParOf" srcId="{B286B8D9-443A-9947-B443-F1B509FE9BC6}" destId="{20C6E0DE-E953-8C44-9B51-8375D1C96163}" srcOrd="0" destOrd="0" presId="urn:microsoft.com/office/officeart/2005/8/layout/process1"/>
    <dgm:cxn modelId="{22BF5C5B-DAF2-8D4F-B711-7E9C7F66A3F1}" type="presParOf" srcId="{B286B8D9-443A-9947-B443-F1B509FE9BC6}" destId="{DD7788E2-BDDC-F64F-B349-136939682484}" srcOrd="1" destOrd="0" presId="urn:microsoft.com/office/officeart/2005/8/layout/process1"/>
    <dgm:cxn modelId="{BFAC278B-D2DD-944B-894A-619AA9426861}" type="presParOf" srcId="{DD7788E2-BDDC-F64F-B349-136939682484}" destId="{BD791E11-76AF-4B4E-A626-ADF94CC8C3B5}" srcOrd="0" destOrd="0" presId="urn:microsoft.com/office/officeart/2005/8/layout/process1"/>
    <dgm:cxn modelId="{952FA981-C1B8-3F46-A658-A7C1AF382922}" type="presParOf" srcId="{B286B8D9-443A-9947-B443-F1B509FE9BC6}" destId="{0DC1ED8C-B37F-3B41-92B2-200D540023B6}" srcOrd="2" destOrd="0" presId="urn:microsoft.com/office/officeart/2005/8/layout/process1"/>
    <dgm:cxn modelId="{AB363083-1838-D442-B10A-52409E7ED8B9}" type="presParOf" srcId="{B286B8D9-443A-9947-B443-F1B509FE9BC6}" destId="{E6D6611E-E9A8-1246-9E36-1CC32AB8B14A}" srcOrd="3" destOrd="0" presId="urn:microsoft.com/office/officeart/2005/8/layout/process1"/>
    <dgm:cxn modelId="{A2B0B2B4-CBFF-1D48-9C18-58DC7BDD50BB}" type="presParOf" srcId="{E6D6611E-E9A8-1246-9E36-1CC32AB8B14A}" destId="{AFC618D8-311A-504E-AB06-9D8968CE023E}" srcOrd="0" destOrd="0" presId="urn:microsoft.com/office/officeart/2005/8/layout/process1"/>
    <dgm:cxn modelId="{187ECB73-1940-DF42-8D8D-2EEA224071DD}" type="presParOf" srcId="{B286B8D9-443A-9947-B443-F1B509FE9BC6}" destId="{FD40153E-5CF3-A645-97F1-81B3C3B1B5FE}" srcOrd="4" destOrd="0" presId="urn:microsoft.com/office/officeart/2005/8/layout/process1"/>
    <dgm:cxn modelId="{80C99650-6717-DA43-946B-8BF6482813ED}" type="presParOf" srcId="{B286B8D9-443A-9947-B443-F1B509FE9BC6}" destId="{B196777F-5FEA-2045-A2F9-2B2DD453D177}" srcOrd="5" destOrd="0" presId="urn:microsoft.com/office/officeart/2005/8/layout/process1"/>
    <dgm:cxn modelId="{D1F615FA-B00F-F54B-95FF-52BD23B068D7}" type="presParOf" srcId="{B196777F-5FEA-2045-A2F9-2B2DD453D177}" destId="{36B20B16-E944-7145-9B64-BB55B9EECD4D}" srcOrd="0" destOrd="0" presId="urn:microsoft.com/office/officeart/2005/8/layout/process1"/>
    <dgm:cxn modelId="{7AD7C96B-EE26-244A-97D9-9D396F12E044}" type="presParOf" srcId="{B286B8D9-443A-9947-B443-F1B509FE9BC6}" destId="{D06F5350-8564-6E46-ADF5-350390C7B6DD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64AC11-3040-4D3F-A8E3-69A0103F401E}" type="doc">
      <dgm:prSet loTypeId="urn:microsoft.com/office/officeart/2005/8/layout/matrix3" loCatId="matrix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25C1D003-5E3C-4094-8A5A-26B1DA3FF563}">
      <dgm:prSet phldrT="[文字]" custT="1"/>
      <dgm:spPr/>
      <dgm:t>
        <a:bodyPr/>
        <a:lstStyle/>
        <a:p>
          <a:pPr algn="ctr"/>
          <a:r>
            <a:rPr lang="en-US" altLang="zh-TW" sz="2000" b="1" dirty="0" smtClean="0">
              <a:latin typeface="+mn-lt"/>
              <a:ea typeface="微軟正黑體" pitchFamily="34" charset="-120"/>
            </a:rPr>
            <a:t>Build</a:t>
          </a:r>
          <a:r>
            <a:rPr lang="zh-TW" altLang="en-US" sz="2000" b="1" dirty="0" smtClean="0">
              <a:latin typeface="+mn-lt"/>
              <a:ea typeface="微軟正黑體" pitchFamily="34" charset="-120"/>
            </a:rPr>
            <a:t>：</a:t>
          </a:r>
        </a:p>
        <a:p>
          <a:pPr algn="l"/>
          <a:r>
            <a:rPr lang="en-US" altLang="zh-TW" sz="2000" b="1" dirty="0" smtClean="0">
              <a:latin typeface="+mn-lt"/>
              <a:ea typeface="微軟正黑體" pitchFamily="34" charset="-120"/>
            </a:rPr>
            <a:t>It can invest more in the business unit.</a:t>
          </a:r>
          <a:endParaRPr lang="zh-TW" altLang="en-US" sz="2000" b="1" dirty="0">
            <a:latin typeface="+mn-lt"/>
            <a:ea typeface="微軟正黑體" pitchFamily="34" charset="-120"/>
          </a:endParaRPr>
        </a:p>
      </dgm:t>
    </dgm:pt>
    <dgm:pt modelId="{627C4B07-9FCB-4BD5-99E0-9189A3C64C74}" type="parTrans" cxnId="{3CBA069A-C712-457D-9FF1-76B72F0F1E8C}">
      <dgm:prSet/>
      <dgm:spPr/>
      <dgm:t>
        <a:bodyPr/>
        <a:lstStyle/>
        <a:p>
          <a:endParaRPr lang="zh-TW" altLang="en-US"/>
        </a:p>
      </dgm:t>
    </dgm:pt>
    <dgm:pt modelId="{CFEB2AB1-EA66-433D-BA32-BBD28B91FA53}" type="sibTrans" cxnId="{3CBA069A-C712-457D-9FF1-76B72F0F1E8C}">
      <dgm:prSet/>
      <dgm:spPr/>
      <dgm:t>
        <a:bodyPr/>
        <a:lstStyle/>
        <a:p>
          <a:endParaRPr lang="zh-TW" altLang="en-US"/>
        </a:p>
      </dgm:t>
    </dgm:pt>
    <dgm:pt modelId="{D0039AA6-BF45-468B-882F-16E796C0B025}">
      <dgm:prSet phldrT="[文字]" custT="1"/>
      <dgm:spPr/>
      <dgm:t>
        <a:bodyPr/>
        <a:lstStyle/>
        <a:p>
          <a:pPr algn="ctr"/>
          <a:r>
            <a:rPr lang="en-US" altLang="zh-TW" sz="2000" b="1" dirty="0" smtClean="0">
              <a:latin typeface="+mn-lt"/>
              <a:ea typeface="微軟正黑體" pitchFamily="34" charset="-120"/>
            </a:rPr>
            <a:t>Hold:</a:t>
          </a:r>
          <a:endParaRPr lang="zh-TW" altLang="en-US" sz="2000" b="1" dirty="0" smtClean="0">
            <a:latin typeface="+mn-lt"/>
            <a:ea typeface="微軟正黑體" pitchFamily="34" charset="-120"/>
          </a:endParaRPr>
        </a:p>
        <a:p>
          <a:pPr algn="l"/>
          <a:r>
            <a:rPr lang="en-US" altLang="zh-TW" sz="2000" b="1" dirty="0" smtClean="0">
              <a:latin typeface="+mn-lt"/>
              <a:ea typeface="微軟正黑體" pitchFamily="34" charset="-120"/>
            </a:rPr>
            <a:t>It can just enough to share at the current level.</a:t>
          </a:r>
          <a:endParaRPr lang="zh-TW" altLang="en-US" sz="2000" b="1" dirty="0">
            <a:latin typeface="+mn-lt"/>
            <a:ea typeface="微軟正黑體" pitchFamily="34" charset="-120"/>
          </a:endParaRPr>
        </a:p>
      </dgm:t>
    </dgm:pt>
    <dgm:pt modelId="{F9D305A6-CCD4-4EB2-85BC-BC24824F3FAA}" type="parTrans" cxnId="{1472F661-532A-4A67-B58A-8B33F9D22D6E}">
      <dgm:prSet/>
      <dgm:spPr/>
      <dgm:t>
        <a:bodyPr/>
        <a:lstStyle/>
        <a:p>
          <a:endParaRPr lang="zh-TW" altLang="en-US"/>
        </a:p>
      </dgm:t>
    </dgm:pt>
    <dgm:pt modelId="{35B88901-3376-40FE-8E09-FC9E318F0971}" type="sibTrans" cxnId="{1472F661-532A-4A67-B58A-8B33F9D22D6E}">
      <dgm:prSet/>
      <dgm:spPr/>
      <dgm:t>
        <a:bodyPr/>
        <a:lstStyle/>
        <a:p>
          <a:endParaRPr lang="zh-TW" altLang="en-US"/>
        </a:p>
      </dgm:t>
    </dgm:pt>
    <dgm:pt modelId="{DB0967C7-9965-4573-B7EA-8D1C21095D17}">
      <dgm:prSet phldrT="[文字]" custT="1"/>
      <dgm:spPr/>
      <dgm:t>
        <a:bodyPr/>
        <a:lstStyle/>
        <a:p>
          <a:pPr algn="ctr"/>
          <a:r>
            <a:rPr lang="zh-TW" altLang="en-US" sz="2000" b="1" dirty="0" smtClean="0">
              <a:latin typeface="微軟正黑體" pitchFamily="34" charset="-120"/>
              <a:ea typeface="微軟正黑體" pitchFamily="34" charset="-120"/>
            </a:rPr>
            <a:t>  </a:t>
          </a:r>
          <a:r>
            <a:rPr lang="en-US" altLang="zh-TW" sz="2000" b="1" dirty="0" smtClean="0">
              <a:latin typeface="+mn-lt"/>
              <a:ea typeface="微軟正黑體" pitchFamily="34" charset="-120"/>
            </a:rPr>
            <a:t>Harvest</a:t>
          </a:r>
          <a:r>
            <a:rPr lang="zh-TW" altLang="en-US" sz="2000" b="1" dirty="0" smtClean="0">
              <a:latin typeface="+mn-lt"/>
              <a:ea typeface="微軟正黑體" pitchFamily="34" charset="-120"/>
            </a:rPr>
            <a:t>：</a:t>
          </a:r>
          <a:endParaRPr lang="en-US" altLang="zh-TW" sz="2000" b="1" dirty="0" smtClean="0">
            <a:latin typeface="+mn-lt"/>
            <a:ea typeface="微軟正黑體" pitchFamily="34" charset="-120"/>
          </a:endParaRPr>
        </a:p>
        <a:p>
          <a:pPr algn="l"/>
          <a:r>
            <a:rPr lang="en-US" altLang="zh-TW" sz="2000" b="1" dirty="0" smtClean="0">
              <a:latin typeface="+mn-lt"/>
              <a:ea typeface="微軟正黑體" pitchFamily="34" charset="-120"/>
            </a:rPr>
            <a:t>It can harvest the SBU, milking its short-term cash.</a:t>
          </a:r>
          <a:endParaRPr lang="zh-TW" altLang="en-US" sz="2000" b="1" dirty="0">
            <a:latin typeface="+mn-lt"/>
            <a:ea typeface="微軟正黑體" pitchFamily="34" charset="-120"/>
          </a:endParaRPr>
        </a:p>
      </dgm:t>
    </dgm:pt>
    <dgm:pt modelId="{BA22FDCE-5061-4F54-8616-6FC5128592BC}" type="parTrans" cxnId="{48947F66-4A6B-41A2-90B9-C77C932C0399}">
      <dgm:prSet/>
      <dgm:spPr/>
      <dgm:t>
        <a:bodyPr/>
        <a:lstStyle/>
        <a:p>
          <a:endParaRPr lang="zh-TW" altLang="en-US"/>
        </a:p>
      </dgm:t>
    </dgm:pt>
    <dgm:pt modelId="{B5BD9215-2DA4-41DD-BD81-A45CCAF808D4}" type="sibTrans" cxnId="{48947F66-4A6B-41A2-90B9-C77C932C0399}">
      <dgm:prSet/>
      <dgm:spPr/>
      <dgm:t>
        <a:bodyPr/>
        <a:lstStyle/>
        <a:p>
          <a:endParaRPr lang="zh-TW" altLang="en-US"/>
        </a:p>
      </dgm:t>
    </dgm:pt>
    <dgm:pt modelId="{262BC441-5526-4E1B-AA2C-0C6E343A3632}">
      <dgm:prSet phldrT="[文字]" custT="1"/>
      <dgm:spPr/>
      <dgm:t>
        <a:bodyPr/>
        <a:lstStyle/>
        <a:p>
          <a:pPr algn="ctr"/>
          <a:r>
            <a:rPr lang="en-US" altLang="zh-TW" sz="2000" b="1" dirty="0" smtClean="0">
              <a:latin typeface="+mn-lt"/>
              <a:ea typeface="微軟正黑體" pitchFamily="34" charset="-120"/>
            </a:rPr>
            <a:t>Divest</a:t>
          </a:r>
          <a:r>
            <a:rPr lang="zh-TW" altLang="en-US" sz="2000" b="1" dirty="0" smtClean="0">
              <a:latin typeface="+mn-lt"/>
              <a:ea typeface="微軟正黑體" pitchFamily="34" charset="-120"/>
            </a:rPr>
            <a:t>：</a:t>
          </a:r>
          <a:endParaRPr lang="en-US" altLang="zh-TW" sz="2000" b="1" dirty="0" smtClean="0">
            <a:latin typeface="+mn-lt"/>
            <a:ea typeface="微軟正黑體" pitchFamily="34" charset="-120"/>
          </a:endParaRPr>
        </a:p>
        <a:p>
          <a:pPr algn="l"/>
          <a:r>
            <a:rPr lang="en-US" altLang="zh-TW" sz="2000" b="1" dirty="0" smtClean="0">
              <a:latin typeface="+mn-lt"/>
              <a:ea typeface="微軟正黑體" pitchFamily="34" charset="-120"/>
            </a:rPr>
            <a:t>It can divest the SBU by selling it or phasing it out and using the resources elsewhere.</a:t>
          </a:r>
          <a:endParaRPr lang="zh-TW" altLang="en-US" sz="2000" b="1" dirty="0">
            <a:latin typeface="+mn-lt"/>
            <a:ea typeface="微軟正黑體" pitchFamily="34" charset="-120"/>
          </a:endParaRPr>
        </a:p>
      </dgm:t>
    </dgm:pt>
    <dgm:pt modelId="{73D963BE-463C-4C8F-8821-F0A7C7E5164D}" type="parTrans" cxnId="{2DC7B98F-B806-44D6-BBCC-9BB1E29CBE66}">
      <dgm:prSet/>
      <dgm:spPr/>
      <dgm:t>
        <a:bodyPr/>
        <a:lstStyle/>
        <a:p>
          <a:endParaRPr lang="zh-TW" altLang="en-US"/>
        </a:p>
      </dgm:t>
    </dgm:pt>
    <dgm:pt modelId="{D949E0AA-1529-4D39-AF8C-C9A98B3A1199}" type="sibTrans" cxnId="{2DC7B98F-B806-44D6-BBCC-9BB1E29CBE66}">
      <dgm:prSet/>
      <dgm:spPr/>
      <dgm:t>
        <a:bodyPr/>
        <a:lstStyle/>
        <a:p>
          <a:endParaRPr lang="zh-TW" altLang="en-US"/>
        </a:p>
      </dgm:t>
    </dgm:pt>
    <dgm:pt modelId="{B51899D4-17F1-44B4-B25B-02E18888ED69}" type="pres">
      <dgm:prSet presAssocID="{7864AC11-3040-4D3F-A8E3-69A0103F401E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1E772A1A-81BB-4419-BBC3-41D5EF5E48D1}" type="pres">
      <dgm:prSet presAssocID="{7864AC11-3040-4D3F-A8E3-69A0103F401E}" presName="diamond" presStyleLbl="bgShp" presStyleIdx="0" presStyleCnt="1" custLinFactNeighborX="1016" custLinFactNeighborY="1377"/>
      <dgm:spPr/>
      <dgm:t>
        <a:bodyPr/>
        <a:lstStyle/>
        <a:p>
          <a:endParaRPr lang="zh-TW" altLang="en-US"/>
        </a:p>
      </dgm:t>
    </dgm:pt>
    <dgm:pt modelId="{60499EC7-83A2-46E4-B0F7-804E64537D5A}" type="pres">
      <dgm:prSet presAssocID="{7864AC11-3040-4D3F-A8E3-69A0103F401E}" presName="quad1" presStyleLbl="node1" presStyleIdx="0" presStyleCnt="4" custScaleX="176109" custScaleY="86523" custLinFactNeighborX="-21269" custLinFactNeighborY="990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1BDB761-D2A9-4DAD-838E-4B0BF9060584}" type="pres">
      <dgm:prSet presAssocID="{7864AC11-3040-4D3F-A8E3-69A0103F401E}" presName="quad2" presStyleLbl="node1" presStyleIdx="1" presStyleCnt="4" custScaleX="171962" custScaleY="86523" custLinFactNeighborX="46300" custLinFactNeighborY="107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9EB2CE7-F8B6-493B-8C0A-11D9CE6F4C67}" type="pres">
      <dgm:prSet presAssocID="{7864AC11-3040-4D3F-A8E3-69A0103F401E}" presName="quad3" presStyleLbl="node1" presStyleIdx="2" presStyleCnt="4" custScaleX="178149" custScaleY="86523" custLinFactNeighborX="-21269" custLinFactNeighborY="96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429D2F6-3E49-4153-B911-C600D1155598}" type="pres">
      <dgm:prSet presAssocID="{7864AC11-3040-4D3F-A8E3-69A0103F401E}" presName="quad4" presStyleLbl="node1" presStyleIdx="3" presStyleCnt="4" custScaleX="165697" custScaleY="86523" custLinFactNeighborX="46351" custLinFactNeighborY="757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873865C-D72B-4F04-B56D-506307CCE142}" type="presOf" srcId="{262BC441-5526-4E1B-AA2C-0C6E343A3632}" destId="{7429D2F6-3E49-4153-B911-C600D1155598}" srcOrd="0" destOrd="0" presId="urn:microsoft.com/office/officeart/2005/8/layout/matrix3"/>
    <dgm:cxn modelId="{5B7CE81A-BE2C-4878-B136-7AE1FDD76EC5}" type="presOf" srcId="{D0039AA6-BF45-468B-882F-16E796C0B025}" destId="{61BDB761-D2A9-4DAD-838E-4B0BF9060584}" srcOrd="0" destOrd="0" presId="urn:microsoft.com/office/officeart/2005/8/layout/matrix3"/>
    <dgm:cxn modelId="{3CBA069A-C712-457D-9FF1-76B72F0F1E8C}" srcId="{7864AC11-3040-4D3F-A8E3-69A0103F401E}" destId="{25C1D003-5E3C-4094-8A5A-26B1DA3FF563}" srcOrd="0" destOrd="0" parTransId="{627C4B07-9FCB-4BD5-99E0-9189A3C64C74}" sibTransId="{CFEB2AB1-EA66-433D-BA32-BBD28B91FA53}"/>
    <dgm:cxn modelId="{B3AE9163-4288-498D-BC09-B584C1E20C96}" type="presOf" srcId="{DB0967C7-9965-4573-B7EA-8D1C21095D17}" destId="{89EB2CE7-F8B6-493B-8C0A-11D9CE6F4C67}" srcOrd="0" destOrd="0" presId="urn:microsoft.com/office/officeart/2005/8/layout/matrix3"/>
    <dgm:cxn modelId="{39BAAF7D-02FE-418C-B4C1-821614A0AB54}" type="presOf" srcId="{25C1D003-5E3C-4094-8A5A-26B1DA3FF563}" destId="{60499EC7-83A2-46E4-B0F7-804E64537D5A}" srcOrd="0" destOrd="0" presId="urn:microsoft.com/office/officeart/2005/8/layout/matrix3"/>
    <dgm:cxn modelId="{C8F23622-195B-4F86-AECB-0F12DE3F449D}" type="presOf" srcId="{7864AC11-3040-4D3F-A8E3-69A0103F401E}" destId="{B51899D4-17F1-44B4-B25B-02E18888ED69}" srcOrd="0" destOrd="0" presId="urn:microsoft.com/office/officeart/2005/8/layout/matrix3"/>
    <dgm:cxn modelId="{1472F661-532A-4A67-B58A-8B33F9D22D6E}" srcId="{7864AC11-3040-4D3F-A8E3-69A0103F401E}" destId="{D0039AA6-BF45-468B-882F-16E796C0B025}" srcOrd="1" destOrd="0" parTransId="{F9D305A6-CCD4-4EB2-85BC-BC24824F3FAA}" sibTransId="{35B88901-3376-40FE-8E09-FC9E318F0971}"/>
    <dgm:cxn modelId="{48947F66-4A6B-41A2-90B9-C77C932C0399}" srcId="{7864AC11-3040-4D3F-A8E3-69A0103F401E}" destId="{DB0967C7-9965-4573-B7EA-8D1C21095D17}" srcOrd="2" destOrd="0" parTransId="{BA22FDCE-5061-4F54-8616-6FC5128592BC}" sibTransId="{B5BD9215-2DA4-41DD-BD81-A45CCAF808D4}"/>
    <dgm:cxn modelId="{2DC7B98F-B806-44D6-BBCC-9BB1E29CBE66}" srcId="{7864AC11-3040-4D3F-A8E3-69A0103F401E}" destId="{262BC441-5526-4E1B-AA2C-0C6E343A3632}" srcOrd="3" destOrd="0" parTransId="{73D963BE-463C-4C8F-8821-F0A7C7E5164D}" sibTransId="{D949E0AA-1529-4D39-AF8C-C9A98B3A1199}"/>
    <dgm:cxn modelId="{B4B47DE7-E2F5-4867-9FC3-D724ED5A9FC3}" type="presParOf" srcId="{B51899D4-17F1-44B4-B25B-02E18888ED69}" destId="{1E772A1A-81BB-4419-BBC3-41D5EF5E48D1}" srcOrd="0" destOrd="0" presId="urn:microsoft.com/office/officeart/2005/8/layout/matrix3"/>
    <dgm:cxn modelId="{B20F5802-E4D1-4404-80F4-ADEA07DB871E}" type="presParOf" srcId="{B51899D4-17F1-44B4-B25B-02E18888ED69}" destId="{60499EC7-83A2-46E4-B0F7-804E64537D5A}" srcOrd="1" destOrd="0" presId="urn:microsoft.com/office/officeart/2005/8/layout/matrix3"/>
    <dgm:cxn modelId="{47AEB75B-273D-4739-B35D-01100B685CB1}" type="presParOf" srcId="{B51899D4-17F1-44B4-B25B-02E18888ED69}" destId="{61BDB761-D2A9-4DAD-838E-4B0BF9060584}" srcOrd="2" destOrd="0" presId="urn:microsoft.com/office/officeart/2005/8/layout/matrix3"/>
    <dgm:cxn modelId="{C3BDBE5B-2EDA-434B-80FB-9CD0011A98E5}" type="presParOf" srcId="{B51899D4-17F1-44B4-B25B-02E18888ED69}" destId="{89EB2CE7-F8B6-493B-8C0A-11D9CE6F4C67}" srcOrd="3" destOrd="0" presId="urn:microsoft.com/office/officeart/2005/8/layout/matrix3"/>
    <dgm:cxn modelId="{CA3364B2-9C8D-455B-BD16-C44EABCE0310}" type="presParOf" srcId="{B51899D4-17F1-44B4-B25B-02E18888ED69}" destId="{7429D2F6-3E49-4153-B911-C600D1155598}" srcOrd="4" destOrd="0" presId="urn:microsoft.com/office/officeart/2005/8/layout/matrix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C6E0DE-E953-8C44-9B51-8375D1C96163}">
      <dsp:nvSpPr>
        <dsp:cNvPr id="0" name=""/>
        <dsp:cNvSpPr/>
      </dsp:nvSpPr>
      <dsp:spPr>
        <a:xfrm>
          <a:off x="129494" y="1247620"/>
          <a:ext cx="1599108" cy="217293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1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031227"/>
              </a:solidFill>
            </a:rPr>
            <a:t>Define the company mission</a:t>
          </a:r>
          <a:endParaRPr lang="en-US" sz="2000" kern="1200" dirty="0">
            <a:solidFill>
              <a:srgbClr val="031227"/>
            </a:solidFill>
          </a:endParaRPr>
        </a:p>
      </dsp:txBody>
      <dsp:txXfrm>
        <a:off x="176330" y="1294456"/>
        <a:ext cx="1505436" cy="2079262"/>
      </dsp:txXfrm>
    </dsp:sp>
    <dsp:sp modelId="{DD7788E2-BDDC-F64F-B349-136939682484}">
      <dsp:nvSpPr>
        <dsp:cNvPr id="0" name=""/>
        <dsp:cNvSpPr/>
      </dsp:nvSpPr>
      <dsp:spPr>
        <a:xfrm rot="21535227">
          <a:off x="1842725" y="2134395"/>
          <a:ext cx="242029" cy="360388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>
            <a:solidFill>
              <a:srgbClr val="031227"/>
            </a:solidFill>
          </a:endParaRPr>
        </a:p>
      </dsp:txBody>
      <dsp:txXfrm>
        <a:off x="1842731" y="2207157"/>
        <a:ext cx="169420" cy="216232"/>
      </dsp:txXfrm>
    </dsp:sp>
    <dsp:sp modelId="{0DC1ED8C-B37F-3B41-92B2-200D540023B6}">
      <dsp:nvSpPr>
        <dsp:cNvPr id="0" name=""/>
        <dsp:cNvSpPr/>
      </dsp:nvSpPr>
      <dsp:spPr>
        <a:xfrm>
          <a:off x="2185180" y="1280060"/>
          <a:ext cx="2097694" cy="202118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1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031227"/>
              </a:solidFill>
            </a:rPr>
            <a:t>Set company objectives and goals</a:t>
          </a:r>
          <a:endParaRPr lang="en-US" sz="2000" kern="1200" dirty="0">
            <a:solidFill>
              <a:srgbClr val="031227"/>
            </a:solidFill>
          </a:endParaRPr>
        </a:p>
      </dsp:txBody>
      <dsp:txXfrm>
        <a:off x="2244378" y="1339258"/>
        <a:ext cx="1979298" cy="1902788"/>
      </dsp:txXfrm>
    </dsp:sp>
    <dsp:sp modelId="{E6D6611E-E9A8-1246-9E36-1CC32AB8B14A}">
      <dsp:nvSpPr>
        <dsp:cNvPr id="0" name=""/>
        <dsp:cNvSpPr/>
      </dsp:nvSpPr>
      <dsp:spPr>
        <a:xfrm>
          <a:off x="4428193" y="2110458"/>
          <a:ext cx="308074" cy="360388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>
            <a:solidFill>
              <a:srgbClr val="031227"/>
            </a:solidFill>
          </a:endParaRPr>
        </a:p>
      </dsp:txBody>
      <dsp:txXfrm>
        <a:off x="4428193" y="2182536"/>
        <a:ext cx="215652" cy="216232"/>
      </dsp:txXfrm>
    </dsp:sp>
    <dsp:sp modelId="{FD40153E-5CF3-A645-97F1-81B3C3B1B5FE}">
      <dsp:nvSpPr>
        <dsp:cNvPr id="0" name=""/>
        <dsp:cNvSpPr/>
      </dsp:nvSpPr>
      <dsp:spPr>
        <a:xfrm>
          <a:off x="4864147" y="1305842"/>
          <a:ext cx="1724300" cy="196962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1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031227"/>
              </a:solidFill>
            </a:rPr>
            <a:t>Design the Business portfolio</a:t>
          </a:r>
          <a:endParaRPr lang="en-US" sz="2000" kern="1200" dirty="0">
            <a:solidFill>
              <a:srgbClr val="031227"/>
            </a:solidFill>
          </a:endParaRPr>
        </a:p>
      </dsp:txBody>
      <dsp:txXfrm>
        <a:off x="4914650" y="1356345"/>
        <a:ext cx="1623294" cy="1868615"/>
      </dsp:txXfrm>
    </dsp:sp>
    <dsp:sp modelId="{B196777F-5FEA-2045-A2F9-2B2DD453D177}">
      <dsp:nvSpPr>
        <dsp:cNvPr id="0" name=""/>
        <dsp:cNvSpPr/>
      </dsp:nvSpPr>
      <dsp:spPr>
        <a:xfrm rot="21530193">
          <a:off x="6733847" y="2086865"/>
          <a:ext cx="308378" cy="360388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>
            <a:solidFill>
              <a:srgbClr val="031227"/>
            </a:solidFill>
          </a:endParaRPr>
        </a:p>
      </dsp:txBody>
      <dsp:txXfrm>
        <a:off x="6733857" y="2159882"/>
        <a:ext cx="215865" cy="216232"/>
      </dsp:txXfrm>
    </dsp:sp>
    <dsp:sp modelId="{D06F5350-8564-6E46-ADF5-350390C7B6DD}">
      <dsp:nvSpPr>
        <dsp:cNvPr id="0" name=""/>
        <dsp:cNvSpPr/>
      </dsp:nvSpPr>
      <dsp:spPr>
        <a:xfrm>
          <a:off x="7170173" y="1254642"/>
          <a:ext cx="1731377" cy="197821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80000"/>
                <a:lumMod val="105000"/>
              </a:schemeClr>
            </a:gs>
            <a:gs pos="100000">
              <a:schemeClr val="accent3">
                <a:tint val="90000"/>
              </a:schemeClr>
            </a:gs>
          </a:gsLst>
          <a:lin ang="5400000" scaled="0"/>
        </a:gradFill>
        <a:ln w="9525" cap="rnd" cmpd="sng" algn="ctr">
          <a:solidFill>
            <a:schemeClr val="accent3"/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031227"/>
              </a:solidFill>
            </a:rPr>
            <a:t>Plan marketing and other functional strategies</a:t>
          </a:r>
          <a:endParaRPr lang="en-US" sz="2000" kern="1200" dirty="0">
            <a:solidFill>
              <a:srgbClr val="031227"/>
            </a:solidFill>
          </a:endParaRPr>
        </a:p>
      </dsp:txBody>
      <dsp:txXfrm>
        <a:off x="7220883" y="1305352"/>
        <a:ext cx="1629957" cy="18767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772A1A-81BB-4419-BBC3-41D5EF5E48D1}">
      <dsp:nvSpPr>
        <dsp:cNvPr id="0" name=""/>
        <dsp:cNvSpPr/>
      </dsp:nvSpPr>
      <dsp:spPr>
        <a:xfrm>
          <a:off x="1999744" y="0"/>
          <a:ext cx="5056751" cy="5056751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0499EC7-83A2-46E4-B0F7-804E64537D5A}">
      <dsp:nvSpPr>
        <dsp:cNvPr id="0" name=""/>
        <dsp:cNvSpPr/>
      </dsp:nvSpPr>
      <dsp:spPr>
        <a:xfrm>
          <a:off x="1258820" y="675652"/>
          <a:ext cx="3473104" cy="1706348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5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5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b="1" kern="1200" dirty="0" smtClean="0">
              <a:latin typeface="+mn-lt"/>
              <a:ea typeface="微軟正黑體" pitchFamily="34" charset="-120"/>
            </a:rPr>
            <a:t>Build</a:t>
          </a:r>
          <a:r>
            <a:rPr lang="zh-TW" altLang="en-US" sz="2000" b="1" kern="1200" dirty="0" smtClean="0">
              <a:latin typeface="+mn-lt"/>
              <a:ea typeface="微軟正黑體" pitchFamily="34" charset="-120"/>
            </a:rPr>
            <a:t>：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b="1" kern="1200" dirty="0" smtClean="0">
              <a:latin typeface="+mn-lt"/>
              <a:ea typeface="微軟正黑體" pitchFamily="34" charset="-120"/>
            </a:rPr>
            <a:t>It can invest more in the business unit.</a:t>
          </a:r>
          <a:endParaRPr lang="zh-TW" altLang="en-US" sz="2000" b="1" kern="1200" dirty="0">
            <a:latin typeface="+mn-lt"/>
            <a:ea typeface="微軟正黑體" pitchFamily="34" charset="-120"/>
          </a:endParaRPr>
        </a:p>
      </dsp:txBody>
      <dsp:txXfrm>
        <a:off x="1342117" y="758949"/>
        <a:ext cx="3306510" cy="1539754"/>
      </dsp:txXfrm>
    </dsp:sp>
    <dsp:sp modelId="{61BDB761-D2A9-4DAD-838E-4B0BF9060584}">
      <dsp:nvSpPr>
        <dsp:cNvPr id="0" name=""/>
        <dsp:cNvSpPr/>
      </dsp:nvSpPr>
      <dsp:spPr>
        <a:xfrm>
          <a:off x="4756099" y="692218"/>
          <a:ext cx="3391319" cy="1706348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5">
                <a:hueOff val="2003568"/>
                <a:satOff val="-8793"/>
                <a:lumOff val="2614"/>
                <a:alphaOff val="0"/>
                <a:tint val="98000"/>
                <a:lumMod val="102000"/>
              </a:schemeClr>
              <a:schemeClr val="accent5">
                <a:hueOff val="2003568"/>
                <a:satOff val="-8793"/>
                <a:lumOff val="2614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b="1" kern="1200" dirty="0" smtClean="0">
              <a:latin typeface="+mn-lt"/>
              <a:ea typeface="微軟正黑體" pitchFamily="34" charset="-120"/>
            </a:rPr>
            <a:t>Hold:</a:t>
          </a:r>
          <a:endParaRPr lang="zh-TW" altLang="en-US" sz="2000" b="1" kern="1200" dirty="0" smtClean="0">
            <a:latin typeface="+mn-lt"/>
            <a:ea typeface="微軟正黑體" pitchFamily="34" charset="-12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b="1" kern="1200" dirty="0" smtClean="0">
              <a:latin typeface="+mn-lt"/>
              <a:ea typeface="微軟正黑體" pitchFamily="34" charset="-120"/>
            </a:rPr>
            <a:t>It can just enough to share at the current level.</a:t>
          </a:r>
          <a:endParaRPr lang="zh-TW" altLang="en-US" sz="2000" b="1" kern="1200" dirty="0">
            <a:latin typeface="+mn-lt"/>
            <a:ea typeface="微軟正黑體" pitchFamily="34" charset="-120"/>
          </a:endParaRPr>
        </a:p>
      </dsp:txBody>
      <dsp:txXfrm>
        <a:off x="4839396" y="775515"/>
        <a:ext cx="3224725" cy="1539754"/>
      </dsp:txXfrm>
    </dsp:sp>
    <dsp:sp modelId="{89EB2CE7-F8B6-493B-8C0A-11D9CE6F4C67}">
      <dsp:nvSpPr>
        <dsp:cNvPr id="0" name=""/>
        <dsp:cNvSpPr/>
      </dsp:nvSpPr>
      <dsp:spPr>
        <a:xfrm>
          <a:off x="1238705" y="2794123"/>
          <a:ext cx="3513335" cy="1706348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5">
                <a:hueOff val="4007135"/>
                <a:satOff val="-17587"/>
                <a:lumOff val="5229"/>
                <a:alphaOff val="0"/>
                <a:tint val="98000"/>
                <a:lumMod val="102000"/>
              </a:schemeClr>
              <a:schemeClr val="accent5">
                <a:hueOff val="4007135"/>
                <a:satOff val="-17587"/>
                <a:lumOff val="5229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latin typeface="微軟正黑體" pitchFamily="34" charset="-120"/>
              <a:ea typeface="微軟正黑體" pitchFamily="34" charset="-120"/>
            </a:rPr>
            <a:t>  </a:t>
          </a:r>
          <a:r>
            <a:rPr lang="en-US" altLang="zh-TW" sz="2000" b="1" kern="1200" dirty="0" smtClean="0">
              <a:latin typeface="+mn-lt"/>
              <a:ea typeface="微軟正黑體" pitchFamily="34" charset="-120"/>
            </a:rPr>
            <a:t>Harvest</a:t>
          </a:r>
          <a:r>
            <a:rPr lang="zh-TW" altLang="en-US" sz="2000" b="1" kern="1200" dirty="0" smtClean="0">
              <a:latin typeface="+mn-lt"/>
              <a:ea typeface="微軟正黑體" pitchFamily="34" charset="-120"/>
            </a:rPr>
            <a:t>：</a:t>
          </a:r>
          <a:endParaRPr lang="en-US" altLang="zh-TW" sz="2000" b="1" kern="1200" dirty="0" smtClean="0">
            <a:latin typeface="+mn-lt"/>
            <a:ea typeface="微軟正黑體" pitchFamily="34" charset="-12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b="1" kern="1200" dirty="0" smtClean="0">
              <a:latin typeface="+mn-lt"/>
              <a:ea typeface="微軟正黑體" pitchFamily="34" charset="-120"/>
            </a:rPr>
            <a:t>It can harvest the SBU, milking its short-term cash.</a:t>
          </a:r>
          <a:endParaRPr lang="zh-TW" altLang="en-US" sz="2000" b="1" kern="1200" dirty="0">
            <a:latin typeface="+mn-lt"/>
            <a:ea typeface="微軟正黑體" pitchFamily="34" charset="-120"/>
          </a:endParaRPr>
        </a:p>
      </dsp:txBody>
      <dsp:txXfrm>
        <a:off x="1322002" y="2877420"/>
        <a:ext cx="3346741" cy="1539754"/>
      </dsp:txXfrm>
    </dsp:sp>
    <dsp:sp modelId="{7429D2F6-3E49-4153-B911-C600D1155598}">
      <dsp:nvSpPr>
        <dsp:cNvPr id="0" name=""/>
        <dsp:cNvSpPr/>
      </dsp:nvSpPr>
      <dsp:spPr>
        <a:xfrm>
          <a:off x="4818882" y="2753655"/>
          <a:ext cx="3267765" cy="1706348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5">
                <a:hueOff val="6010703"/>
                <a:satOff val="-26380"/>
                <a:lumOff val="7843"/>
                <a:alphaOff val="0"/>
                <a:tint val="98000"/>
                <a:lumMod val="102000"/>
              </a:schemeClr>
              <a:schemeClr val="accent5">
                <a:hueOff val="6010703"/>
                <a:satOff val="-26380"/>
                <a:lumOff val="7843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b="1" kern="1200" dirty="0" smtClean="0">
              <a:latin typeface="+mn-lt"/>
              <a:ea typeface="微軟正黑體" pitchFamily="34" charset="-120"/>
            </a:rPr>
            <a:t>Divest</a:t>
          </a:r>
          <a:r>
            <a:rPr lang="zh-TW" altLang="en-US" sz="2000" b="1" kern="1200" dirty="0" smtClean="0">
              <a:latin typeface="+mn-lt"/>
              <a:ea typeface="微軟正黑體" pitchFamily="34" charset="-120"/>
            </a:rPr>
            <a:t>：</a:t>
          </a:r>
          <a:endParaRPr lang="en-US" altLang="zh-TW" sz="2000" b="1" kern="1200" dirty="0" smtClean="0">
            <a:latin typeface="+mn-lt"/>
            <a:ea typeface="微軟正黑體" pitchFamily="34" charset="-12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b="1" kern="1200" dirty="0" smtClean="0">
              <a:latin typeface="+mn-lt"/>
              <a:ea typeface="微軟正黑體" pitchFamily="34" charset="-120"/>
            </a:rPr>
            <a:t>It can divest the SBU by selling it or phasing it out and using the resources elsewhere.</a:t>
          </a:r>
          <a:endParaRPr lang="zh-TW" altLang="en-US" sz="2000" b="1" kern="1200" dirty="0">
            <a:latin typeface="+mn-lt"/>
            <a:ea typeface="微軟正黑體" pitchFamily="34" charset="-120"/>
          </a:endParaRPr>
        </a:p>
      </dsp:txBody>
      <dsp:txXfrm>
        <a:off x="4902179" y="2836952"/>
        <a:ext cx="3101171" cy="15397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D8EBF-8A4A-B946-9411-F18ECE397FBF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B72876-D8E6-9B45-9C71-FE85A0264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163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6F077-4518-1142-99F8-D92D2CEA5365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6BDA4F-4674-234E-9EEA-1380B887C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483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 smtClean="0">
              <a:solidFill>
                <a:srgbClr val="031227"/>
              </a:solidFill>
            </a:endParaRPr>
          </a:p>
          <a:p>
            <a:r>
              <a:rPr lang="en-US" sz="1200" dirty="0" smtClean="0">
                <a:solidFill>
                  <a:srgbClr val="031227"/>
                </a:solidFill>
              </a:rPr>
              <a:t>1867: Billboards/posters</a:t>
            </a:r>
          </a:p>
          <a:p>
            <a:endParaRPr lang="en-US" sz="1200" dirty="0" smtClean="0">
              <a:solidFill>
                <a:srgbClr val="031227"/>
              </a:solidFill>
            </a:endParaRPr>
          </a:p>
          <a:p>
            <a:r>
              <a:rPr lang="en-US" sz="1200" dirty="0" smtClean="0">
                <a:solidFill>
                  <a:srgbClr val="031227"/>
                </a:solidFill>
              </a:rPr>
              <a:t>1922: Radio advertising begins</a:t>
            </a:r>
          </a:p>
          <a:p>
            <a:endParaRPr lang="en-US" sz="1200" dirty="0" smtClean="0">
              <a:solidFill>
                <a:srgbClr val="031227"/>
              </a:solidFill>
            </a:endParaRPr>
          </a:p>
          <a:p>
            <a:r>
              <a:rPr lang="en-US" sz="1200" dirty="0" smtClean="0">
                <a:solidFill>
                  <a:srgbClr val="031227"/>
                </a:solidFill>
              </a:rPr>
              <a:t>1954: TV ads</a:t>
            </a:r>
          </a:p>
          <a:p>
            <a:endParaRPr lang="en-US" sz="1200" dirty="0" smtClean="0">
              <a:solidFill>
                <a:srgbClr val="031227"/>
              </a:solidFill>
            </a:endParaRPr>
          </a:p>
          <a:p>
            <a:r>
              <a:rPr lang="en-US" sz="1200" dirty="0" smtClean="0">
                <a:solidFill>
                  <a:srgbClr val="031227"/>
                </a:solidFill>
              </a:rPr>
              <a:t>1970: Telemarketing</a:t>
            </a:r>
          </a:p>
          <a:p>
            <a:endParaRPr lang="en-US" sz="1200" dirty="0" smtClean="0">
              <a:solidFill>
                <a:srgbClr val="031227"/>
              </a:solidFill>
            </a:endParaRPr>
          </a:p>
          <a:p>
            <a:r>
              <a:rPr lang="en-US" sz="1200" dirty="0" smtClean="0">
                <a:solidFill>
                  <a:srgbClr val="031227"/>
                </a:solidFill>
              </a:rPr>
              <a:t>1972: Magazines</a:t>
            </a:r>
          </a:p>
          <a:p>
            <a:r>
              <a:rPr lang="en-US" sz="1200" dirty="0" smtClean="0">
                <a:solidFill>
                  <a:srgbClr val="031227"/>
                </a:solidFill>
              </a:rPr>
              <a:t>1995: the </a:t>
            </a:r>
            <a:r>
              <a:rPr lang="en-US" sz="1200" dirty="0" err="1" smtClean="0">
                <a:solidFill>
                  <a:srgbClr val="031227"/>
                </a:solidFill>
              </a:rPr>
              <a:t>Dot.com</a:t>
            </a:r>
            <a:r>
              <a:rPr lang="en-US" sz="1200" dirty="0" smtClean="0">
                <a:solidFill>
                  <a:srgbClr val="031227"/>
                </a:solidFill>
              </a:rPr>
              <a:t> Bubble</a:t>
            </a:r>
          </a:p>
          <a:p>
            <a:endParaRPr lang="en-US" sz="1200" dirty="0" smtClean="0">
              <a:solidFill>
                <a:srgbClr val="031227"/>
              </a:solidFill>
            </a:endParaRPr>
          </a:p>
          <a:p>
            <a:r>
              <a:rPr lang="en-US" sz="1200" dirty="0" smtClean="0">
                <a:solidFill>
                  <a:srgbClr val="031227"/>
                </a:solidFill>
              </a:rPr>
              <a:t>1998: Blogging emerge</a:t>
            </a:r>
          </a:p>
          <a:p>
            <a:endParaRPr lang="en-US" sz="1200" dirty="0" smtClean="0">
              <a:solidFill>
                <a:srgbClr val="031227"/>
              </a:solidFill>
            </a:endParaRPr>
          </a:p>
          <a:p>
            <a:r>
              <a:rPr lang="en-US" sz="1200" dirty="0" smtClean="0">
                <a:solidFill>
                  <a:srgbClr val="031227"/>
                </a:solidFill>
              </a:rPr>
              <a:t>2003: Social Media Begins</a:t>
            </a:r>
          </a:p>
          <a:p>
            <a:endParaRPr lang="en-US" sz="1200" dirty="0" smtClean="0">
              <a:solidFill>
                <a:srgbClr val="031227"/>
              </a:solidFill>
            </a:endParaRPr>
          </a:p>
          <a:p>
            <a:r>
              <a:rPr lang="en-US" sz="1200" dirty="0" smtClean="0">
                <a:solidFill>
                  <a:srgbClr val="031227"/>
                </a:solidFill>
              </a:rPr>
              <a:t>2011 till Now: Smartphones and the impact of Social Media</a:t>
            </a:r>
          </a:p>
          <a:p>
            <a:endParaRPr lang="en-US" sz="1200" dirty="0" smtClean="0">
              <a:solidFill>
                <a:srgbClr val="031227"/>
              </a:solidFill>
            </a:endParaRPr>
          </a:p>
          <a:p>
            <a:endParaRPr lang="en-US" sz="1200" dirty="0" smtClean="0">
              <a:solidFill>
                <a:srgbClr val="031227"/>
              </a:solidFill>
            </a:endParaRPr>
          </a:p>
          <a:p>
            <a:endParaRPr lang="en-US" sz="1200" dirty="0" smtClean="0">
              <a:solidFill>
                <a:srgbClr val="031227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BDA4F-4674-234E-9EEA-1380B887C7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39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– state of felt deprivation.</a:t>
            </a:r>
          </a:p>
          <a:p>
            <a:r>
              <a:rPr lang="en-US" dirty="0" smtClean="0"/>
              <a:t>Wants- needs shaped by individual personality and culture</a:t>
            </a:r>
          </a:p>
          <a:p>
            <a:r>
              <a:rPr lang="en-US" dirty="0" smtClean="0"/>
              <a:t>Demands- wants backed by buying power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BDA4F-4674-234E-9EEA-1380B887C7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736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BDA4F-4674-234E-9EEA-1380B887C7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302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BDA4F-4674-234E-9EEA-1380B887C72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60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C5D8-A099-1043-9C65-C0DE1FD5BF10}" type="datetime1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705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216A3-8CC8-524E-9BE7-7FA216C50FA2}" type="datetime1">
              <a:rPr lang="en-US" smtClean="0"/>
              <a:t>5/19/2018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5078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216A3-8CC8-524E-9BE7-7FA216C50FA2}" type="datetime1">
              <a:rPr lang="en-US" smtClean="0"/>
              <a:t>5/19/2018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17855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216A3-8CC8-524E-9BE7-7FA216C50FA2}" type="datetime1">
              <a:rPr lang="en-US" smtClean="0"/>
              <a:t>5/19/2018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48018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B4E8-F0DE-8347-831C-E54E91B98796}" type="datetime1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06D-E5C4-4C2F-8241-EC2663EF1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521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6B1D-A959-5745-9006-6AF708221940}" type="datetime1">
              <a:rPr lang="en-US" smtClean="0"/>
              <a:t>5/19/2018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618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E296-0BF4-C64B-A02D-32ECA99FDF71}" type="datetime1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324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45B09-3C0F-8C42-940E-101DA6335839}" type="datetime1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44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9D44-27E5-974C-B6DB-FECD53512D39}" type="datetime1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013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0F22-2A10-4F48-9885-EDCDEE7AB985}" type="datetime1">
              <a:rPr lang="en-US" smtClean="0"/>
              <a:t>5/19/2018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069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BBF1-8937-1B48-BDA5-35BE41A7E0AD}" type="datetime1">
              <a:rPr lang="en-US" smtClean="0"/>
              <a:t>5/19/2018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55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61A2-470D-E24B-B6EF-13459AB63254}" type="datetime1">
              <a:rPr lang="en-US" smtClean="0"/>
              <a:t>5/19/2018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40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326A-5289-D84B-B4A7-5BA91406CAB1}" type="datetime1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98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B98C0064-7451-A240-A377-FA6F34B58794}" type="datetime1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279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D8216A3-8CC8-524E-9BE7-7FA216C50FA2}" type="datetime1">
              <a:rPr lang="en-US" smtClean="0"/>
              <a:t>5/19/2018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6604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52" r:id="rId1"/>
    <p:sldLayoutId id="2147484053" r:id="rId2"/>
    <p:sldLayoutId id="2147484054" r:id="rId3"/>
    <p:sldLayoutId id="2147484055" r:id="rId4"/>
    <p:sldLayoutId id="2147484056" r:id="rId5"/>
    <p:sldLayoutId id="2147484057" r:id="rId6"/>
    <p:sldLayoutId id="2147484058" r:id="rId7"/>
    <p:sldLayoutId id="2147484059" r:id="rId8"/>
    <p:sldLayoutId id="2147484060" r:id="rId9"/>
    <p:sldLayoutId id="2147484061" r:id="rId10"/>
    <p:sldLayoutId id="2147484062" r:id="rId11"/>
    <p:sldLayoutId id="2147484063" r:id="rId12"/>
    <p:sldLayoutId id="2147484064" r:id="rId13"/>
    <p:sldLayoutId id="2147484065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9208" y="414522"/>
            <a:ext cx="27660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 Black" panose="020B0A04020102020204" pitchFamily="34" charset="0"/>
                <a:cs typeface="American Typewriter"/>
              </a:rPr>
              <a:t>Chapter 2</a:t>
            </a:r>
            <a:endParaRPr lang="en-US" sz="3200" b="1" dirty="0">
              <a:latin typeface="Arial Black" panose="020B0A04020102020204" pitchFamily="34" charset="0"/>
              <a:cs typeface="American Typewriter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08831" y="1867710"/>
            <a:ext cx="7526338" cy="2630307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2"/>
                </a:solidFill>
                <a:latin typeface="American Typewriter"/>
                <a:cs typeface="American Typewriter"/>
              </a:rPr>
              <a:t>Company and Marketing Strategy</a:t>
            </a:r>
            <a:br>
              <a:rPr lang="en-US" dirty="0">
                <a:solidFill>
                  <a:schemeClr val="tx2"/>
                </a:solidFill>
                <a:latin typeface="American Typewriter"/>
                <a:cs typeface="American Typewriter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96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658556"/>
            <a:ext cx="8147248" cy="828010"/>
          </a:xfrm>
        </p:spPr>
        <p:txBody>
          <a:bodyPr/>
          <a:lstStyle/>
          <a:p>
            <a:r>
              <a:rPr lang="en-US" altLang="zh-TW" dirty="0">
                <a:solidFill>
                  <a:srgbClr val="000000"/>
                </a:solidFill>
              </a:rPr>
              <a:t>The Boston Consulting  Group Approach</a:t>
            </a:r>
            <a:endParaRPr lang="zh-TW" altLang="en-US" dirty="0"/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1553014684"/>
              </p:ext>
            </p:extLst>
          </p:nvPr>
        </p:nvGraphicFramePr>
        <p:xfrm>
          <a:off x="-288032" y="1600415"/>
          <a:ext cx="8892480" cy="5056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823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64" y="241145"/>
            <a:ext cx="8639110" cy="1371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merican Typewriter"/>
                <a:cs typeface="American Typewriter"/>
              </a:rPr>
              <a:t>PRODUCT /MARKET EXPANSION GRID</a:t>
            </a:r>
            <a:endParaRPr lang="en-US" sz="3600" dirty="0">
              <a:latin typeface="American Typewriter"/>
              <a:cs typeface="American Typewriter"/>
            </a:endParaRPr>
          </a:p>
        </p:txBody>
      </p:sp>
      <p:pic>
        <p:nvPicPr>
          <p:cNvPr id="9" name="Picture 8" descr="Ansoff-matrix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9812" y="1984835"/>
            <a:ext cx="6147881" cy="4430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14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419632"/>
            <a:ext cx="5248074" cy="657782"/>
          </a:xfrm>
        </p:spPr>
        <p:txBody>
          <a:bodyPr>
            <a:noAutofit/>
          </a:bodyPr>
          <a:lstStyle/>
          <a:p>
            <a:r>
              <a:rPr lang="en-US" sz="3200" dirty="0" smtClean="0"/>
              <a:t>Value Delivery Networ</a:t>
            </a:r>
            <a:r>
              <a:rPr lang="en-US" sz="3200" dirty="0"/>
              <a:t>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396224"/>
            <a:ext cx="8686801" cy="2652090"/>
          </a:xfrm>
        </p:spPr>
        <p:txBody>
          <a:bodyPr>
            <a:noAutofit/>
          </a:bodyPr>
          <a:lstStyle/>
          <a:p>
            <a:pPr marL="274320" lvl="1" indent="0">
              <a:buNone/>
              <a:defRPr/>
            </a:pPr>
            <a:endParaRPr lang="en-US" sz="1800" dirty="0" smtClean="0">
              <a:solidFill>
                <a:srgbClr val="031227"/>
              </a:solidFill>
            </a:endParaRPr>
          </a:p>
          <a:p>
            <a:pPr lvl="1">
              <a:defRPr/>
            </a:pPr>
            <a:endParaRPr lang="en-US" sz="1800" dirty="0">
              <a:solidFill>
                <a:srgbClr val="031227"/>
              </a:solidFill>
            </a:endParaRPr>
          </a:p>
          <a:p>
            <a:pPr lvl="1">
              <a:defRPr/>
            </a:pPr>
            <a:endParaRPr lang="en-US" sz="1800" dirty="0" smtClean="0">
              <a:solidFill>
                <a:srgbClr val="031227"/>
              </a:solidFill>
            </a:endParaRPr>
          </a:p>
          <a:p>
            <a:pPr lvl="1">
              <a:defRPr/>
            </a:pPr>
            <a:endParaRPr lang="en-US" sz="1800" dirty="0">
              <a:solidFill>
                <a:srgbClr val="031227"/>
              </a:solidFill>
            </a:endParaRPr>
          </a:p>
          <a:p>
            <a:pPr lvl="1">
              <a:defRPr/>
            </a:pPr>
            <a:endParaRPr lang="en-US" sz="1800" dirty="0">
              <a:solidFill>
                <a:srgbClr val="031227"/>
              </a:solidFill>
            </a:endParaRPr>
          </a:p>
          <a:p>
            <a:pPr>
              <a:defRPr/>
            </a:pPr>
            <a:endParaRPr lang="en-US" sz="1800" dirty="0">
              <a:solidFill>
                <a:srgbClr val="031227"/>
              </a:solidFill>
            </a:endParaRPr>
          </a:p>
          <a:p>
            <a:pPr>
              <a:defRPr/>
            </a:pPr>
            <a:endParaRPr lang="en-US" sz="1800" dirty="0">
              <a:solidFill>
                <a:srgbClr val="031227"/>
              </a:solidFill>
            </a:endParaRPr>
          </a:p>
          <a:p>
            <a:endParaRPr lang="en-US" sz="1800" dirty="0">
              <a:solidFill>
                <a:srgbClr val="031227"/>
              </a:solidFill>
            </a:endParaRPr>
          </a:p>
        </p:txBody>
      </p:sp>
      <p:pic>
        <p:nvPicPr>
          <p:cNvPr id="6" name="Picture 5" descr="Porters-Value-Chain-e137929871951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188" y="2285129"/>
            <a:ext cx="7556547" cy="4414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06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68500"/>
            <a:ext cx="10522215" cy="1371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Marketing Strategy and Marketing Mix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405" y="2316804"/>
            <a:ext cx="8262656" cy="4373563"/>
          </a:xfrm>
        </p:spPr>
        <p:txBody>
          <a:bodyPr>
            <a:noAutofit/>
          </a:bodyPr>
          <a:lstStyle/>
          <a:p>
            <a:pPr algn="just"/>
            <a:r>
              <a:rPr lang="en-US" sz="2400" b="1" dirty="0" smtClean="0"/>
              <a:t>Customer Driven marketing strategy involves: </a:t>
            </a:r>
          </a:p>
          <a:p>
            <a:pPr algn="just"/>
            <a:endParaRPr lang="en-US" sz="2400" b="1" dirty="0" smtClean="0"/>
          </a:p>
          <a:p>
            <a:pPr marL="342900" indent="-342900" algn="just">
              <a:buFont typeface="Wingdings" charset="2"/>
              <a:buChar char="ü"/>
            </a:pPr>
            <a:r>
              <a:rPr lang="en-US" sz="2400" b="1" dirty="0" smtClean="0"/>
              <a:t>Market segmentation </a:t>
            </a:r>
          </a:p>
          <a:p>
            <a:pPr marL="342900" indent="-342900" algn="just">
              <a:buFont typeface="Wingdings" charset="2"/>
              <a:buChar char="ü"/>
            </a:pPr>
            <a:r>
              <a:rPr lang="en-US" sz="2400" b="1" dirty="0"/>
              <a:t>M</a:t>
            </a:r>
            <a:r>
              <a:rPr lang="en-US" sz="2400" b="1" dirty="0" smtClean="0"/>
              <a:t>arket targeting </a:t>
            </a:r>
          </a:p>
          <a:p>
            <a:pPr marL="342900" indent="-342900" algn="just">
              <a:buFont typeface="Wingdings" charset="2"/>
              <a:buChar char="ü"/>
            </a:pPr>
            <a:r>
              <a:rPr lang="en-US" sz="2400" b="1" dirty="0" smtClean="0"/>
              <a:t>Differentiation</a:t>
            </a:r>
          </a:p>
          <a:p>
            <a:pPr marL="342900" indent="-342900" algn="just">
              <a:buFont typeface="Wingdings" charset="2"/>
              <a:buChar char="ü"/>
            </a:pPr>
            <a:r>
              <a:rPr lang="en-US" sz="2400" b="1" dirty="0"/>
              <a:t>P</a:t>
            </a:r>
            <a:r>
              <a:rPr lang="en-US" sz="2400" b="1" dirty="0" smtClean="0"/>
              <a:t>ositioning</a:t>
            </a:r>
          </a:p>
          <a:p>
            <a:pPr algn="just"/>
            <a:endParaRPr lang="en-US" sz="2400" b="1" dirty="0" smtClean="0"/>
          </a:p>
          <a:p>
            <a:pPr algn="just"/>
            <a:endParaRPr lang="en-US" sz="2400" b="1" dirty="0"/>
          </a:p>
          <a:p>
            <a:pPr algn="just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659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6698" y="330742"/>
            <a:ext cx="6371617" cy="105545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/>
            </a:r>
            <a:br>
              <a:rPr lang="en-US" dirty="0">
                <a:solidFill>
                  <a:srgbClr val="FFC000"/>
                </a:solidFill>
              </a:rPr>
            </a:br>
            <a:r>
              <a:rPr lang="en-US" dirty="0">
                <a:solidFill>
                  <a:srgbClr val="FFC000"/>
                </a:solidFill>
              </a:rPr>
              <a:t>MARKET </a:t>
            </a:r>
            <a:r>
              <a:rPr lang="en-US" dirty="0" smtClean="0">
                <a:solidFill>
                  <a:srgbClr val="FFC000"/>
                </a:solidFill>
              </a:rPr>
              <a:t>SEGMENTATION 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7" y="2371725"/>
            <a:ext cx="7162800" cy="394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58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Marketing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7999" y="172278"/>
            <a:ext cx="2769747" cy="29340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546" y="3219855"/>
            <a:ext cx="7496586" cy="3336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56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109" y="605733"/>
            <a:ext cx="7997268" cy="1371600"/>
          </a:xfrm>
        </p:spPr>
        <p:txBody>
          <a:bodyPr/>
          <a:lstStyle/>
          <a:p>
            <a:r>
              <a:rPr lang="en-US" dirty="0" smtClean="0"/>
              <a:t>Market Positioning-</a:t>
            </a:r>
            <a:r>
              <a:rPr lang="en-US" dirty="0" smtClean="0">
                <a:solidFill>
                  <a:srgbClr val="FFC000"/>
                </a:solidFill>
              </a:rPr>
              <a:t>What place you want to take in the consumers’ mind  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4191" y="2081717"/>
            <a:ext cx="5160299" cy="4416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51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754" y="642022"/>
            <a:ext cx="7694578" cy="5515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6844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699849"/>
            <a:ext cx="8291264" cy="828010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Developing an Integrated Marketing Mix</a:t>
            </a:r>
            <a:endParaRPr lang="zh-TW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982669"/>
              </p:ext>
            </p:extLst>
          </p:nvPr>
        </p:nvGraphicFramePr>
        <p:xfrm>
          <a:off x="135883" y="2708201"/>
          <a:ext cx="3482807" cy="3498043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3482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942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1" dirty="0" err="1" smtClean="0"/>
                        <a:t>4Ps</a:t>
                      </a:r>
                      <a:endParaRPr lang="zh-TW" altLang="en-US" sz="2800" b="1" dirty="0">
                        <a:solidFill>
                          <a:schemeClr val="tx1"/>
                        </a:solidFill>
                        <a:ea typeface="華康行書體" pitchFamily="49" charset="-120"/>
                      </a:endParaRPr>
                    </a:p>
                  </a:txBody>
                  <a:tcPr marL="91431" marR="91431" marT="45715" marB="457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4654">
                <a:tc>
                  <a:txBody>
                    <a:bodyPr/>
                    <a:lstStyle/>
                    <a:p>
                      <a:pPr algn="l"/>
                      <a:r>
                        <a:rPr lang="en-US" altLang="zh-TW" sz="3200" b="1" dirty="0" smtClean="0"/>
                        <a:t>Product</a:t>
                      </a:r>
                      <a:endParaRPr lang="zh-TW" altLang="en-US" sz="3200" b="1" dirty="0">
                        <a:ea typeface="華康行書體" pitchFamily="49" charset="-120"/>
                      </a:endParaRPr>
                    </a:p>
                  </a:txBody>
                  <a:tcPr marL="91431" marR="91431" marT="45715" marB="4571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654">
                <a:tc>
                  <a:txBody>
                    <a:bodyPr/>
                    <a:lstStyle/>
                    <a:p>
                      <a:pPr algn="l"/>
                      <a:r>
                        <a:rPr lang="en-US" altLang="zh-TW" sz="3200" b="1" dirty="0" smtClean="0"/>
                        <a:t>Price</a:t>
                      </a:r>
                      <a:endParaRPr lang="zh-TW" altLang="en-US" sz="3200" b="1" dirty="0">
                        <a:ea typeface="華康行書體" pitchFamily="49" charset="-120"/>
                      </a:endParaRPr>
                    </a:p>
                  </a:txBody>
                  <a:tcPr marL="91431" marR="91431" marT="45715" marB="4571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654">
                <a:tc>
                  <a:txBody>
                    <a:bodyPr/>
                    <a:lstStyle/>
                    <a:p>
                      <a:pPr algn="l"/>
                      <a:r>
                        <a:rPr lang="en-US" altLang="zh-TW" sz="3200" b="1" dirty="0" smtClean="0"/>
                        <a:t>Place</a:t>
                      </a:r>
                      <a:endParaRPr lang="zh-TW" altLang="en-US" sz="3200" b="1" dirty="0">
                        <a:ea typeface="華康行書體" pitchFamily="49" charset="-120"/>
                      </a:endParaRPr>
                    </a:p>
                  </a:txBody>
                  <a:tcPr marL="91431" marR="91431" marT="45715" marB="4571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4654">
                <a:tc>
                  <a:txBody>
                    <a:bodyPr/>
                    <a:lstStyle/>
                    <a:p>
                      <a:pPr algn="l"/>
                      <a:r>
                        <a:rPr lang="en-US" altLang="zh-TW" sz="3200" b="1" dirty="0" smtClean="0"/>
                        <a:t>Promotion</a:t>
                      </a:r>
                      <a:endParaRPr lang="zh-TW" altLang="en-US" sz="3200" b="1" dirty="0">
                        <a:ea typeface="華康行書體" pitchFamily="49" charset="-120"/>
                      </a:endParaRPr>
                    </a:p>
                  </a:txBody>
                  <a:tcPr marL="91431" marR="91431" marT="45715" marB="4571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913876"/>
              </p:ext>
            </p:extLst>
          </p:nvPr>
        </p:nvGraphicFramePr>
        <p:xfrm>
          <a:off x="5555304" y="2714017"/>
          <a:ext cx="3492500" cy="3527101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492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674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1" dirty="0" err="1" smtClean="0"/>
                        <a:t>4Cs</a:t>
                      </a:r>
                      <a:endParaRPr lang="zh-TW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3" marR="91453" marT="45715" marB="457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3316">
                <a:tc>
                  <a:txBody>
                    <a:bodyPr/>
                    <a:lstStyle/>
                    <a:p>
                      <a:pPr algn="l"/>
                      <a:r>
                        <a:rPr lang="en-US" altLang="zh-TW" sz="3200" b="1" dirty="0" smtClean="0"/>
                        <a:t>Customer</a:t>
                      </a:r>
                      <a:r>
                        <a:rPr lang="en-US" altLang="zh-TW" sz="3200" b="1" baseline="0" dirty="0" smtClean="0"/>
                        <a:t> solution</a:t>
                      </a:r>
                      <a:endParaRPr lang="zh-TW" altLang="en-US" sz="3200" b="1" dirty="0">
                        <a:ea typeface="華康行書體" pitchFamily="49" charset="-120"/>
                      </a:endParaRPr>
                    </a:p>
                  </a:txBody>
                  <a:tcPr marL="91453" marR="91453" marT="45715" marB="4571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387">
                <a:tc>
                  <a:txBody>
                    <a:bodyPr/>
                    <a:lstStyle/>
                    <a:p>
                      <a:pPr algn="l"/>
                      <a:r>
                        <a:rPr lang="en-US" altLang="zh-TW" sz="3200" b="1" dirty="0" smtClean="0"/>
                        <a:t>Customer</a:t>
                      </a:r>
                      <a:r>
                        <a:rPr lang="en-US" altLang="zh-TW" sz="3200" b="1" baseline="0" dirty="0" smtClean="0"/>
                        <a:t> cost</a:t>
                      </a:r>
                      <a:endParaRPr lang="zh-TW" altLang="en-US" sz="3200" b="1" dirty="0">
                        <a:ea typeface="華康行書體" pitchFamily="49" charset="-120"/>
                      </a:endParaRPr>
                    </a:p>
                  </a:txBody>
                  <a:tcPr marL="91453" marR="91453" marT="45715" marB="4571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387">
                <a:tc>
                  <a:txBody>
                    <a:bodyPr/>
                    <a:lstStyle/>
                    <a:p>
                      <a:pPr algn="l"/>
                      <a:r>
                        <a:rPr lang="en-US" altLang="zh-TW" sz="3200" b="1" dirty="0" smtClean="0"/>
                        <a:t>Convenience</a:t>
                      </a:r>
                      <a:endParaRPr lang="zh-TW" altLang="en-US" sz="3200" b="1" dirty="0">
                        <a:ea typeface="華康行書體" pitchFamily="49" charset="-120"/>
                      </a:endParaRPr>
                    </a:p>
                  </a:txBody>
                  <a:tcPr marL="91453" marR="91453" marT="45715" marB="4571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387">
                <a:tc>
                  <a:txBody>
                    <a:bodyPr/>
                    <a:lstStyle/>
                    <a:p>
                      <a:pPr algn="l"/>
                      <a:r>
                        <a:rPr lang="en-US" altLang="zh-TW" sz="3200" b="1" dirty="0" smtClean="0"/>
                        <a:t>Communication</a:t>
                      </a:r>
                      <a:endParaRPr lang="zh-TW" altLang="en-US" sz="3200" b="1" dirty="0">
                        <a:ea typeface="華康行書體" pitchFamily="49" charset="-120"/>
                      </a:endParaRPr>
                    </a:p>
                  </a:txBody>
                  <a:tcPr marL="91453" marR="91453" marT="45715" marB="4571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左-右雙向箭號 5"/>
          <p:cNvSpPr/>
          <p:nvPr/>
        </p:nvSpPr>
        <p:spPr>
          <a:xfrm>
            <a:off x="3612204" y="3604710"/>
            <a:ext cx="1943100" cy="900113"/>
          </a:xfrm>
          <a:prstGeom prst="leftRightArrow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latin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157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243" y="492537"/>
            <a:ext cx="4330764" cy="638606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merican Typewriter"/>
                <a:cs typeface="American Typewriter"/>
              </a:rPr>
              <a:t>Objectives</a:t>
            </a:r>
            <a:endParaRPr lang="en-US" sz="3200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043" y="1816337"/>
            <a:ext cx="8939957" cy="5148570"/>
          </a:xfrm>
        </p:spPr>
        <p:txBody>
          <a:bodyPr>
            <a:noAutofit/>
          </a:bodyPr>
          <a:lstStyle/>
          <a:p>
            <a:pPr marL="342900" indent="-342900">
              <a:buFontTx/>
              <a:buChar char="-"/>
            </a:pPr>
            <a:r>
              <a:rPr lang="en-US" sz="2400" b="1" dirty="0" smtClean="0">
                <a:latin typeface="American Typewriter"/>
                <a:cs typeface="American Typewriter"/>
              </a:rPr>
              <a:t>Introduction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latin typeface="American Typewriter"/>
                <a:cs typeface="American Typewriter"/>
              </a:rPr>
              <a:t>What is Strategic planning ?</a:t>
            </a:r>
          </a:p>
          <a:p>
            <a:pPr marL="342900" indent="-342900">
              <a:buFontTx/>
              <a:buChar char="-"/>
            </a:pPr>
            <a:r>
              <a:rPr lang="en-US" sz="2400" b="1" dirty="0">
                <a:latin typeface="American Typewriter"/>
                <a:cs typeface="American Typewriter"/>
              </a:rPr>
              <a:t>B</a:t>
            </a:r>
            <a:r>
              <a:rPr lang="en-US" sz="2400" b="1" dirty="0" smtClean="0">
                <a:latin typeface="American Typewriter"/>
                <a:cs typeface="American Typewriter"/>
              </a:rPr>
              <a:t>usiness portfolios and growth strategies 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latin typeface="American Typewriter"/>
                <a:cs typeface="American Typewriter"/>
              </a:rPr>
              <a:t>Explain Marketing’s Role in Strategic Planning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latin typeface="American Typewriter"/>
                <a:cs typeface="American Typewriter"/>
              </a:rPr>
              <a:t>Describe Marketing Mix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latin typeface="American Typewriter"/>
                <a:cs typeface="American Typewriter"/>
              </a:rPr>
              <a:t>4 Ps vs. 4 Cs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latin typeface="American Typewriter"/>
                <a:cs typeface="American Typewriter"/>
              </a:rPr>
              <a:t>Conclusion</a:t>
            </a:r>
          </a:p>
        </p:txBody>
      </p:sp>
      <p:pic>
        <p:nvPicPr>
          <p:cNvPr id="4" name="Picture 3" descr="213734-thumb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9512" y="4804383"/>
            <a:ext cx="2889956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95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844" y="514948"/>
            <a:ext cx="5791200" cy="702679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merican Typewriter"/>
                <a:cs typeface="American Typewriter"/>
              </a:rPr>
              <a:t>Marketing Strategy</a:t>
            </a:r>
            <a:endParaRPr lang="en-US" sz="3600" dirty="0">
              <a:latin typeface="American Typewriter"/>
              <a:cs typeface="American Typewrit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336720" y="496332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-390354" y="3382657"/>
            <a:ext cx="9271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just">
              <a:buFont typeface="Wingdings" charset="2"/>
              <a:buChar char="§"/>
              <a:tabLst>
                <a:tab pos="0" algn="l"/>
              </a:tabLst>
            </a:pPr>
            <a:r>
              <a:rPr lang="en-US" sz="2800" dirty="0"/>
              <a:t>The process of developing and maintaining a strategic fit </a:t>
            </a:r>
            <a:r>
              <a:rPr lang="en-US" sz="2800" dirty="0" smtClean="0"/>
              <a:t>between </a:t>
            </a:r>
            <a:r>
              <a:rPr lang="en-US" sz="2800" b="1" dirty="0" smtClean="0"/>
              <a:t>the organization</a:t>
            </a:r>
            <a:r>
              <a:rPr lang="en-GB" sz="2800" b="1" dirty="0" smtClean="0"/>
              <a:t>’</a:t>
            </a:r>
            <a:r>
              <a:rPr lang="en-US" sz="2800" b="1" dirty="0" smtClean="0"/>
              <a:t>s goals, capabilities and its </a:t>
            </a:r>
            <a:r>
              <a:rPr lang="en-US" sz="2800" b="1" dirty="0"/>
              <a:t>changing marketing </a:t>
            </a:r>
            <a:r>
              <a:rPr lang="en-US" sz="2800" b="1" dirty="0" smtClean="0"/>
              <a:t>opportunities.</a:t>
            </a:r>
            <a:endParaRPr lang="en-US" sz="2800" b="1" dirty="0"/>
          </a:p>
          <a:p>
            <a:pPr lvl="1" algn="just">
              <a:tabLst>
                <a:tab pos="0" algn="l"/>
              </a:tabLst>
            </a:pP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94991" y="2533439"/>
            <a:ext cx="6579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q"/>
            </a:pPr>
            <a:r>
              <a:rPr lang="en-US" sz="2800" b="1" dirty="0" smtClean="0"/>
              <a:t>What is </a:t>
            </a:r>
            <a:r>
              <a:rPr lang="en-US" sz="2800" b="1" dirty="0" smtClean="0"/>
              <a:t>marketing strategy? </a:t>
            </a:r>
            <a:endParaRPr lang="en-US" sz="2800" b="1" dirty="0"/>
          </a:p>
        </p:txBody>
      </p:sp>
      <p:pic>
        <p:nvPicPr>
          <p:cNvPr id="8" name="Picture 12" descr="http://greensmoothierecipebook.com/wp-content/uploads/2013/04/Plan-Design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45"/>
          <a:stretch/>
        </p:blipFill>
        <p:spPr bwMode="auto">
          <a:xfrm>
            <a:off x="6603881" y="619630"/>
            <a:ext cx="2088232" cy="206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7349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356" y="527202"/>
            <a:ext cx="7250244" cy="64982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Black" panose="020B0A04020102020204" pitchFamily="34" charset="0"/>
                <a:cs typeface="American Typewriter"/>
              </a:rPr>
              <a:t>Steps of Strategic Planning</a:t>
            </a:r>
            <a:endParaRPr lang="en-US" dirty="0">
              <a:latin typeface="Arial Black" panose="020B0A04020102020204" pitchFamily="34" charset="0"/>
              <a:cs typeface="American Typewriter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468756"/>
              </p:ext>
            </p:extLst>
          </p:nvPr>
        </p:nvGraphicFramePr>
        <p:xfrm>
          <a:off x="0" y="1327820"/>
          <a:ext cx="8905897" cy="4581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327741" y="1950442"/>
            <a:ext cx="24679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Corporate Level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 rot="10800000" flipV="1">
            <a:off x="7134939" y="4763784"/>
            <a:ext cx="18374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Business unit, product and market level</a:t>
            </a:r>
            <a:endParaRPr lang="en-US" sz="20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134939" y="1559317"/>
            <a:ext cx="0" cy="434981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327740" y="6323300"/>
            <a:ext cx="46570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Fig 1: The steps of strategic planning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2439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456820" y="758756"/>
            <a:ext cx="5019852" cy="66036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American Typewriter"/>
                <a:cs typeface="American Typewriter"/>
              </a:rPr>
              <a:t>Mission and Vision</a:t>
            </a:r>
            <a:endParaRPr lang="en-US" sz="3600" dirty="0">
              <a:latin typeface="American Typewriter"/>
              <a:cs typeface="American Typewriter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340469" y="1968277"/>
            <a:ext cx="497083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2" indent="-342900" algn="just">
              <a:buFont typeface="Wingdings" charset="2"/>
              <a:buChar char="q"/>
            </a:pPr>
            <a:r>
              <a:rPr lang="en-US" sz="2000" b="1" dirty="0">
                <a:solidFill>
                  <a:schemeClr val="tx1">
                    <a:lumMod val="75000"/>
                  </a:schemeClr>
                </a:solidFill>
              </a:rPr>
              <a:t>MISSION:  A </a:t>
            </a:r>
            <a:r>
              <a:rPr lang="en-US" sz="2000" b="1" dirty="0">
                <a:solidFill>
                  <a:schemeClr val="tx1">
                    <a:lumMod val="75000"/>
                  </a:schemeClr>
                </a:solidFill>
              </a:rPr>
              <a:t>statement of the </a:t>
            </a:r>
            <a:r>
              <a:rPr lang="en-US" sz="2000" b="1" dirty="0">
                <a:solidFill>
                  <a:schemeClr val="tx1">
                    <a:lumMod val="75000"/>
                  </a:schemeClr>
                </a:solidFill>
              </a:rPr>
              <a:t>organization</a:t>
            </a:r>
            <a:r>
              <a:rPr lang="en-GB" sz="2000" b="1" dirty="0">
                <a:solidFill>
                  <a:schemeClr val="tx1">
                    <a:lumMod val="75000"/>
                  </a:schemeClr>
                </a:solidFill>
              </a:rPr>
              <a:t>’</a:t>
            </a:r>
            <a:r>
              <a:rPr lang="en-US" sz="2000" b="1" dirty="0">
                <a:solidFill>
                  <a:schemeClr val="tx1">
                    <a:lumMod val="75000"/>
                  </a:schemeClr>
                </a:solidFill>
              </a:rPr>
              <a:t>s purpose</a:t>
            </a:r>
            <a:r>
              <a:rPr lang="en-US" sz="2000" b="1" dirty="0" smtClean="0">
                <a:solidFill>
                  <a:schemeClr val="tx1">
                    <a:lumMod val="75000"/>
                  </a:schemeClr>
                </a:solidFill>
              </a:rPr>
              <a:t>. </a:t>
            </a:r>
            <a:r>
              <a:rPr lang="en-US" sz="2000" b="1" dirty="0">
                <a:solidFill>
                  <a:schemeClr val="tx1">
                    <a:lumMod val="75000"/>
                  </a:schemeClr>
                </a:solidFill>
              </a:rPr>
              <a:t>It </a:t>
            </a:r>
            <a:r>
              <a:rPr lang="en-US" sz="2000" b="1" dirty="0">
                <a:solidFill>
                  <a:schemeClr val="tx1">
                    <a:lumMod val="75000"/>
                  </a:schemeClr>
                </a:solidFill>
              </a:rPr>
              <a:t>s</a:t>
            </a:r>
            <a:r>
              <a:rPr lang="en-US" sz="2000" b="1" dirty="0">
                <a:solidFill>
                  <a:schemeClr val="tx1">
                    <a:lumMod val="75000"/>
                  </a:schemeClr>
                </a:solidFill>
              </a:rPr>
              <a:t>hould be market oriented and define customer needs</a:t>
            </a:r>
          </a:p>
          <a:p>
            <a:pPr marL="342900" indent="-342900">
              <a:buFont typeface="Wingdings" charset="2"/>
              <a:buChar char="§"/>
            </a:pPr>
            <a:endParaRPr lang="en-US" sz="2000" dirty="0" smtClean="0">
              <a:solidFill>
                <a:srgbClr val="031227"/>
              </a:solidFill>
            </a:endParaRPr>
          </a:p>
          <a:p>
            <a:pPr marL="457200" lvl="2"/>
            <a:endParaRPr lang="en-US" sz="2000" dirty="0" smtClean="0">
              <a:solidFill>
                <a:srgbClr val="031227"/>
              </a:solidFill>
            </a:endParaRPr>
          </a:p>
          <a:p>
            <a:pPr lvl="1"/>
            <a:endParaRPr lang="en-US" sz="2000" dirty="0" smtClean="0">
              <a:solidFill>
                <a:srgbClr val="031227"/>
              </a:solidFill>
            </a:endParaRPr>
          </a:p>
          <a:p>
            <a:pPr lvl="1"/>
            <a:endParaRPr lang="en-US" sz="2000" dirty="0">
              <a:solidFill>
                <a:srgbClr val="031227"/>
              </a:solidFill>
            </a:endParaRPr>
          </a:p>
          <a:p>
            <a:pPr lvl="1"/>
            <a:r>
              <a:rPr lang="en-US" sz="2000" dirty="0" smtClean="0">
                <a:solidFill>
                  <a:srgbClr val="031227"/>
                </a:solidFill>
              </a:rPr>
              <a:t>                                                      </a:t>
            </a:r>
            <a:endParaRPr lang="en-US" sz="2000" dirty="0">
              <a:solidFill>
                <a:srgbClr val="031227"/>
              </a:solidFill>
            </a:endParaRPr>
          </a:p>
          <a:p>
            <a:pPr marL="342900" indent="-342900">
              <a:buFont typeface="Wingdings" charset="2"/>
              <a:buChar char="ü"/>
            </a:pPr>
            <a:endParaRPr lang="en-US" sz="2000" dirty="0">
              <a:solidFill>
                <a:srgbClr val="031227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00017" y="1983536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800100" lvl="2" indent="-342900">
              <a:buFont typeface="Wingdings" charset="2"/>
              <a:buChar char="q"/>
            </a:pPr>
            <a:r>
              <a:rPr lang="en-US" sz="2000" b="1" dirty="0">
                <a:solidFill>
                  <a:schemeClr val="tx1">
                    <a:lumMod val="75000"/>
                  </a:schemeClr>
                </a:solidFill>
              </a:rPr>
              <a:t>VISION: A statement explaining what the company want’s to be (Forbes, 2012)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042" y="3421705"/>
            <a:ext cx="6867727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98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72253" y="932413"/>
            <a:ext cx="7524003" cy="97045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merican Typewriter"/>
                <a:cs typeface="American Typewriter"/>
              </a:rPr>
              <a:t/>
            </a:r>
            <a:br>
              <a:rPr lang="en-US" dirty="0" smtClean="0">
                <a:latin typeface="American Typewriter"/>
                <a:cs typeface="American Typewriter"/>
              </a:rPr>
            </a:br>
            <a:r>
              <a:rPr lang="en-US" dirty="0" smtClean="0">
                <a:latin typeface="American Typewriter"/>
                <a:cs typeface="American Typewriter"/>
              </a:rPr>
              <a:t>A MARKET-ORIENTED MISSION</a:t>
            </a:r>
            <a:br>
              <a:rPr lang="en-US" dirty="0" smtClean="0">
                <a:latin typeface="American Typewriter"/>
                <a:cs typeface="American Typewriter"/>
              </a:rPr>
            </a:br>
            <a:r>
              <a:rPr lang="en-US" dirty="0">
                <a:latin typeface="American Typewriter"/>
                <a:cs typeface="American Typewriter"/>
              </a:rPr>
              <a:t/>
            </a:r>
            <a:br>
              <a:rPr lang="en-US" dirty="0">
                <a:latin typeface="American Typewriter"/>
                <a:cs typeface="American Typewriter"/>
              </a:rPr>
            </a:br>
            <a:endParaRPr lang="en-US" sz="2700" dirty="0">
              <a:latin typeface="American Typewriter"/>
              <a:cs typeface="American Typewriter"/>
            </a:endParaRPr>
          </a:p>
        </p:txBody>
      </p:sp>
      <p:pic>
        <p:nvPicPr>
          <p:cNvPr id="7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574" y="1361872"/>
            <a:ext cx="8580840" cy="5019456"/>
          </a:xfrm>
        </p:spPr>
      </p:pic>
    </p:spTree>
    <p:extLst>
      <p:ext uri="{BB962C8B-B14F-4D97-AF65-F5344CB8AC3E}">
        <p14:creationId xmlns:p14="http://schemas.microsoft.com/office/powerpoint/2010/main" val="3401469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207" y="1001844"/>
            <a:ext cx="8426606" cy="119616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merican Typewriter"/>
                <a:cs typeface="American Typewriter"/>
              </a:rPr>
              <a:t/>
            </a:r>
            <a:br>
              <a:rPr lang="en-US" dirty="0" smtClean="0">
                <a:latin typeface="American Typewriter"/>
                <a:cs typeface="American Typewriter"/>
              </a:rPr>
            </a:br>
            <a:r>
              <a:rPr lang="en-US" dirty="0" smtClean="0">
                <a:latin typeface="American Typewriter"/>
                <a:cs typeface="American Typewriter"/>
              </a:rPr>
              <a:t>A MARKET-ORIENTED MISSION</a:t>
            </a:r>
            <a:br>
              <a:rPr lang="en-US" dirty="0" smtClean="0">
                <a:latin typeface="American Typewriter"/>
                <a:cs typeface="American Typewriter"/>
              </a:rPr>
            </a:br>
            <a:r>
              <a:rPr lang="en-US" dirty="0">
                <a:latin typeface="American Typewriter"/>
                <a:cs typeface="American Typewriter"/>
              </a:rPr>
              <a:t/>
            </a:r>
            <a:br>
              <a:rPr lang="en-US" dirty="0">
                <a:latin typeface="American Typewriter"/>
                <a:cs typeface="American Typewriter"/>
              </a:rPr>
            </a:br>
            <a:endParaRPr lang="en-US" sz="2700" dirty="0">
              <a:latin typeface="American Typewriter"/>
              <a:cs typeface="American Typewriter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0710" y="2109840"/>
            <a:ext cx="84210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§"/>
            </a:pPr>
            <a:r>
              <a:rPr lang="en-US" sz="2400" b="1" dirty="0"/>
              <a:t>A mission statement should ask: What is our business, Who is the customer, What do consumers value and What should our business be? </a:t>
            </a:r>
            <a:endParaRPr lang="en-US" sz="2400" b="1" dirty="0" smtClean="0"/>
          </a:p>
          <a:p>
            <a:endParaRPr lang="en-US" sz="2400" b="1" dirty="0" smtClean="0"/>
          </a:p>
          <a:p>
            <a:r>
              <a:rPr lang="en-US" sz="2400" b="1" dirty="0" smtClean="0"/>
              <a:t>The mission should be: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531140" y="3513573"/>
            <a:ext cx="547667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 smtClean="0"/>
          </a:p>
          <a:p>
            <a:pPr marL="342900" indent="-342900">
              <a:buClr>
                <a:srgbClr val="FFFF00"/>
              </a:buClr>
              <a:buSzPct val="140000"/>
              <a:buFont typeface="Wingdings" panose="05000000000000000000" pitchFamily="2" charset="2"/>
              <a:buChar char="§"/>
            </a:pPr>
            <a:r>
              <a:rPr lang="en-US" sz="2800" b="1" dirty="0"/>
              <a:t>R</a:t>
            </a:r>
            <a:r>
              <a:rPr lang="en-US" sz="2800" b="1" dirty="0" smtClean="0"/>
              <a:t>ealistic</a:t>
            </a:r>
            <a:r>
              <a:rPr lang="en-US" sz="2800" b="1" dirty="0"/>
              <a:t>.</a:t>
            </a:r>
          </a:p>
          <a:p>
            <a:pPr marL="342900" indent="-342900">
              <a:buClr>
                <a:srgbClr val="FFFF00"/>
              </a:buClr>
              <a:buSzPct val="140000"/>
              <a:buFont typeface="Wingdings" panose="05000000000000000000" pitchFamily="2" charset="2"/>
              <a:buChar char="§"/>
            </a:pPr>
            <a:r>
              <a:rPr lang="en-US" sz="2800" b="1" dirty="0"/>
              <a:t>S</a:t>
            </a:r>
            <a:r>
              <a:rPr lang="en-US" sz="2800" b="1" dirty="0" smtClean="0"/>
              <a:t>pecific.</a:t>
            </a:r>
          </a:p>
          <a:p>
            <a:pPr marL="342900" indent="-342900">
              <a:buClr>
                <a:srgbClr val="FFFF00"/>
              </a:buClr>
              <a:buSzPct val="140000"/>
              <a:buFont typeface="Wingdings" panose="05000000000000000000" pitchFamily="2" charset="2"/>
              <a:buChar char="§"/>
            </a:pPr>
            <a:r>
              <a:rPr lang="en-US" sz="2800" b="1" dirty="0" smtClean="0"/>
              <a:t>Motivating</a:t>
            </a:r>
            <a:endParaRPr lang="en-US" sz="2800" b="1" dirty="0"/>
          </a:p>
          <a:p>
            <a:pPr marL="342900" indent="-342900">
              <a:buClr>
                <a:srgbClr val="FFFF00"/>
              </a:buClr>
              <a:buSzPct val="140000"/>
              <a:buFont typeface="Wingdings" panose="05000000000000000000" pitchFamily="2" charset="2"/>
              <a:buChar char="§"/>
            </a:pPr>
            <a:r>
              <a:rPr lang="en-US" sz="2800" b="1" dirty="0"/>
              <a:t>F</a:t>
            </a:r>
            <a:r>
              <a:rPr lang="en-US" sz="2800" b="1" dirty="0" smtClean="0"/>
              <a:t>it </a:t>
            </a:r>
            <a:r>
              <a:rPr lang="en-US" sz="2800" b="1" dirty="0"/>
              <a:t>the market environment.</a:t>
            </a:r>
          </a:p>
          <a:p>
            <a:pPr marL="342900" indent="-342900">
              <a:buClr>
                <a:srgbClr val="FFFF00"/>
              </a:buClr>
              <a:buSzPct val="140000"/>
              <a:buFont typeface="Wingdings" panose="05000000000000000000" pitchFamily="2" charset="2"/>
              <a:buChar char="§"/>
            </a:pPr>
            <a:r>
              <a:rPr lang="en-US" sz="2800" b="1" dirty="0" smtClean="0"/>
              <a:t>Based on </a:t>
            </a:r>
            <a:r>
              <a:rPr lang="en-US" sz="2800" b="1" dirty="0"/>
              <a:t>distinctive competencies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0518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9681" y="-402076"/>
            <a:ext cx="9006878" cy="1371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merican Typewriter"/>
                <a:cs typeface="American Typewriter"/>
              </a:rPr>
              <a:t>THE BUSINESS PORTFOLIO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04043" y="3346609"/>
            <a:ext cx="8686800" cy="758757"/>
          </a:xfrm>
        </p:spPr>
        <p:txBody>
          <a:bodyPr>
            <a:noAutofit/>
          </a:bodyPr>
          <a:lstStyle/>
          <a:p>
            <a:r>
              <a:rPr lang="en-US" sz="2400" b="1" dirty="0"/>
              <a:t>The business portfolio is the collection of businesses and products that make up the company</a:t>
            </a:r>
            <a:r>
              <a:rPr lang="en-US" sz="2400" b="1" dirty="0" smtClean="0"/>
              <a:t>.</a:t>
            </a:r>
          </a:p>
          <a:p>
            <a:pPr marL="342900" indent="-342900">
              <a:buFont typeface="Wingdings" charset="2"/>
              <a:buChar char="q"/>
            </a:pPr>
            <a:endParaRPr lang="en-US" sz="2400" b="1" dirty="0"/>
          </a:p>
          <a:p>
            <a:endParaRPr lang="en-US" b="1" dirty="0" smtClean="0"/>
          </a:p>
          <a:p>
            <a:pPr marL="342900" indent="-342900">
              <a:buFont typeface="Wingdings" charset="2"/>
              <a:buChar char="q"/>
            </a:pPr>
            <a:endParaRPr lang="en-US" b="1" dirty="0"/>
          </a:p>
          <a:p>
            <a:pPr marL="342900" indent="-342900">
              <a:buFont typeface="Wingdings" charset="2"/>
              <a:buChar char="q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2990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099" y="104099"/>
            <a:ext cx="7256833" cy="1075853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merican Typewriter"/>
                <a:cs typeface="American Typewriter"/>
              </a:rPr>
              <a:t/>
            </a:r>
            <a:br>
              <a:rPr lang="en-US" sz="2800" dirty="0" smtClean="0">
                <a:latin typeface="American Typewriter"/>
                <a:cs typeface="American Typewriter"/>
              </a:rPr>
            </a:br>
            <a:r>
              <a:rPr lang="en-US" sz="2800" dirty="0">
                <a:latin typeface="American Typewriter"/>
                <a:cs typeface="American Typewriter"/>
              </a:rPr>
              <a:t/>
            </a:r>
            <a:br>
              <a:rPr lang="en-US" sz="2800" dirty="0">
                <a:latin typeface="American Typewriter"/>
                <a:cs typeface="American Typewriter"/>
              </a:rPr>
            </a:br>
            <a:r>
              <a:rPr lang="en-US" sz="2800" dirty="0">
                <a:latin typeface="American Typewriter"/>
                <a:cs typeface="American Typewriter"/>
              </a:rPr>
              <a:t>T</a:t>
            </a:r>
            <a:r>
              <a:rPr lang="en-US" sz="2800" dirty="0" smtClean="0">
                <a:latin typeface="American Typewriter"/>
                <a:cs typeface="American Typewriter"/>
              </a:rPr>
              <a:t>he </a:t>
            </a:r>
            <a:r>
              <a:rPr lang="en-US" sz="2800" dirty="0">
                <a:latin typeface="American Typewriter"/>
                <a:cs typeface="American Typewriter"/>
              </a:rPr>
              <a:t>B</a:t>
            </a:r>
            <a:r>
              <a:rPr lang="en-US" sz="2800" dirty="0" smtClean="0">
                <a:latin typeface="American Typewriter"/>
                <a:cs typeface="American Typewriter"/>
              </a:rPr>
              <a:t>oston </a:t>
            </a:r>
            <a:r>
              <a:rPr lang="en-US" sz="2800" dirty="0">
                <a:latin typeface="American Typewriter"/>
                <a:cs typeface="American Typewriter"/>
              </a:rPr>
              <a:t>C</a:t>
            </a:r>
            <a:r>
              <a:rPr lang="en-US" sz="2800" dirty="0" smtClean="0">
                <a:latin typeface="American Typewriter"/>
                <a:cs typeface="American Typewriter"/>
              </a:rPr>
              <a:t>onsulting </a:t>
            </a:r>
            <a:r>
              <a:rPr lang="en-US" sz="2800" dirty="0">
                <a:latin typeface="American Typewriter"/>
                <a:cs typeface="American Typewriter"/>
              </a:rPr>
              <a:t>G</a:t>
            </a:r>
            <a:r>
              <a:rPr lang="en-US" sz="2800" dirty="0" smtClean="0">
                <a:latin typeface="American Typewriter"/>
                <a:cs typeface="American Typewriter"/>
              </a:rPr>
              <a:t>roup (BCG) </a:t>
            </a:r>
            <a:br>
              <a:rPr lang="en-US" sz="2800" dirty="0" smtClean="0">
                <a:latin typeface="American Typewriter"/>
                <a:cs typeface="American Typewriter"/>
              </a:rPr>
            </a:br>
            <a:r>
              <a:rPr lang="en-US" sz="2800" dirty="0" smtClean="0">
                <a:latin typeface="American Typewriter"/>
                <a:cs typeface="American Typewriter"/>
              </a:rPr>
              <a:t>Matrix</a:t>
            </a:r>
            <a:endParaRPr lang="en-US" sz="2800" dirty="0">
              <a:latin typeface="American Typewriter"/>
              <a:cs typeface="American Typewriter"/>
            </a:endParaRPr>
          </a:p>
        </p:txBody>
      </p:sp>
      <p:pic>
        <p:nvPicPr>
          <p:cNvPr id="9" name="Picture 3" descr="fig02_02w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2035" y="1467811"/>
            <a:ext cx="7344816" cy="4977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1235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4029</TotalTime>
  <Words>396</Words>
  <Application>Microsoft Office PowerPoint</Application>
  <PresentationFormat>On-screen Show (4:3)</PresentationFormat>
  <Paragraphs>110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微軟正黑體</vt:lpstr>
      <vt:lpstr>American Typewriter</vt:lpstr>
      <vt:lpstr>Arial Black</vt:lpstr>
      <vt:lpstr>Calibri</vt:lpstr>
      <vt:lpstr>Century Gothic</vt:lpstr>
      <vt:lpstr>新細明體</vt:lpstr>
      <vt:lpstr>Trebuchet MS</vt:lpstr>
      <vt:lpstr>Wingdings</vt:lpstr>
      <vt:lpstr>Wingdings 2</vt:lpstr>
      <vt:lpstr>華康行書體</vt:lpstr>
      <vt:lpstr>Quotable</vt:lpstr>
      <vt:lpstr>Company and Marketing Strategy </vt:lpstr>
      <vt:lpstr>Objectives</vt:lpstr>
      <vt:lpstr>Marketing Strategy</vt:lpstr>
      <vt:lpstr>Steps of Strategic Planning</vt:lpstr>
      <vt:lpstr>Mission and Vision</vt:lpstr>
      <vt:lpstr> A MARKET-ORIENTED MISSION  </vt:lpstr>
      <vt:lpstr> A MARKET-ORIENTED MISSION  </vt:lpstr>
      <vt:lpstr>THE BUSINESS PORTFOLIO</vt:lpstr>
      <vt:lpstr>  The Boston Consulting Group (BCG)  Matrix</vt:lpstr>
      <vt:lpstr>The Boston Consulting  Group Approach</vt:lpstr>
      <vt:lpstr>PRODUCT /MARKET EXPANSION GRID</vt:lpstr>
      <vt:lpstr>Value Delivery Network</vt:lpstr>
      <vt:lpstr>Marketing Strategy and Marketing Mix</vt:lpstr>
      <vt:lpstr> MARKET SEGMENTATION </vt:lpstr>
      <vt:lpstr>Target Marketing</vt:lpstr>
      <vt:lpstr>Market Positioning-What place you want to take in the consumers’ mind  </vt:lpstr>
      <vt:lpstr>PowerPoint Presentation</vt:lpstr>
      <vt:lpstr>Developing an Integrated Marketing Mix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customer VALUE AND ENGAGEMENT</dc:title>
  <dc:creator>mehnaaz.kamal</dc:creator>
  <cp:lastModifiedBy>Zarjina Khalil</cp:lastModifiedBy>
  <cp:revision>152</cp:revision>
  <dcterms:created xsi:type="dcterms:W3CDTF">2015-08-26T09:00:16Z</dcterms:created>
  <dcterms:modified xsi:type="dcterms:W3CDTF">2018-05-18T21:03:02Z</dcterms:modified>
</cp:coreProperties>
</file>