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22"/>
  </p:notesMasterIdLst>
  <p:sldIdLst>
    <p:sldId id="257" r:id="rId2"/>
    <p:sldId id="256" r:id="rId3"/>
    <p:sldId id="258" r:id="rId4"/>
    <p:sldId id="282" r:id="rId5"/>
    <p:sldId id="259" r:id="rId6"/>
    <p:sldId id="283" r:id="rId7"/>
    <p:sldId id="281" r:id="rId8"/>
    <p:sldId id="263" r:id="rId9"/>
    <p:sldId id="264" r:id="rId10"/>
    <p:sldId id="265" r:id="rId11"/>
    <p:sldId id="267" r:id="rId12"/>
    <p:sldId id="268" r:id="rId13"/>
    <p:sldId id="286" r:id="rId14"/>
    <p:sldId id="269" r:id="rId15"/>
    <p:sldId id="287" r:id="rId16"/>
    <p:sldId id="272" r:id="rId17"/>
    <p:sldId id="273" r:id="rId18"/>
    <p:sldId id="277" r:id="rId19"/>
    <p:sldId id="284" r:id="rId20"/>
    <p:sldId id="28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CA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747"/>
  </p:normalViewPr>
  <p:slideViewPr>
    <p:cSldViewPr snapToGrid="0" snapToObjects="1"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5D74E-47BA-A145-9F7D-391F22DF1C83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5405A-10D9-1246-BD6B-C7F64F1F3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409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5405A-10D9-1246-BD6B-C7F64F1F352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28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5898825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6906359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8856" y="3428999"/>
            <a:ext cx="4138550" cy="2268559"/>
          </a:xfrm>
        </p:spPr>
        <p:txBody>
          <a:bodyPr anchor="t">
            <a:normAutofit/>
          </a:bodyPr>
          <a:lstStyle>
            <a:lvl1pPr algn="r"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1292" y="2268787"/>
            <a:ext cx="3966114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817A-C851-7C4D-9E3F-F6B484D07099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F21C528-8C2B-9645-84F5-FFEF39AFBE5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641440" y="3262168"/>
            <a:ext cx="3117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2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409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TextBox 16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857" y="808057"/>
            <a:ext cx="5885350" cy="10772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20792" y="2049878"/>
            <a:ext cx="5723414" cy="400006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817A-C851-7C4D-9E3F-F6B484D07099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1C528-8C2B-9645-84F5-FFEF39AFB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804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TextBox 22"/>
          <p:cNvSpPr txBox="1"/>
          <p:nvPr/>
        </p:nvSpPr>
        <p:spPr>
          <a:xfrm rot="5400000">
            <a:off x="7688343" y="480678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9317" y="805818"/>
            <a:ext cx="99488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64598" y="970410"/>
            <a:ext cx="4715441" cy="50795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817A-C851-7C4D-9E3F-F6B484D07099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1C528-8C2B-9645-84F5-FFEF39AFB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542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817A-C851-7C4D-9E3F-F6B484D07099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1C528-8C2B-9645-84F5-FFEF39AFBE5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114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405" y="3199028"/>
            <a:ext cx="5967420" cy="1372971"/>
          </a:xfrm>
        </p:spPr>
        <p:txBody>
          <a:bodyPr anchor="t">
            <a:normAutofit/>
          </a:bodyPr>
          <a:lstStyle>
            <a:lvl1pPr algn="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1131" y="2272143"/>
            <a:ext cx="5803294" cy="926885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817A-C851-7C4D-9E3F-F6B484D07099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1C528-8C2B-9645-84F5-FFEF39AFBE5D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644924" y="3023993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199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426" y="805818"/>
            <a:ext cx="5882780" cy="10817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65406" y="2056800"/>
            <a:ext cx="2855547" cy="399314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679" y="2056800"/>
            <a:ext cx="2859527" cy="399314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817A-C851-7C4D-9E3F-F6B484D07099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1C528-8C2B-9645-84F5-FFEF39AFBE5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TextBox 18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040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TextBox 23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3589" y="805818"/>
            <a:ext cx="5880617" cy="10770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3589" y="2054563"/>
            <a:ext cx="2857364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62510" y="2851330"/>
            <a:ext cx="2858443" cy="31986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679" y="2054563"/>
            <a:ext cx="285952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84680" y="2851330"/>
            <a:ext cx="2859526" cy="31986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817A-C851-7C4D-9E3F-F6B484D07099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1C528-8C2B-9645-84F5-FFEF39AFB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296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TextBox 15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817A-C851-7C4D-9E3F-F6B484D07099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1C528-8C2B-9645-84F5-FFEF39AFB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35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817A-C851-7C4D-9E3F-F6B484D07099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1C528-8C2B-9645-84F5-FFEF39AFB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271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TextBox 21"/>
          <p:cNvSpPr txBox="1"/>
          <p:nvPr/>
        </p:nvSpPr>
        <p:spPr>
          <a:xfrm>
            <a:off x="1179466" y="1127642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83" y="1296618"/>
            <a:ext cx="2120703" cy="1889075"/>
          </a:xfr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8538" y="805818"/>
            <a:ext cx="3755668" cy="52441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82" y="3186155"/>
            <a:ext cx="2120703" cy="2386397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817A-C851-7C4D-9E3F-F6B484D07099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1C528-8C2B-9645-84F5-FFEF39AFB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54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TextBox 12"/>
          <p:cNvSpPr txBox="1"/>
          <p:nvPr/>
        </p:nvSpPr>
        <p:spPr>
          <a:xfrm>
            <a:off x="1179466" y="1127642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82987" y="3229"/>
            <a:ext cx="3727769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6671" y="1296618"/>
            <a:ext cx="2603212" cy="188630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84" y="3182928"/>
            <a:ext cx="2603794" cy="2386394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817A-C851-7C4D-9E3F-F6B484D07099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1C528-8C2B-9645-84F5-FFEF39AFB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321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060" y="2912532"/>
            <a:ext cx="7772939" cy="39454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98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61317" y="808057"/>
            <a:ext cx="587801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6236" y="2049878"/>
            <a:ext cx="5713092" cy="40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28294" y="5272451"/>
            <a:ext cx="2662729" cy="179188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788817A-C851-7C4D-9E3F-F6B484D07099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58177" y="3658900"/>
            <a:ext cx="5885352" cy="183663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2136" y="164594"/>
            <a:ext cx="638312" cy="322850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1C528-8C2B-9645-84F5-FFEF39AFB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1257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28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58366" indent="-258366" algn="l" defTabSz="685800" rtl="0" eaLnBrk="1" latinLnBrk="0" hangingPunct="1">
        <a:lnSpc>
          <a:spcPct val="120000"/>
        </a:lnSpc>
        <a:spcBef>
          <a:spcPts val="750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96504" indent="-253604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44166" indent="-25836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82304" indent="-253604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629966" indent="-25836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975104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40280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670048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017520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03697" y="214387"/>
            <a:ext cx="7772400" cy="1016001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FFC000"/>
                </a:solidFill>
              </a:rPr>
              <a:t>Consumer Markets and </a:t>
            </a:r>
            <a:br>
              <a:rPr lang="en-US" sz="3600" b="1" dirty="0" smtClean="0">
                <a:solidFill>
                  <a:srgbClr val="FFC000"/>
                </a:solidFill>
              </a:rPr>
            </a:br>
            <a:r>
              <a:rPr lang="en-US" sz="3600" b="1" dirty="0" smtClean="0">
                <a:solidFill>
                  <a:srgbClr val="FFC000"/>
                </a:solidFill>
              </a:rPr>
              <a:t>Consumer Buyer Behavior</a:t>
            </a:r>
            <a:endParaRPr lang="en-US" sz="3600" b="1" dirty="0">
              <a:solidFill>
                <a:srgbClr val="FFC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1" t="10506" r="21389" b="17440"/>
          <a:stretch/>
        </p:blipFill>
        <p:spPr>
          <a:xfrm>
            <a:off x="7069735" y="722387"/>
            <a:ext cx="1680841" cy="18656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63262" y="1386786"/>
            <a:ext cx="1680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Chapter 5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10" y="1422481"/>
            <a:ext cx="2857500" cy="2971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0" b="8283"/>
          <a:stretch/>
        </p:blipFill>
        <p:spPr>
          <a:xfrm>
            <a:off x="2751961" y="2344798"/>
            <a:ext cx="2978342" cy="26640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792" y="3824179"/>
            <a:ext cx="3288312" cy="264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0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525948" y="263755"/>
            <a:ext cx="4553527" cy="108170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4000" b="1" dirty="0" smtClean="0">
                <a:solidFill>
                  <a:srgbClr val="FFFF00"/>
                </a:solidFill>
              </a:rPr>
              <a:t>Personal Factors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4010" y="860880"/>
            <a:ext cx="66783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Lifestyle</a:t>
            </a:r>
          </a:p>
          <a:p>
            <a:pPr algn="just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Pattern of living as expressed in someone's psychographic</a:t>
            </a:r>
          </a:p>
          <a:p>
            <a:pPr marL="342900" indent="-342900" algn="just">
              <a:buFont typeface="Arial"/>
              <a:buChar char="•"/>
            </a:pPr>
            <a:endParaRPr lang="en-US" sz="2400" b="1" dirty="0" smtClean="0">
              <a:solidFill>
                <a:srgbClr val="FFFF00"/>
              </a:solidFill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AIOs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(activities, interests, opinions) to capture information about a person’s pattern of acting and interacting in the environment</a:t>
            </a:r>
          </a:p>
          <a:p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128278" y="4292589"/>
            <a:ext cx="61381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Personality</a:t>
            </a:r>
          </a:p>
          <a:p>
            <a:endParaRPr lang="en-US" dirty="0" smtClean="0">
              <a:solidFill>
                <a:srgbClr val="03122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Brand Personality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883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0-14 at 8.30.46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19"/>
          <a:stretch/>
        </p:blipFill>
        <p:spPr>
          <a:xfrm>
            <a:off x="1228437" y="1684272"/>
            <a:ext cx="6765656" cy="3859031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013527" y="602567"/>
            <a:ext cx="6379985" cy="108170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4400" b="1" dirty="0" smtClean="0">
                <a:solidFill>
                  <a:srgbClr val="FFFF00"/>
                </a:solidFill>
              </a:rPr>
              <a:t>Psychological Factors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283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0550" y="1062182"/>
            <a:ext cx="6774941" cy="27696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Motivation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</a:rPr>
              <a:t>A motive is a need that is sufficiently pressing </a:t>
            </a:r>
          </a:p>
          <a:p>
            <a:pPr marL="0" indent="0" algn="just">
              <a:buNone/>
            </a:pP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</a:rPr>
              <a:t>the person to seek satisfaction-A drive to do something.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53309" y="353185"/>
            <a:ext cx="6379985" cy="108170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4400" b="1" dirty="0" smtClean="0">
                <a:solidFill>
                  <a:srgbClr val="FFFF00"/>
                </a:solidFill>
              </a:rPr>
              <a:t>Psychological Factors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49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183" y="253876"/>
            <a:ext cx="6777146" cy="817543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Maslow’s Hierarchy of Needs </a:t>
            </a:r>
            <a:endParaRPr lang="en-US" sz="3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087"/>
          <a:stretch/>
        </p:blipFill>
        <p:spPr>
          <a:xfrm>
            <a:off x="1435083" y="830261"/>
            <a:ext cx="6031346" cy="5603970"/>
          </a:xfrm>
        </p:spPr>
      </p:pic>
    </p:spTree>
    <p:extLst>
      <p:ext uri="{BB962C8B-B14F-4D97-AF65-F5344CB8AC3E}">
        <p14:creationId xmlns:p14="http://schemas.microsoft.com/office/powerpoint/2010/main" val="3667610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8243" y="994167"/>
            <a:ext cx="6678011" cy="1462708"/>
          </a:xfrm>
        </p:spPr>
        <p:txBody>
          <a:bodyPr>
            <a:noAutofit/>
          </a:bodyPr>
          <a:lstStyle/>
          <a:p>
            <a:endParaRPr lang="en-US" dirty="0">
              <a:solidFill>
                <a:srgbClr val="031227"/>
              </a:solidFill>
            </a:endParaRPr>
          </a:p>
          <a:p>
            <a:pPr marL="0" indent="0" algn="just">
              <a:buNone/>
            </a:pPr>
            <a:r>
              <a:rPr lang="en-US" sz="2800" b="1" dirty="0" smtClean="0"/>
              <a:t>Perception: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The process by which people select, organize and interpret information to form a meaningful picture of the world.</a:t>
            </a:r>
          </a:p>
          <a:p>
            <a:endParaRPr lang="en-US" b="0" dirty="0">
              <a:solidFill>
                <a:srgbClr val="031227"/>
              </a:solidFill>
            </a:endParaRPr>
          </a:p>
          <a:p>
            <a:endParaRPr lang="en-US" dirty="0">
              <a:solidFill>
                <a:srgbClr val="031227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34835" y="216841"/>
            <a:ext cx="6379985" cy="108170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4400" b="1" dirty="0" smtClean="0">
                <a:solidFill>
                  <a:srgbClr val="FFFF00"/>
                </a:solidFill>
              </a:rPr>
              <a:t>Psychological Factors</a:t>
            </a:r>
            <a:endParaRPr lang="en-US" sz="4400" b="1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835" y="2242127"/>
            <a:ext cx="5468073" cy="413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67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81785" y="2317893"/>
            <a:ext cx="6833036" cy="3971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sz="2800" b="1" dirty="0" smtClean="0">
                <a:solidFill>
                  <a:schemeClr val="tx2">
                    <a:lumMod val="90000"/>
                  </a:schemeClr>
                </a:solidFill>
              </a:rPr>
              <a:t>Selective </a:t>
            </a:r>
            <a:r>
              <a:rPr lang="en-US" sz="2800" b="1" dirty="0">
                <a:solidFill>
                  <a:schemeClr val="tx2">
                    <a:lumMod val="90000"/>
                  </a:schemeClr>
                </a:solidFill>
              </a:rPr>
              <a:t>attention</a:t>
            </a:r>
            <a:r>
              <a:rPr lang="en-US" sz="2400" b="1" dirty="0">
                <a:solidFill>
                  <a:srgbClr val="92D050"/>
                </a:solidFill>
              </a:rPr>
              <a:t>: tendency to </a:t>
            </a:r>
            <a:r>
              <a:rPr lang="en-US" sz="2800" b="1" dirty="0">
                <a:solidFill>
                  <a:srgbClr val="FFFF00"/>
                </a:solidFill>
              </a:rPr>
              <a:t>screen out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92D050"/>
                </a:solidFill>
              </a:rPr>
              <a:t>most of the information </a:t>
            </a:r>
            <a:endParaRPr lang="en-US" sz="2400" b="1" dirty="0" smtClean="0">
              <a:solidFill>
                <a:srgbClr val="92D050"/>
              </a:solidFill>
            </a:endParaRPr>
          </a:p>
          <a:p>
            <a:pPr marL="285750" indent="-285750" algn="just">
              <a:buFont typeface="Arial"/>
              <a:buChar char="•"/>
            </a:pPr>
            <a:r>
              <a:rPr lang="en-US" sz="2800" b="1" dirty="0" smtClean="0">
                <a:solidFill>
                  <a:schemeClr val="tx2">
                    <a:lumMod val="90000"/>
                  </a:schemeClr>
                </a:solidFill>
              </a:rPr>
              <a:t>Selective distortion</a:t>
            </a:r>
            <a:r>
              <a:rPr lang="en-US" sz="2400" b="1" dirty="0">
                <a:solidFill>
                  <a:srgbClr val="92D050"/>
                </a:solidFill>
              </a:rPr>
              <a:t>: tendency to </a:t>
            </a:r>
            <a:r>
              <a:rPr lang="en-US" sz="2800" b="1" dirty="0">
                <a:solidFill>
                  <a:srgbClr val="FFFF00"/>
                </a:solidFill>
              </a:rPr>
              <a:t>interpret information</a:t>
            </a:r>
            <a:r>
              <a:rPr lang="en-US" sz="2400" b="1" dirty="0">
                <a:solidFill>
                  <a:srgbClr val="92D050"/>
                </a:solidFill>
              </a:rPr>
              <a:t> in </a:t>
            </a:r>
            <a:r>
              <a:rPr lang="en-US" sz="2400" b="1" dirty="0" smtClean="0">
                <a:solidFill>
                  <a:srgbClr val="92D050"/>
                </a:solidFill>
              </a:rPr>
              <a:t>their own way</a:t>
            </a:r>
            <a:endParaRPr lang="en-US" sz="2400" b="1" dirty="0">
              <a:solidFill>
                <a:srgbClr val="92D050"/>
              </a:solidFill>
            </a:endParaRPr>
          </a:p>
          <a:p>
            <a:pPr marL="285750" indent="-285750" algn="just">
              <a:buFont typeface="Arial"/>
              <a:buChar char="•"/>
            </a:pPr>
            <a:r>
              <a:rPr lang="en-US" sz="2800" b="1" dirty="0" smtClean="0">
                <a:solidFill>
                  <a:schemeClr val="tx2">
                    <a:lumMod val="90000"/>
                  </a:schemeClr>
                </a:solidFill>
              </a:rPr>
              <a:t>Selective </a:t>
            </a:r>
            <a:r>
              <a:rPr lang="en-US" sz="2800" b="1" dirty="0">
                <a:solidFill>
                  <a:schemeClr val="tx2">
                    <a:lumMod val="90000"/>
                  </a:schemeClr>
                </a:solidFill>
              </a:rPr>
              <a:t>retention</a:t>
            </a:r>
            <a:r>
              <a:rPr lang="en-US" sz="2400" b="1" dirty="0">
                <a:solidFill>
                  <a:srgbClr val="92D050"/>
                </a:solidFill>
              </a:rPr>
              <a:t>: consumers </a:t>
            </a:r>
            <a:r>
              <a:rPr lang="en-US" sz="2800" b="1" dirty="0" smtClean="0">
                <a:solidFill>
                  <a:srgbClr val="FFFF00"/>
                </a:solidFill>
              </a:rPr>
              <a:t>remember </a:t>
            </a:r>
            <a:r>
              <a:rPr lang="en-US" sz="2800" b="1" dirty="0">
                <a:solidFill>
                  <a:srgbClr val="FFFF00"/>
                </a:solidFill>
              </a:rPr>
              <a:t>good points</a:t>
            </a:r>
            <a:r>
              <a:rPr lang="en-US" sz="2400" b="1" dirty="0">
                <a:solidFill>
                  <a:srgbClr val="92D050"/>
                </a:solidFill>
              </a:rPr>
              <a:t> made about a brand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564" y="1034783"/>
            <a:ext cx="1308257" cy="141433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7165" y="369026"/>
            <a:ext cx="7349802" cy="108170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4400" b="1" dirty="0">
                <a:solidFill>
                  <a:srgbClr val="FFFF00"/>
                </a:solidFill>
              </a:rPr>
              <a:t>3 P</a:t>
            </a:r>
            <a:r>
              <a:rPr lang="en-US" sz="4400" b="1" dirty="0" smtClean="0">
                <a:solidFill>
                  <a:srgbClr val="FFFF00"/>
                </a:solidFill>
              </a:rPr>
              <a:t>erceptual </a:t>
            </a:r>
            <a:r>
              <a:rPr lang="en-US" sz="4400" b="1" dirty="0">
                <a:solidFill>
                  <a:srgbClr val="FFFF00"/>
                </a:solidFill>
              </a:rPr>
              <a:t>P</a:t>
            </a:r>
            <a:r>
              <a:rPr lang="en-US" sz="4400" b="1" dirty="0" smtClean="0">
                <a:solidFill>
                  <a:srgbClr val="FFFF00"/>
                </a:solidFill>
              </a:rPr>
              <a:t>rocesses </a:t>
            </a:r>
            <a:r>
              <a:rPr lang="en-US" sz="4400" b="1" dirty="0">
                <a:solidFill>
                  <a:srgbClr val="FFFF00"/>
                </a:solidFill>
              </a:rPr>
              <a:t>of </a:t>
            </a:r>
            <a:r>
              <a:rPr lang="en-US" sz="4400" b="1" dirty="0" smtClean="0">
                <a:solidFill>
                  <a:srgbClr val="FFFF00"/>
                </a:solidFill>
              </a:rPr>
              <a:t>	Consumers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909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96" y="309737"/>
            <a:ext cx="7938703" cy="137160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FF00"/>
                </a:solidFill>
              </a:rPr>
              <a:t>Types of </a:t>
            </a:r>
            <a:r>
              <a:rPr lang="en-US" sz="4400" b="1" dirty="0" smtClean="0">
                <a:solidFill>
                  <a:srgbClr val="FFFF00"/>
                </a:solidFill>
              </a:rPr>
              <a:t>Buying </a:t>
            </a:r>
            <a:r>
              <a:rPr lang="en-US" sz="4400" b="1" dirty="0">
                <a:solidFill>
                  <a:srgbClr val="FFFF00"/>
                </a:solidFill>
              </a:rPr>
              <a:t>B</a:t>
            </a:r>
            <a:r>
              <a:rPr lang="en-US" sz="4400" b="1" dirty="0" smtClean="0">
                <a:solidFill>
                  <a:srgbClr val="FFFF00"/>
                </a:solidFill>
              </a:rPr>
              <a:t>ehavior</a:t>
            </a:r>
            <a:endParaRPr lang="en-US" sz="4400" b="1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2" t="17821" b="12146"/>
          <a:stretch/>
        </p:blipFill>
        <p:spPr>
          <a:xfrm>
            <a:off x="626300" y="1348509"/>
            <a:ext cx="7412799" cy="447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229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18" y="602150"/>
            <a:ext cx="8143675" cy="137160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FF00"/>
                </a:solidFill>
              </a:rPr>
              <a:t>The buyer decision process</a:t>
            </a:r>
            <a:endParaRPr lang="en-US" sz="4400" b="1" dirty="0">
              <a:solidFill>
                <a:srgbClr val="FFFF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98" y="2119971"/>
            <a:ext cx="7110701" cy="3745120"/>
          </a:xfrm>
        </p:spPr>
      </p:pic>
    </p:spTree>
    <p:extLst>
      <p:ext uri="{BB962C8B-B14F-4D97-AF65-F5344CB8AC3E}">
        <p14:creationId xmlns:p14="http://schemas.microsoft.com/office/powerpoint/2010/main" val="1397768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680" y="364836"/>
            <a:ext cx="6924555" cy="13716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FFFF00"/>
                </a:solidFill>
              </a:rPr>
              <a:t>Buyer Decision Process for New </a:t>
            </a:r>
            <a:r>
              <a:rPr lang="en-US" sz="3600" b="1" dirty="0">
                <a:solidFill>
                  <a:srgbClr val="FFFF00"/>
                </a:solidFill>
              </a:rPr>
              <a:t>P</a:t>
            </a:r>
            <a:r>
              <a:rPr lang="en-US" sz="3600" b="1" dirty="0" smtClean="0">
                <a:solidFill>
                  <a:srgbClr val="FFFF00"/>
                </a:solidFill>
              </a:rPr>
              <a:t>roducts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31" b="19815"/>
          <a:stretch/>
        </p:blipFill>
        <p:spPr>
          <a:xfrm>
            <a:off x="1542762" y="1838036"/>
            <a:ext cx="6076950" cy="392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20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96298" y="392421"/>
            <a:ext cx="6425302" cy="1077229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rgbClr val="FFFF00"/>
                </a:solidFill>
              </a:rPr>
              <a:t>Factors that speed up the rate of adoption </a:t>
            </a:r>
            <a:endParaRPr lang="en-US" sz="4000" b="1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5"/>
          <a:stretch/>
        </p:blipFill>
        <p:spPr>
          <a:xfrm>
            <a:off x="785091" y="1919629"/>
            <a:ext cx="7226043" cy="430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946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1707" y="736601"/>
            <a:ext cx="4091709" cy="59343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</a:rPr>
              <a:t>Topics to Discuss 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1127" y="1641572"/>
            <a:ext cx="6533545" cy="4561927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ct val="110000"/>
              </a:lnSpc>
              <a:buClr>
                <a:srgbClr val="FFFF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b="1" cap="none" dirty="0">
                <a:solidFill>
                  <a:srgbClr val="92D050"/>
                </a:solidFill>
                <a:latin typeface="+mn-lt"/>
              </a:rPr>
              <a:t>M</a:t>
            </a:r>
            <a:r>
              <a:rPr lang="en-US" sz="2400" b="1" cap="none" dirty="0" smtClean="0">
                <a:solidFill>
                  <a:srgbClr val="92D050"/>
                </a:solidFill>
                <a:latin typeface="+mn-lt"/>
              </a:rPr>
              <a:t>odel of consumer behavior</a:t>
            </a:r>
          </a:p>
          <a:p>
            <a:pPr marL="342900" indent="-342900" algn="l">
              <a:lnSpc>
                <a:spcPct val="110000"/>
              </a:lnSpc>
              <a:buClr>
                <a:srgbClr val="FFFF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b="1" cap="none" dirty="0">
                <a:solidFill>
                  <a:srgbClr val="92D050"/>
                </a:solidFill>
                <a:latin typeface="+mn-lt"/>
              </a:rPr>
              <a:t>C</a:t>
            </a:r>
            <a:r>
              <a:rPr lang="en-US" sz="2400" b="1" cap="none" dirty="0" smtClean="0">
                <a:solidFill>
                  <a:srgbClr val="92D050"/>
                </a:solidFill>
                <a:latin typeface="+mn-lt"/>
              </a:rPr>
              <a:t>haracteristics affecting behavior</a:t>
            </a:r>
          </a:p>
          <a:p>
            <a:pPr marL="342900" indent="-342900" algn="l">
              <a:lnSpc>
                <a:spcPct val="110000"/>
              </a:lnSpc>
              <a:buClr>
                <a:srgbClr val="FFFF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b="1" cap="none" dirty="0">
                <a:solidFill>
                  <a:srgbClr val="92D050"/>
                </a:solidFill>
                <a:latin typeface="+mn-lt"/>
              </a:rPr>
              <a:t>T</a:t>
            </a:r>
            <a:r>
              <a:rPr lang="en-US" sz="2400" b="1" cap="none" dirty="0" smtClean="0">
                <a:solidFill>
                  <a:srgbClr val="92D050"/>
                </a:solidFill>
                <a:latin typeface="+mn-lt"/>
              </a:rPr>
              <a:t>ypes of buying decision behavior</a:t>
            </a:r>
          </a:p>
          <a:p>
            <a:pPr marL="342900" indent="-342900" algn="l">
              <a:lnSpc>
                <a:spcPct val="110000"/>
              </a:lnSpc>
              <a:buClr>
                <a:srgbClr val="FFFF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b="1" cap="none" dirty="0">
                <a:solidFill>
                  <a:srgbClr val="92D050"/>
                </a:solidFill>
                <a:latin typeface="+mn-lt"/>
              </a:rPr>
              <a:t>T</a:t>
            </a:r>
            <a:r>
              <a:rPr lang="en-US" sz="2400" b="1" cap="none" dirty="0" smtClean="0">
                <a:solidFill>
                  <a:srgbClr val="92D050"/>
                </a:solidFill>
                <a:latin typeface="+mn-lt"/>
              </a:rPr>
              <a:t>he buyer decision process</a:t>
            </a:r>
          </a:p>
          <a:p>
            <a:pPr marL="342900" indent="-342900" algn="l">
              <a:lnSpc>
                <a:spcPct val="110000"/>
              </a:lnSpc>
              <a:buClr>
                <a:srgbClr val="FFFF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b="1" cap="none" dirty="0">
                <a:solidFill>
                  <a:srgbClr val="92D050"/>
                </a:solidFill>
                <a:latin typeface="+mn-lt"/>
              </a:rPr>
              <a:t>T</a:t>
            </a:r>
            <a:r>
              <a:rPr lang="en-US" sz="2400" b="1" cap="none" dirty="0" smtClean="0">
                <a:solidFill>
                  <a:srgbClr val="92D050"/>
                </a:solidFill>
                <a:latin typeface="+mn-lt"/>
              </a:rPr>
              <a:t>he buyer decision process for </a:t>
            </a:r>
          </a:p>
          <a:p>
            <a:pPr algn="l">
              <a:lnSpc>
                <a:spcPct val="110000"/>
              </a:lnSpc>
              <a:buClr>
                <a:srgbClr val="FFFF00"/>
              </a:buClr>
              <a:buSzPct val="100000"/>
            </a:pPr>
            <a:r>
              <a:rPr lang="en-US" sz="2400" b="1" dirty="0">
                <a:solidFill>
                  <a:srgbClr val="92D050"/>
                </a:solidFill>
              </a:rPr>
              <a:t>	</a:t>
            </a:r>
            <a:r>
              <a:rPr lang="en-US" sz="2400" b="1" cap="none" dirty="0" smtClean="0">
                <a:solidFill>
                  <a:srgbClr val="92D050"/>
                </a:solidFill>
                <a:latin typeface="+mn-lt"/>
              </a:rPr>
              <a:t>new products</a:t>
            </a:r>
          </a:p>
          <a:p>
            <a:pPr algn="l"/>
            <a:endParaRPr lang="en-US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872" y="1641572"/>
            <a:ext cx="2981473" cy="443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4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699" y="808057"/>
            <a:ext cx="4485665" cy="107722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Adopter Categories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26"/>
          <a:stretch/>
        </p:blipFill>
        <p:spPr>
          <a:xfrm>
            <a:off x="1340876" y="1885287"/>
            <a:ext cx="6225309" cy="3905914"/>
          </a:xfrm>
        </p:spPr>
      </p:pic>
    </p:spTree>
    <p:extLst>
      <p:ext uri="{BB962C8B-B14F-4D97-AF65-F5344CB8AC3E}">
        <p14:creationId xmlns:p14="http://schemas.microsoft.com/office/powerpoint/2010/main" val="14374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" t="15893" r="4546" b="28017"/>
          <a:stretch/>
        </p:blipFill>
        <p:spPr>
          <a:xfrm>
            <a:off x="350981" y="1362786"/>
            <a:ext cx="7860146" cy="431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99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61"/>
          <a:stretch/>
        </p:blipFill>
        <p:spPr>
          <a:xfrm>
            <a:off x="0" y="591127"/>
            <a:ext cx="9144000" cy="552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194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rgbClr val="FFFF00"/>
                </a:solidFill>
              </a:rPr>
              <a:t>Cultural Factors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242492" y="2632617"/>
            <a:ext cx="3437867" cy="1730109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1FCA38"/>
                </a:solidFill>
              </a:rPr>
              <a:t>    Culture </a:t>
            </a:r>
          </a:p>
          <a:p>
            <a:r>
              <a:rPr lang="en-US" sz="3200" b="1" dirty="0" smtClean="0">
                <a:solidFill>
                  <a:srgbClr val="1FCA38"/>
                </a:solidFill>
              </a:rPr>
              <a:t>    Subculture </a:t>
            </a:r>
          </a:p>
          <a:p>
            <a:r>
              <a:rPr lang="en-US" sz="3200" b="1" dirty="0" smtClean="0">
                <a:solidFill>
                  <a:srgbClr val="1FCA38"/>
                </a:solidFill>
              </a:rPr>
              <a:t>   Social Class </a:t>
            </a:r>
            <a:endParaRPr lang="en-US" sz="3200" b="1" dirty="0">
              <a:solidFill>
                <a:srgbClr val="1FCA38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359" y="1644072"/>
            <a:ext cx="4275961" cy="419330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768436" y="4812145"/>
            <a:ext cx="1220893" cy="74814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84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4000" b="1" dirty="0" smtClean="0">
                <a:solidFill>
                  <a:srgbClr val="FFFF00"/>
                </a:solidFill>
              </a:rPr>
              <a:t>Social Factors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2729" y="2130690"/>
            <a:ext cx="3989680" cy="2247345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3200" b="1" dirty="0">
                <a:solidFill>
                  <a:srgbClr val="1FCA38"/>
                </a:solidFill>
              </a:rPr>
              <a:t>Reference Groups </a:t>
            </a:r>
          </a:p>
          <a:p>
            <a:r>
              <a:rPr lang="en-US" sz="3200" b="1" dirty="0">
                <a:solidFill>
                  <a:srgbClr val="1FCA38"/>
                </a:solidFill>
              </a:rPr>
              <a:t>Family </a:t>
            </a:r>
          </a:p>
          <a:p>
            <a:r>
              <a:rPr lang="en-US" sz="3200" b="1" dirty="0">
                <a:solidFill>
                  <a:srgbClr val="1FCA38"/>
                </a:solidFill>
              </a:rPr>
              <a:t>Roles and Status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816" y="2344498"/>
            <a:ext cx="2859088" cy="2008990"/>
          </a:xfrm>
        </p:spPr>
      </p:pic>
    </p:spTree>
    <p:extLst>
      <p:ext uri="{BB962C8B-B14F-4D97-AF65-F5344CB8AC3E}">
        <p14:creationId xmlns:p14="http://schemas.microsoft.com/office/powerpoint/2010/main" val="3579500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20441" y="187099"/>
            <a:ext cx="70973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C000"/>
                </a:solidFill>
              </a:rPr>
              <a:t>Word-of-mouth and </a:t>
            </a:r>
            <a:r>
              <a:rPr lang="en-US" sz="3200" b="1" dirty="0" smtClean="0">
                <a:solidFill>
                  <a:srgbClr val="FFC000"/>
                </a:solidFill>
              </a:rPr>
              <a:t>Buzz </a:t>
            </a:r>
            <a:r>
              <a:rPr lang="en-US" sz="3200" b="1" dirty="0">
                <a:solidFill>
                  <a:srgbClr val="FFC000"/>
                </a:solidFill>
              </a:rPr>
              <a:t>M</a:t>
            </a:r>
            <a:r>
              <a:rPr lang="en-US" sz="3200" b="1" dirty="0" smtClean="0">
                <a:solidFill>
                  <a:srgbClr val="FFC000"/>
                </a:solidFill>
              </a:rPr>
              <a:t>arketing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2378" y="1027128"/>
            <a:ext cx="31197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Opinion leaders: </a:t>
            </a:r>
          </a:p>
          <a:p>
            <a:endParaRPr lang="en-US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1622248" y="143881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Who are they? </a:t>
            </a:r>
          </a:p>
          <a:p>
            <a:pPr marL="342900" indent="-342900" algn="just">
              <a:buFont typeface="Arial"/>
              <a:buChar char="•"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What can they do?</a:t>
            </a:r>
          </a:p>
          <a:p>
            <a:pPr marL="342900" indent="-342900" algn="just">
              <a:buFont typeface="Arial"/>
              <a:buChar char="•"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Why are they important? </a:t>
            </a:r>
          </a:p>
        </p:txBody>
      </p:sp>
      <p:pic>
        <p:nvPicPr>
          <p:cNvPr id="7" name="Picture 6" descr="Buzz-Marketing-Follow-Up-image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151" y="2597947"/>
            <a:ext cx="2986240" cy="226647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02378" y="3190598"/>
            <a:ext cx="37112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/>
              <a:t>Buzz/Viral marketing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4597" y="4546240"/>
            <a:ext cx="5674951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b="1" dirty="0"/>
              <a:t>Online Social </a:t>
            </a:r>
            <a:r>
              <a:rPr lang="en-US" sz="2800" b="1" dirty="0" smtClean="0"/>
              <a:t>Networks </a:t>
            </a:r>
            <a:endParaRPr lang="en-US" sz="2800" b="1" dirty="0"/>
          </a:p>
          <a:p>
            <a:pPr marL="342900" indent="-342900" algn="just">
              <a:buFont typeface="Arial"/>
              <a:buChar char="•"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Online communities </a:t>
            </a:r>
          </a:p>
          <a:p>
            <a:pPr marL="342900" indent="-342900" algn="just">
              <a:buFont typeface="Arial"/>
              <a:buChar char="•"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Blogs</a:t>
            </a:r>
          </a:p>
          <a:p>
            <a:pPr marL="342900" indent="-342900" algn="just">
              <a:buFont typeface="Arial"/>
              <a:buChar char="•"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Social networking sites (Facebook)</a:t>
            </a:r>
          </a:p>
          <a:p>
            <a:pPr marL="342900" indent="-342900" algn="just">
              <a:buFont typeface="Arial"/>
              <a:buChar char="•"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Virtual worlds (second life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91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8939" y="3875148"/>
            <a:ext cx="3685309" cy="2455718"/>
          </a:xfrm>
        </p:spPr>
        <p:txBody>
          <a:bodyPr>
            <a:noAutofit/>
          </a:bodyPr>
          <a:lstStyle/>
          <a:p>
            <a:pPr marL="0" indent="0" defTabSz="457200"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Social roles and status</a:t>
            </a:r>
            <a:r>
              <a:rPr lang="en-US" sz="2400" dirty="0" smtClean="0">
                <a:solidFill>
                  <a:srgbClr val="FFFF00"/>
                </a:solidFill>
              </a:rPr>
              <a:t>: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Behaving according to roles and responsibilities</a:t>
            </a:r>
            <a:endParaRPr lang="en-US" sz="2400" b="1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70517" y="251636"/>
            <a:ext cx="3866719" cy="108170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4000" b="1" dirty="0" smtClean="0">
                <a:solidFill>
                  <a:srgbClr val="FFFF00"/>
                </a:solidFill>
              </a:rPr>
              <a:t>Social Factors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6443" y="1251322"/>
            <a:ext cx="372089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Family: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one of the most </a:t>
            </a:r>
          </a:p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important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consumer 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buying organization </a:t>
            </a:r>
          </a:p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in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society</a:t>
            </a:r>
          </a:p>
          <a:p>
            <a:endParaRPr lang="en-US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4" t="11448" r="11171" b="13400"/>
          <a:stretch/>
        </p:blipFill>
        <p:spPr>
          <a:xfrm>
            <a:off x="4778939" y="1165773"/>
            <a:ext cx="3426691" cy="22823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9" y="3524429"/>
            <a:ext cx="4446430" cy="294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46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925" y="1521934"/>
            <a:ext cx="6878764" cy="175742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b="0" dirty="0"/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Age and Lifecycle </a:t>
            </a:r>
            <a:r>
              <a:rPr lang="en-US" sz="2400" dirty="0" smtClean="0"/>
              <a:t>: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Changes over life-time</a:t>
            </a:r>
          </a:p>
          <a:p>
            <a:pPr lvl="1"/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Biological Age </a:t>
            </a:r>
          </a:p>
          <a:p>
            <a:pPr lvl="1"/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Age Cohort </a:t>
            </a:r>
          </a:p>
          <a:p>
            <a:endParaRPr lang="en-US" sz="2400" b="0" dirty="0" smtClean="0"/>
          </a:p>
          <a:p>
            <a:endParaRPr lang="en-US" sz="2400" b="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82925" y="499315"/>
            <a:ext cx="4553527" cy="108170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4000" b="1" dirty="0" smtClean="0">
                <a:solidFill>
                  <a:srgbClr val="FFFF00"/>
                </a:solidFill>
              </a:rPr>
              <a:t>Personal Factors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9038" y="5308646"/>
            <a:ext cx="693170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Occupation</a:t>
            </a:r>
            <a:r>
              <a:rPr lang="en-US" sz="2000" dirty="0"/>
              <a:t>:</a:t>
            </a:r>
            <a:r>
              <a:rPr lang="en-US" dirty="0">
                <a:solidFill>
                  <a:srgbClr val="031227"/>
                </a:solidFill>
              </a:rPr>
              <a:t>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Affects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the goods and services 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				bought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by consumers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56423" y="3010995"/>
            <a:ext cx="3499676" cy="20241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Economic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situation</a:t>
            </a:r>
            <a:endParaRPr lang="en-US" dirty="0"/>
          </a:p>
          <a:p>
            <a:pPr marL="596504" lvl="1" indent="-253604" defTabSz="685800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Personal Income</a:t>
            </a:r>
          </a:p>
          <a:p>
            <a:pPr marL="596504" lvl="1" indent="-253604" defTabSz="685800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Savings</a:t>
            </a:r>
          </a:p>
          <a:p>
            <a:pPr marL="596504" lvl="1" indent="-253604" defTabSz="685800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Interest rates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346" y="1843036"/>
            <a:ext cx="3380845" cy="346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5535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1787</TotalTime>
  <Words>289</Words>
  <Application>Microsoft Office PowerPoint</Application>
  <PresentationFormat>On-screen Show (4:3)</PresentationFormat>
  <Paragraphs>72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MS Shell Dlg 2</vt:lpstr>
      <vt:lpstr>Wingdings</vt:lpstr>
      <vt:lpstr>Wingdings 3</vt:lpstr>
      <vt:lpstr>Madison</vt:lpstr>
      <vt:lpstr>Consumer Markets and  Consumer Buyer Behavior</vt:lpstr>
      <vt:lpstr>Topics to Discuss </vt:lpstr>
      <vt:lpstr>PowerPoint Presentation</vt:lpstr>
      <vt:lpstr>PowerPoint Presentation</vt:lpstr>
      <vt:lpstr>Cultural Factors</vt:lpstr>
      <vt:lpstr>Social Factors</vt:lpstr>
      <vt:lpstr>PowerPoint Presentation</vt:lpstr>
      <vt:lpstr>Social Factors</vt:lpstr>
      <vt:lpstr>Personal Factors</vt:lpstr>
      <vt:lpstr>Personal Factors</vt:lpstr>
      <vt:lpstr>Psychological Factors</vt:lpstr>
      <vt:lpstr>Psychological Factors</vt:lpstr>
      <vt:lpstr>Maslow’s Hierarchy of Needs </vt:lpstr>
      <vt:lpstr>Psychological Factors</vt:lpstr>
      <vt:lpstr>3 Perceptual Processes of  Consumers</vt:lpstr>
      <vt:lpstr>Types of Buying Behavior</vt:lpstr>
      <vt:lpstr>The buyer decision process</vt:lpstr>
      <vt:lpstr>Buyer Decision Process for New Products</vt:lpstr>
      <vt:lpstr>Factors that speed up the rate of adoption </vt:lpstr>
      <vt:lpstr>Adopter Categories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Consumer Markets and consumer buyer behavior</dc:title>
  <dc:creator>mehnaaz.kamal</dc:creator>
  <cp:lastModifiedBy>Zarjina Khalil</cp:lastModifiedBy>
  <cp:revision>52</cp:revision>
  <dcterms:created xsi:type="dcterms:W3CDTF">2016-01-30T08:48:56Z</dcterms:created>
  <dcterms:modified xsi:type="dcterms:W3CDTF">2018-05-22T21:26:20Z</dcterms:modified>
</cp:coreProperties>
</file>