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7"/>
  </p:notesMasterIdLst>
  <p:sldIdLst>
    <p:sldId id="256" r:id="rId2"/>
    <p:sldId id="257" r:id="rId3"/>
    <p:sldId id="296" r:id="rId4"/>
    <p:sldId id="258" r:id="rId5"/>
    <p:sldId id="259" r:id="rId6"/>
    <p:sldId id="260" r:id="rId7"/>
    <p:sldId id="301" r:id="rId8"/>
    <p:sldId id="261" r:id="rId9"/>
    <p:sldId id="302" r:id="rId10"/>
    <p:sldId id="303" r:id="rId11"/>
    <p:sldId id="304" r:id="rId12"/>
    <p:sldId id="305" r:id="rId13"/>
    <p:sldId id="307" r:id="rId14"/>
    <p:sldId id="306" r:id="rId15"/>
    <p:sldId id="262" r:id="rId16"/>
    <p:sldId id="263" r:id="rId17"/>
    <p:sldId id="267" r:id="rId18"/>
    <p:sldId id="300" r:id="rId19"/>
    <p:sldId id="308" r:id="rId20"/>
    <p:sldId id="309" r:id="rId21"/>
    <p:sldId id="310" r:id="rId22"/>
    <p:sldId id="275" r:id="rId23"/>
    <p:sldId id="279" r:id="rId24"/>
    <p:sldId id="280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/>
    <p:restoredTop sz="94747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0294B-701F-E34A-9113-0AE2A0276AE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10376-6A93-3A46-9DCE-2F798C8AF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6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10376-6A93-3A46-9DCE-2F798C8AFA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6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53E3-3CBE-BF43-ACD2-AA5876B2F1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726-3754-D44C-8C11-59D9B73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2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53E3-3CBE-BF43-ACD2-AA5876B2F1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726-3754-D44C-8C11-59D9B73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53E3-3CBE-BF43-ACD2-AA5876B2F1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726-3754-D44C-8C11-59D9B73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53E3-3CBE-BF43-ACD2-AA5876B2F1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726-3754-D44C-8C11-59D9B73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6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53E3-3CBE-BF43-ACD2-AA5876B2F1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726-3754-D44C-8C11-59D9B73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4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53E3-3CBE-BF43-ACD2-AA5876B2F1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726-3754-D44C-8C11-59D9B73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9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53E3-3CBE-BF43-ACD2-AA5876B2F1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726-3754-D44C-8C11-59D9B738BD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53E3-3CBE-BF43-ACD2-AA5876B2F1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726-3754-D44C-8C11-59D9B73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53E3-3CBE-BF43-ACD2-AA5876B2F1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726-3754-D44C-8C11-59D9B73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53E3-3CBE-BF43-ACD2-AA5876B2F1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726-3754-D44C-8C11-59D9B73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2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tx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1653E3-3CBE-BF43-ACD2-AA5876B2F1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726-3754-D44C-8C11-59D9B73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4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1653E3-3CBE-BF43-ACD2-AA5876B2F1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E572726-3754-D44C-8C11-59D9B73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3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577" y="211319"/>
            <a:ext cx="7996496" cy="140504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CUSTOMER DRIVEN MARKETING STRATEGY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991511"/>
            <a:ext cx="8000999" cy="37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7" t="16250" r="21992" b="57831"/>
          <a:stretch/>
        </p:blipFill>
        <p:spPr>
          <a:xfrm>
            <a:off x="323274" y="382802"/>
            <a:ext cx="1145309" cy="116378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90017">
            <a:off x="1219781" y="1319999"/>
            <a:ext cx="3666836" cy="6261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r="15986"/>
          <a:stretch/>
        </p:blipFill>
        <p:spPr>
          <a:xfrm>
            <a:off x="5227782" y="225340"/>
            <a:ext cx="3722254" cy="3706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2301" r="11818" b="4972"/>
          <a:stretch/>
        </p:blipFill>
        <p:spPr>
          <a:xfrm>
            <a:off x="184727" y="3537490"/>
            <a:ext cx="5310908" cy="28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4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2" t="43553" r="18243" b="32571"/>
          <a:stretch/>
        </p:blipFill>
        <p:spPr>
          <a:xfrm>
            <a:off x="175489" y="222298"/>
            <a:ext cx="1253305" cy="1163781"/>
          </a:xfrm>
          <a:prstGeom prst="ellipse">
            <a:avLst/>
          </a:prstGeom>
        </p:spPr>
      </p:pic>
      <p:sp>
        <p:nvSpPr>
          <p:cNvPr id="5" name="Right Arrow 4"/>
          <p:cNvSpPr/>
          <p:nvPr/>
        </p:nvSpPr>
        <p:spPr>
          <a:xfrm rot="1090361">
            <a:off x="1418350" y="1270212"/>
            <a:ext cx="3908669" cy="6261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56" y="222298"/>
            <a:ext cx="3644925" cy="3207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9" t="56979" r="60295" b="15457"/>
          <a:stretch/>
        </p:blipFill>
        <p:spPr>
          <a:xfrm>
            <a:off x="175489" y="3020291"/>
            <a:ext cx="1366983" cy="1468582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428794" y="3976255"/>
            <a:ext cx="2867168" cy="6261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679760"/>
            <a:ext cx="4503881" cy="30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5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t="31059" r="65169" b="43022"/>
          <a:stretch/>
        </p:blipFill>
        <p:spPr>
          <a:xfrm>
            <a:off x="341745" y="240144"/>
            <a:ext cx="1237673" cy="1163783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0" t="66030" r="27712" b="7023"/>
          <a:stretch/>
        </p:blipFill>
        <p:spPr>
          <a:xfrm>
            <a:off x="6985129" y="5604621"/>
            <a:ext cx="1173018" cy="1209965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" y="2715490"/>
            <a:ext cx="3008361" cy="3861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23199" r="18788" b="21493"/>
          <a:stretch/>
        </p:blipFill>
        <p:spPr>
          <a:xfrm>
            <a:off x="3584224" y="3114268"/>
            <a:ext cx="5153376" cy="196630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1256860">
            <a:off x="3126702" y="5598205"/>
            <a:ext cx="3908669" cy="6261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25" y="110837"/>
            <a:ext cx="6797966" cy="247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2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2422973"/>
            <a:ext cx="3833092" cy="4208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269758"/>
            <a:ext cx="4784436" cy="2955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r="17475"/>
          <a:stretch/>
        </p:blipFill>
        <p:spPr>
          <a:xfrm>
            <a:off x="4119418" y="3360016"/>
            <a:ext cx="4784436" cy="3203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9" t="71556" r="44180" b="572"/>
          <a:stretch/>
        </p:blipFill>
        <p:spPr>
          <a:xfrm>
            <a:off x="461819" y="461818"/>
            <a:ext cx="1524000" cy="1413164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 rot="1112030">
            <a:off x="1752931" y="1490987"/>
            <a:ext cx="2435130" cy="6261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1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9" y="1323043"/>
            <a:ext cx="3661548" cy="5338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72" y="2558472"/>
            <a:ext cx="5109392" cy="399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3" t="5549" r="54547" b="64828"/>
          <a:stretch/>
        </p:blipFill>
        <p:spPr>
          <a:xfrm>
            <a:off x="7426037" y="147782"/>
            <a:ext cx="1607127" cy="1596044"/>
          </a:xfrm>
          <a:prstGeom prst="ellipse">
            <a:avLst/>
          </a:prstGeom>
        </p:spPr>
      </p:pic>
      <p:sp>
        <p:nvSpPr>
          <p:cNvPr id="7" name="Right Arrow 6"/>
          <p:cNvSpPr/>
          <p:nvPr/>
        </p:nvSpPr>
        <p:spPr>
          <a:xfrm rot="9602377">
            <a:off x="3760983" y="1463661"/>
            <a:ext cx="3774751" cy="5023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0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37" y="152814"/>
            <a:ext cx="8625538" cy="137160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Psychographic segmentation: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6" y="1623868"/>
            <a:ext cx="69088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9706" y="208755"/>
            <a:ext cx="7865968" cy="137160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Behavioral Segmentation: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3" y="4046183"/>
            <a:ext cx="2632737" cy="261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726" y="1672436"/>
            <a:ext cx="2419929" cy="223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31227"/>
                </a:solidFill>
              </a:rPr>
              <a:t>Factors to consider: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dirty="0">
                <a:solidFill>
                  <a:srgbClr val="031227"/>
                </a:solidFill>
              </a:rPr>
              <a:t>Occasions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dirty="0">
                <a:solidFill>
                  <a:srgbClr val="031227"/>
                </a:solidFill>
              </a:rPr>
              <a:t>Benefits sought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dirty="0">
                <a:solidFill>
                  <a:srgbClr val="031227"/>
                </a:solidFill>
              </a:rPr>
              <a:t>User status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dirty="0">
                <a:solidFill>
                  <a:srgbClr val="031227"/>
                </a:solidFill>
              </a:rPr>
              <a:t>User rate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dirty="0">
                <a:solidFill>
                  <a:srgbClr val="031227"/>
                </a:solidFill>
              </a:rPr>
              <a:t>Loyalty status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90" y="1672436"/>
            <a:ext cx="4618555" cy="2373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23" y="4562764"/>
            <a:ext cx="5440749" cy="19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62" y="310223"/>
            <a:ext cx="8064937" cy="137160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Market segmentation</a:t>
            </a:r>
          </a:p>
        </p:txBody>
      </p:sp>
      <p:pic>
        <p:nvPicPr>
          <p:cNvPr id="4" name="Picture 3" descr="Screen Shot 2015-10-19 at 8.43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72" y="2042103"/>
            <a:ext cx="7292715" cy="41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9"/>
          <a:stretch/>
        </p:blipFill>
        <p:spPr>
          <a:xfrm>
            <a:off x="1606045" y="1711323"/>
            <a:ext cx="5937755" cy="47910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6045" y="225783"/>
            <a:ext cx="5937755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targeting</a:t>
            </a:r>
            <a:endParaRPr lang="en-US" sz="32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03" y="253492"/>
            <a:ext cx="5937755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Mass Marketing-Same thing for everyone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" y="1600922"/>
            <a:ext cx="4933259" cy="344833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 t="6899" r="6686"/>
          <a:stretch/>
        </p:blipFill>
        <p:spPr>
          <a:xfrm>
            <a:off x="6830810" y="1302328"/>
            <a:ext cx="2198255" cy="2660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1" t="3601" r="31770" b="4084"/>
          <a:stretch/>
        </p:blipFill>
        <p:spPr>
          <a:xfrm>
            <a:off x="5064615" y="2337088"/>
            <a:ext cx="1708728" cy="43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7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6045" y="438219"/>
            <a:ext cx="5937755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638045"/>
            <a:ext cx="6762100" cy="310198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Customer driven marketing strategy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Market segmentation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Market targeting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Differentiation and positioning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90" y="245596"/>
            <a:ext cx="8424646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Differentiated marketing-different things for different people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r="10697" b="5475"/>
          <a:stretch/>
        </p:blipFill>
        <p:spPr>
          <a:xfrm>
            <a:off x="331426" y="2266913"/>
            <a:ext cx="3426690" cy="3561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37" y="1638841"/>
            <a:ext cx="4611832" cy="29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55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546" y="370332"/>
            <a:ext cx="8118763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 b="1" dirty="0" smtClean="0">
                <a:solidFill>
                  <a:srgbClr val="262626"/>
                </a:solidFill>
              </a:rPr>
              <a:t>Niche marketing-special things for special people</a:t>
            </a:r>
            <a:endParaRPr lang="en-US" sz="3200" b="1" dirty="0">
              <a:solidFill>
                <a:srgbClr val="26262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17" y="1956864"/>
            <a:ext cx="5719330" cy="43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89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0287" y="1699655"/>
            <a:ext cx="8981297" cy="4373563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31227"/>
                </a:solidFill>
              </a:rPr>
              <a:t>Local or Individual </a:t>
            </a:r>
            <a:r>
              <a:rPr lang="en-US" sz="2400" u="sng" dirty="0" smtClean="0">
                <a:solidFill>
                  <a:srgbClr val="031227"/>
                </a:solidFill>
              </a:rPr>
              <a:t>marketing:</a:t>
            </a:r>
          </a:p>
          <a:p>
            <a:endParaRPr lang="en-US" sz="2400" dirty="0"/>
          </a:p>
          <a:p>
            <a:r>
              <a:rPr lang="en-US" sz="2400" b="0" dirty="0" smtClean="0">
                <a:solidFill>
                  <a:srgbClr val="031227"/>
                </a:solidFill>
              </a:rPr>
              <a:t>Involves tailoring products and marketing programs to the needs and preferences of individual customers.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0" dirty="0" smtClean="0">
                <a:solidFill>
                  <a:srgbClr val="031227"/>
                </a:solidFill>
              </a:rPr>
              <a:t>Also known as: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>
                <a:solidFill>
                  <a:srgbClr val="031227"/>
                </a:solidFill>
              </a:rPr>
              <a:t>One-to-one marketing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>
                <a:solidFill>
                  <a:srgbClr val="031227"/>
                </a:solidFill>
              </a:rPr>
              <a:t>Mass customization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>
                <a:solidFill>
                  <a:srgbClr val="031227"/>
                </a:solidFill>
              </a:rPr>
              <a:t>Markets-of-one marketing</a:t>
            </a:r>
            <a:endParaRPr lang="en-US" sz="2400" b="0" dirty="0">
              <a:solidFill>
                <a:srgbClr val="031227"/>
              </a:solidFill>
            </a:endParaRPr>
          </a:p>
        </p:txBody>
      </p:sp>
      <p:pic>
        <p:nvPicPr>
          <p:cNvPr id="4" name="Picture 3" descr="images-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41" y="3387778"/>
            <a:ext cx="2467566" cy="2772332"/>
          </a:xfrm>
          <a:prstGeom prst="rect">
            <a:avLst/>
          </a:prstGeom>
        </p:spPr>
      </p:pic>
      <p:pic>
        <p:nvPicPr>
          <p:cNvPr id="5" name="Picture 4" descr="392dd8865032a4f2e66a8558726c3cd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83" y="3387777"/>
            <a:ext cx="2088346" cy="277233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black">
          <a:xfrm>
            <a:off x="615992" y="314914"/>
            <a:ext cx="8118763" cy="118872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262626"/>
                </a:solidFill>
              </a:rPr>
              <a:t>MICRO-marketing-customized options</a:t>
            </a:r>
            <a:endParaRPr lang="en-US" sz="32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184" y="140211"/>
            <a:ext cx="5791200" cy="137160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POSITIONING</a:t>
            </a:r>
            <a:endParaRPr lang="en-US" sz="3200" b="1" dirty="0">
              <a:solidFill>
                <a:srgbClr val="26262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606" y="1652022"/>
            <a:ext cx="41478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Product position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is the way the product is defined by consumers on important attributes.</a:t>
            </a:r>
          </a:p>
          <a:p>
            <a:pPr algn="just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- the place the product occupies in </a:t>
            </a:r>
            <a:r>
              <a:rPr lang="en-US" sz="2400" u="sng" dirty="0" smtClean="0">
                <a:solidFill>
                  <a:schemeClr val="bg2">
                    <a:lumMod val="10000"/>
                  </a:schemeClr>
                </a:solidFill>
              </a:rPr>
              <a:t>consumer’s mind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relative to competing products</a:t>
            </a:r>
          </a:p>
          <a:p>
            <a:pPr algn="just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- perceptions, impressions, feelings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09" y="1866977"/>
            <a:ext cx="3461126" cy="42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4518" y="1469035"/>
            <a:ext cx="761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Positioning maps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show consumer perceptions of their brands versus competing products on important dimensions.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2002" y="179601"/>
            <a:ext cx="5937755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/>
          </a:bodyPr>
          <a:lstStyle/>
          <a:p>
            <a:r>
              <a:rPr lang="en-US" sz="3200" b="1" dirty="0" smtClean="0">
                <a:solidFill>
                  <a:srgbClr val="262626"/>
                </a:solidFill>
              </a:rPr>
              <a:t>POSITIONING MAPS</a:t>
            </a:r>
            <a:endParaRPr lang="en-US" sz="3200" b="1" dirty="0">
              <a:solidFill>
                <a:srgbClr val="26262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37" y="2669364"/>
            <a:ext cx="7118806" cy="39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82" y="452582"/>
            <a:ext cx="7267049" cy="137160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Selecting an Overall Positioning Strategy</a:t>
            </a:r>
            <a:br>
              <a:rPr lang="en-US" sz="3200" b="1" dirty="0">
                <a:solidFill>
                  <a:schemeClr val="bg2">
                    <a:lumMod val="10000"/>
                  </a:schemeClr>
                </a:solidFill>
              </a:rPr>
            </a:br>
            <a:endParaRPr lang="en-US" sz="3200" b="1" dirty="0">
              <a:solidFill>
                <a:srgbClr val="26262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79" y="2308422"/>
            <a:ext cx="6770254" cy="39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5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85" y="1660703"/>
            <a:ext cx="7490007" cy="4749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1579" y="258618"/>
            <a:ext cx="8281220" cy="1136073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 b="1" dirty="0" smtClean="0">
                <a:solidFill>
                  <a:srgbClr val="262626"/>
                </a:solidFill>
              </a:rPr>
              <a:t/>
            </a:r>
            <a:br>
              <a:rPr lang="en-US" sz="3200" b="1" dirty="0" smtClean="0">
                <a:solidFill>
                  <a:srgbClr val="262626"/>
                </a:solidFill>
              </a:rPr>
            </a:br>
            <a:r>
              <a:rPr lang="en-US" sz="3200" b="1" dirty="0" smtClean="0">
                <a:solidFill>
                  <a:srgbClr val="262626"/>
                </a:solidFill>
              </a:rPr>
              <a:t>Designing </a:t>
            </a:r>
            <a:r>
              <a:rPr lang="en-US" sz="3200" b="1" dirty="0">
                <a:solidFill>
                  <a:srgbClr val="262626"/>
                </a:solidFill>
              </a:rPr>
              <a:t>a customer driven marketing strategy</a:t>
            </a:r>
            <a:br>
              <a:rPr lang="en-US" sz="3200" b="1" dirty="0">
                <a:solidFill>
                  <a:srgbClr val="262626"/>
                </a:solidFill>
              </a:rPr>
            </a:br>
            <a:endParaRPr lang="en-US" sz="32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55527"/>
            <a:ext cx="7823200" cy="137160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Market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19" y="1996889"/>
            <a:ext cx="3267364" cy="686837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charset="2"/>
              <a:buChar char="v"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Segmentation: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2400" dirty="0">
              <a:solidFill>
                <a:srgbClr val="031227"/>
              </a:solidFill>
            </a:endParaRPr>
          </a:p>
          <a:p>
            <a:pPr algn="just"/>
            <a:endParaRPr lang="en-US" sz="2400" dirty="0" smtClean="0">
              <a:solidFill>
                <a:srgbClr val="031227"/>
              </a:solidFill>
            </a:endParaRPr>
          </a:p>
          <a:p>
            <a:pPr algn="just"/>
            <a:endParaRPr lang="en-US" sz="2400" dirty="0">
              <a:solidFill>
                <a:srgbClr val="03122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7" y="2683726"/>
            <a:ext cx="6382327" cy="3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4292" y="203661"/>
            <a:ext cx="7823200" cy="137160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Market segmentation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b="9932"/>
          <a:stretch/>
        </p:blipFill>
        <p:spPr>
          <a:xfrm>
            <a:off x="531092" y="1754908"/>
            <a:ext cx="8229600" cy="45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6882" y="120073"/>
            <a:ext cx="5937755" cy="1293091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 b="1" dirty="0" smtClean="0">
                <a:solidFill>
                  <a:srgbClr val="262626"/>
                </a:solidFill>
              </a:rPr>
              <a:t/>
            </a:r>
            <a:br>
              <a:rPr lang="en-US" sz="3200" b="1" dirty="0" smtClean="0">
                <a:solidFill>
                  <a:srgbClr val="262626"/>
                </a:solidFill>
              </a:rPr>
            </a:br>
            <a:r>
              <a:rPr lang="en-US" sz="3200" b="1" dirty="0" smtClean="0">
                <a:solidFill>
                  <a:srgbClr val="262626"/>
                </a:solidFill>
              </a:rPr>
              <a:t>Geographic </a:t>
            </a:r>
            <a:r>
              <a:rPr lang="en-US" sz="3200" b="1" dirty="0">
                <a:solidFill>
                  <a:srgbClr val="262626"/>
                </a:solidFill>
              </a:rPr>
              <a:t>Segmentation</a:t>
            </a:r>
            <a:br>
              <a:rPr lang="en-US" sz="3200" b="1" dirty="0">
                <a:solidFill>
                  <a:srgbClr val="262626"/>
                </a:solidFill>
              </a:rPr>
            </a:br>
            <a:endParaRPr lang="en-US" sz="3200" b="1" dirty="0">
              <a:solidFill>
                <a:srgbClr val="26262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9949"/>
            <a:ext cx="2614972" cy="2266464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Region </a:t>
            </a:r>
          </a:p>
          <a:p>
            <a:r>
              <a:rPr lang="en-US" dirty="0" smtClean="0"/>
              <a:t>Countries </a:t>
            </a:r>
          </a:p>
          <a:p>
            <a:r>
              <a:rPr lang="en-US" dirty="0" smtClean="0"/>
              <a:t>Cities </a:t>
            </a:r>
          </a:p>
          <a:p>
            <a:r>
              <a:rPr lang="en-US" dirty="0" err="1" smtClean="0"/>
              <a:t>Neighbourhoods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2256515"/>
            <a:ext cx="2903625" cy="3998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40" y="2256515"/>
            <a:ext cx="3029142" cy="3998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81" y="2256515"/>
            <a:ext cx="3092863" cy="39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94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 bwMode="black">
          <a:xfrm>
            <a:off x="1504445" y="323273"/>
            <a:ext cx="5937755" cy="1293091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262626"/>
                </a:solidFill>
              </a:rPr>
              <a:t/>
            </a:r>
            <a:br>
              <a:rPr lang="en-US" sz="3200" b="1" smtClean="0">
                <a:solidFill>
                  <a:srgbClr val="262626"/>
                </a:solidFill>
              </a:rPr>
            </a:br>
            <a:r>
              <a:rPr lang="en-US" sz="3200" b="1" smtClean="0">
                <a:solidFill>
                  <a:srgbClr val="262626"/>
                </a:solidFill>
              </a:rPr>
              <a:t>Geographic Segmentation</a:t>
            </a:r>
            <a:br>
              <a:rPr lang="en-US" sz="3200" b="1" smtClean="0">
                <a:solidFill>
                  <a:srgbClr val="262626"/>
                </a:solidFill>
              </a:rPr>
            </a:br>
            <a:endParaRPr lang="en-US" sz="32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1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34473" y="434108"/>
            <a:ext cx="7569140" cy="966047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Demographic Segmentation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r="16679"/>
          <a:stretch/>
        </p:blipFill>
        <p:spPr>
          <a:xfrm>
            <a:off x="1948873" y="1579524"/>
            <a:ext cx="4645891" cy="44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5" r="38337" b="73627"/>
          <a:stretch/>
        </p:blipFill>
        <p:spPr>
          <a:xfrm>
            <a:off x="273671" y="141941"/>
            <a:ext cx="1524612" cy="153907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90017">
            <a:off x="1663745" y="858180"/>
            <a:ext cx="3666836" cy="6261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12083" r="11208" b="11605"/>
          <a:stretch/>
        </p:blipFill>
        <p:spPr>
          <a:xfrm>
            <a:off x="5975691" y="199773"/>
            <a:ext cx="3095990" cy="2962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9" r="31867"/>
          <a:stretch/>
        </p:blipFill>
        <p:spPr>
          <a:xfrm>
            <a:off x="187515" y="1897936"/>
            <a:ext cx="2404484" cy="4326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91" y="2200598"/>
            <a:ext cx="3254619" cy="2672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02" y="4927634"/>
            <a:ext cx="3901025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495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635D4D"/>
    </a:dk2>
    <a:lt2>
      <a:srgbClr val="D8D6BA"/>
    </a:lt2>
    <a:accent1>
      <a:srgbClr val="9CBEBD"/>
    </a:accent1>
    <a:accent2>
      <a:srgbClr val="D2CB6C"/>
    </a:accent2>
    <a:accent3>
      <a:srgbClr val="9D9A93"/>
    </a:accent3>
    <a:accent4>
      <a:srgbClr val="C89F5D"/>
    </a:accent4>
    <a:accent5>
      <a:srgbClr val="A9A57C"/>
    </a:accent5>
    <a:accent6>
      <a:srgbClr val="95A39D"/>
    </a:accent6>
    <a:hlink>
      <a:srgbClr val="D25814"/>
    </a:hlink>
    <a:folHlink>
      <a:srgbClr val="849A0A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635D4D"/>
    </a:dk2>
    <a:lt2>
      <a:srgbClr val="D8D6BA"/>
    </a:lt2>
    <a:accent1>
      <a:srgbClr val="9CBEBD"/>
    </a:accent1>
    <a:accent2>
      <a:srgbClr val="D2CB6C"/>
    </a:accent2>
    <a:accent3>
      <a:srgbClr val="9D9A93"/>
    </a:accent3>
    <a:accent4>
      <a:srgbClr val="C89F5D"/>
    </a:accent4>
    <a:accent5>
      <a:srgbClr val="A9A57C"/>
    </a:accent5>
    <a:accent6>
      <a:srgbClr val="95A39D"/>
    </a:accent6>
    <a:hlink>
      <a:srgbClr val="D25814"/>
    </a:hlink>
    <a:folHlink>
      <a:srgbClr val="849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158</Words>
  <Application>Microsoft Office PowerPoint</Application>
  <PresentationFormat>On-screen Show (4:3)</PresentationFormat>
  <Paragraphs>52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Gill Sans MT</vt:lpstr>
      <vt:lpstr>Wingdings</vt:lpstr>
      <vt:lpstr>Parcel</vt:lpstr>
      <vt:lpstr>CUSTOMER DRIVEN MARKETING STRATEGY</vt:lpstr>
      <vt:lpstr>objectives</vt:lpstr>
      <vt:lpstr> Designing a customer driven marketing strategy </vt:lpstr>
      <vt:lpstr>Market segmentation</vt:lpstr>
      <vt:lpstr>Market segmentation</vt:lpstr>
      <vt:lpstr> Geographic Segmentation </vt:lpstr>
      <vt:lpstr>PowerPoint Presentation</vt:lpstr>
      <vt:lpstr>Demographic Segmentation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Psychographic segmentation:</vt:lpstr>
      <vt:lpstr>Behavioral Segmentation:</vt:lpstr>
      <vt:lpstr>Market segmentation</vt:lpstr>
      <vt:lpstr>targeting</vt:lpstr>
      <vt:lpstr>Mass Marketing-Same thing for everyone </vt:lpstr>
      <vt:lpstr>Differentiated marketing-different things for different people</vt:lpstr>
      <vt:lpstr>Niche marketing-special things for special people</vt:lpstr>
      <vt:lpstr>PowerPoint Presentation</vt:lpstr>
      <vt:lpstr>POSITIONING</vt:lpstr>
      <vt:lpstr>POSITIONING MAPS</vt:lpstr>
      <vt:lpstr>Selecting an Overall Positioning Strategy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DRIVEN MARKETING STRATEGY</dc:title>
  <dc:creator>mehnaaz.kamal</dc:creator>
  <cp:lastModifiedBy>Zarjina Khalil</cp:lastModifiedBy>
  <cp:revision>71</cp:revision>
  <dcterms:created xsi:type="dcterms:W3CDTF">2016-02-06T16:09:44Z</dcterms:created>
  <dcterms:modified xsi:type="dcterms:W3CDTF">2018-06-27T18:02:04Z</dcterms:modified>
</cp:coreProperties>
</file>