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96" r:id="rId17"/>
    <p:sldId id="270" r:id="rId18"/>
    <p:sldId id="297" r:id="rId19"/>
    <p:sldId id="298" r:id="rId20"/>
    <p:sldId id="275" r:id="rId21"/>
    <p:sldId id="299" r:id="rId22"/>
    <p:sldId id="278" r:id="rId23"/>
    <p:sldId id="282" r:id="rId24"/>
    <p:sldId id="284" r:id="rId25"/>
    <p:sldId id="291" r:id="rId26"/>
    <p:sldId id="292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6"/>
    <p:restoredTop sz="94747"/>
  </p:normalViewPr>
  <p:slideViewPr>
    <p:cSldViewPr snapToGrid="0" snapToObjects="1">
      <p:cViewPr varScale="1">
        <p:scale>
          <a:sx n="83" d="100"/>
          <a:sy n="83" d="100"/>
        </p:scale>
        <p:origin x="1133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51DEABC-D766-4322-8E78-B830FAE35C72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640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777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813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666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578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816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0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7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2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035" y="2890982"/>
            <a:ext cx="4525819" cy="1483359"/>
          </a:xfrm>
        </p:spPr>
        <p:txBody>
          <a:bodyPr/>
          <a:lstStyle/>
          <a:p>
            <a:pPr algn="ctr"/>
            <a:r>
              <a:rPr lang="en-US" sz="2800" b="1" dirty="0" smtClean="0"/>
              <a:t>CHAPTER 8 </a:t>
            </a:r>
            <a:br>
              <a:rPr lang="en-US" sz="2800" b="1" dirty="0" smtClean="0"/>
            </a:br>
            <a:r>
              <a:rPr lang="en-US" sz="2800" b="1" dirty="0" smtClean="0"/>
              <a:t>Products, services, brands:</a:t>
            </a:r>
            <a:br>
              <a:rPr lang="en-US" sz="2800" b="1" dirty="0" smtClean="0"/>
            </a:br>
            <a:r>
              <a:rPr lang="en-US" sz="2800" b="1" dirty="0" smtClean="0"/>
              <a:t>Building customer value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82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8.16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6"/>
          <a:stretch/>
        </p:blipFill>
        <p:spPr>
          <a:xfrm>
            <a:off x="184624" y="189057"/>
            <a:ext cx="8721119" cy="3535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95" y="2114509"/>
            <a:ext cx="3857913" cy="3072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7" y="3456421"/>
            <a:ext cx="4098086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1 at 8.1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5" y="320985"/>
            <a:ext cx="8037112" cy="1390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924" y="2367608"/>
            <a:ext cx="8616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Materials and parts: </a:t>
            </a:r>
            <a:r>
              <a:rPr lang="en-US" sz="2400" dirty="0" smtClean="0"/>
              <a:t>fruits  vegetables, or component materials (</a:t>
            </a:r>
            <a:r>
              <a:rPr lang="en-US" sz="2400" dirty="0" err="1" smtClean="0"/>
              <a:t>eg</a:t>
            </a:r>
            <a:r>
              <a:rPr lang="en-US" sz="2400" dirty="0" smtClean="0"/>
              <a:t>: iron, cement)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Capital items: </a:t>
            </a:r>
            <a:r>
              <a:rPr lang="en-US" sz="2400" dirty="0" smtClean="0"/>
              <a:t>installations and accessory equipment (buildings for offices, generators, fax machines)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Supplies and service: </a:t>
            </a:r>
            <a:r>
              <a:rPr lang="en-US" sz="2400" dirty="0" smtClean="0"/>
              <a:t>paint, nails, pencils</a:t>
            </a:r>
            <a:endParaRPr lang="en-US" sz="2400" dirty="0"/>
          </a:p>
        </p:txBody>
      </p:sp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97" y="3887582"/>
            <a:ext cx="2552700" cy="22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5" y="764885"/>
            <a:ext cx="8461615" cy="465509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Organization marketing: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Sell the organization itself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Consists of activities undertaken to create, maintain or change attitudes and behaviors of target consumes toward an organization</a:t>
            </a:r>
            <a:endParaRPr lang="en-US" sz="2400" dirty="0"/>
          </a:p>
          <a:p>
            <a:r>
              <a:rPr lang="en-US" sz="2400" dirty="0" smtClean="0"/>
              <a:t>Business firms: </a:t>
            </a:r>
            <a:r>
              <a:rPr lang="en-US" sz="2400" b="0" dirty="0" smtClean="0"/>
              <a:t>sponsor PR or corporate image advertising campaigns to polish their images and market themselves.</a:t>
            </a:r>
            <a:endParaRPr lang="en-US" sz="2400" b="0" dirty="0"/>
          </a:p>
        </p:txBody>
      </p:sp>
      <p:pic>
        <p:nvPicPr>
          <p:cNvPr id="4" name="Picture 3" descr="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1" y="3581080"/>
            <a:ext cx="2987040" cy="2635826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2" y="3461008"/>
            <a:ext cx="3496426" cy="26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67" y="592509"/>
            <a:ext cx="8924035" cy="3695403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Person marketing: </a:t>
            </a:r>
          </a:p>
          <a:p>
            <a:pPr marL="342900" indent="-342900"/>
            <a:r>
              <a:rPr lang="en-US" sz="2200" b="0" dirty="0"/>
              <a:t>A</a:t>
            </a:r>
            <a:r>
              <a:rPr lang="en-US" sz="2200" b="0" dirty="0" smtClean="0"/>
              <a:t>ctivities undertaken to create, maintain or change attitudes and behavior of target consumers towards particular people or </a:t>
            </a:r>
            <a:r>
              <a:rPr lang="en-US" sz="2200" dirty="0"/>
              <a:t>to build reputation</a:t>
            </a:r>
            <a:endParaRPr lang="en-US" sz="2200" b="0" dirty="0" smtClean="0"/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FF0000"/>
                </a:solidFill>
              </a:rPr>
              <a:t>Place marketing: 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/>
              <a:t>A</a:t>
            </a:r>
            <a:r>
              <a:rPr lang="en-US" sz="2200" b="0" dirty="0" smtClean="0"/>
              <a:t>ctivities undertaken to create, maintain or change attitudes and behavior of target consumers toward particular places or destinations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08obamaposter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8" y="1357360"/>
            <a:ext cx="2093304" cy="1758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36" y="3976875"/>
            <a:ext cx="3094698" cy="23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58" y="488174"/>
            <a:ext cx="8221798" cy="4373563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Social marketing</a:t>
            </a:r>
            <a:r>
              <a:rPr lang="en-US" sz="2800" dirty="0"/>
              <a:t>: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b="0" dirty="0"/>
              <a:t>U</a:t>
            </a:r>
            <a:r>
              <a:rPr lang="en-US" b="0" dirty="0" smtClean="0"/>
              <a:t>se </a:t>
            </a:r>
            <a:r>
              <a:rPr lang="en-US" b="0" dirty="0"/>
              <a:t>of commercial marketing to </a:t>
            </a:r>
            <a:r>
              <a:rPr lang="en-US" b="0" dirty="0" smtClean="0"/>
              <a:t>influence </a:t>
            </a:r>
            <a:r>
              <a:rPr lang="en-US" b="0" dirty="0"/>
              <a:t>individual’s </a:t>
            </a:r>
            <a:r>
              <a:rPr lang="en-US" b="0" dirty="0" smtClean="0"/>
              <a:t>behaviors of improved </a:t>
            </a:r>
            <a:r>
              <a:rPr lang="en-US" b="0" dirty="0"/>
              <a:t>wellbeing and that </a:t>
            </a:r>
            <a:r>
              <a:rPr lang="en-US" b="0" dirty="0" smtClean="0"/>
              <a:t>of </a:t>
            </a:r>
            <a:r>
              <a:rPr lang="en-US" b="0" dirty="0"/>
              <a:t>society</a:t>
            </a:r>
          </a:p>
        </p:txBody>
      </p:sp>
      <p:pic>
        <p:nvPicPr>
          <p:cNvPr id="5" name="Picture 4" descr="anti-smoking-ads-11-yp1gz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07" y="2580028"/>
            <a:ext cx="4368529" cy="34527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0" y="2798617"/>
            <a:ext cx="2560205" cy="27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Product and service decisions</a:t>
            </a:r>
            <a:endParaRPr lang="en-US" sz="3200" dirty="0"/>
          </a:p>
        </p:txBody>
      </p:sp>
      <p:pic>
        <p:nvPicPr>
          <p:cNvPr id="5" name="Picture 4" descr="Screen Shot 2015-10-21 at 8.5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5330"/>
          <a:stretch/>
        </p:blipFill>
        <p:spPr>
          <a:xfrm>
            <a:off x="264160" y="2580958"/>
            <a:ext cx="867156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800"/>
            <a:ext cx="8747760" cy="29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4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8.53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" y="1280170"/>
            <a:ext cx="8114285" cy="42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50" y="-385761"/>
            <a:ext cx="7975600" cy="1371600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solidFill>
                  <a:srgbClr val="176C82"/>
                </a:solidFill>
                <a:latin typeface="+mn-lt"/>
              </a:rPr>
              <a:t>I</a:t>
            </a:r>
            <a:r>
              <a:rPr lang="en-US" sz="2400" b="1" cap="none" smtClean="0">
                <a:solidFill>
                  <a:srgbClr val="176C82"/>
                </a:solidFill>
                <a:latin typeface="+mn-lt"/>
              </a:rPr>
              <a:t>ndividual </a:t>
            </a:r>
            <a:r>
              <a:rPr lang="en-US" sz="2400" b="1" cap="none" dirty="0" smtClean="0">
                <a:solidFill>
                  <a:srgbClr val="176C82"/>
                </a:solidFill>
                <a:latin typeface="+mn-lt"/>
              </a:rPr>
              <a:t>product and service decisions</a:t>
            </a:r>
            <a:endParaRPr lang="en-US" sz="2400" b="1" cap="none" dirty="0">
              <a:solidFill>
                <a:srgbClr val="176C8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82078"/>
            <a:ext cx="7731760" cy="4373563"/>
          </a:xfrm>
        </p:spPr>
        <p:txBody>
          <a:bodyPr/>
          <a:lstStyle/>
          <a:p>
            <a:pPr algn="just"/>
            <a:r>
              <a:rPr lang="en-US" dirty="0" smtClean="0"/>
              <a:t>Product quality </a:t>
            </a:r>
            <a:r>
              <a:rPr lang="en-US" b="0" dirty="0" smtClean="0"/>
              <a:t>is one of the marketer’s major positioning tools, which includes  quality level and consistency.</a:t>
            </a:r>
          </a:p>
          <a:p>
            <a:pPr algn="just"/>
            <a:endParaRPr lang="en-US" b="0" dirty="0"/>
          </a:p>
          <a:p>
            <a:pPr algn="just"/>
            <a:r>
              <a:rPr lang="en-US" b="0" u="sng" dirty="0" smtClean="0"/>
              <a:t>Performance quality: </a:t>
            </a:r>
            <a:r>
              <a:rPr lang="en-US" b="0" dirty="0" smtClean="0"/>
              <a:t>level of quality that supports the product’s positioning </a:t>
            </a:r>
          </a:p>
          <a:p>
            <a:pPr algn="just"/>
            <a:endParaRPr lang="en-US" b="0" dirty="0"/>
          </a:p>
          <a:p>
            <a:pPr algn="just"/>
            <a:r>
              <a:rPr lang="en-US" b="0" u="sng" dirty="0" smtClean="0"/>
              <a:t>Conformance quality: </a:t>
            </a:r>
            <a:r>
              <a:rPr lang="en-US" b="0" dirty="0" smtClean="0"/>
              <a:t>the product's freedom from defects and consistency in delivering a targeted level of performance.</a:t>
            </a:r>
          </a:p>
        </p:txBody>
      </p:sp>
    </p:spTree>
    <p:extLst>
      <p:ext uri="{BB962C8B-B14F-4D97-AF65-F5344CB8AC3E}">
        <p14:creationId xmlns:p14="http://schemas.microsoft.com/office/powerpoint/2010/main" val="123769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6" y="3502100"/>
            <a:ext cx="8117841" cy="4373563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Style</a:t>
            </a:r>
            <a:r>
              <a:rPr lang="en-US" dirty="0" smtClean="0"/>
              <a:t>: </a:t>
            </a:r>
            <a:r>
              <a:rPr lang="en-US" b="0" dirty="0" smtClean="0"/>
              <a:t>Describes the</a:t>
            </a:r>
            <a:r>
              <a:rPr lang="en-US" b="0" dirty="0" smtClean="0">
                <a:solidFill>
                  <a:srgbClr val="FF0000"/>
                </a:solidFill>
              </a:rPr>
              <a:t> appearance </a:t>
            </a:r>
            <a:r>
              <a:rPr lang="en-US" b="0" dirty="0" smtClean="0"/>
              <a:t>of the product.</a:t>
            </a:r>
            <a:endParaRPr lang="en-US" b="0" dirty="0"/>
          </a:p>
          <a:p>
            <a:pPr algn="just"/>
            <a:r>
              <a:rPr lang="en-US" b="1" dirty="0" smtClean="0"/>
              <a:t>Design</a:t>
            </a:r>
            <a:r>
              <a:rPr lang="en-US" dirty="0" smtClean="0"/>
              <a:t>: </a:t>
            </a:r>
            <a:r>
              <a:rPr lang="en-US" b="0" dirty="0" smtClean="0"/>
              <a:t>Contributes to a product’s </a:t>
            </a:r>
            <a:r>
              <a:rPr lang="en-US" b="0" dirty="0" smtClean="0">
                <a:solidFill>
                  <a:srgbClr val="FF0000"/>
                </a:solidFill>
              </a:rPr>
              <a:t>usefulness</a:t>
            </a:r>
            <a:r>
              <a:rPr lang="en-US" b="0" dirty="0" smtClean="0"/>
              <a:t> as well as to its looks.</a:t>
            </a:r>
            <a:endParaRPr lang="en-US" b="0" dirty="0"/>
          </a:p>
          <a:p>
            <a:pPr marL="342900" indent="-342900" algn="just">
              <a:buFont typeface="Wingdings" charset="2"/>
              <a:buChar char="Ø"/>
            </a:pPr>
            <a:r>
              <a:rPr lang="en-US" b="0" dirty="0" smtClean="0"/>
              <a:t>Good design begins with a deep understanding of the customer needs. It should concentrate on how customers will use and benefit from the product.</a:t>
            </a:r>
          </a:p>
          <a:p>
            <a:pPr algn="just"/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77" y="863919"/>
            <a:ext cx="3845560" cy="25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09" y="2348908"/>
            <a:ext cx="8284420" cy="43735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What is product?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Product and service decisions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Branding strategy: building strong brands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Services marketing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27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74" y="1878252"/>
            <a:ext cx="3845816" cy="3750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2322285"/>
            <a:ext cx="4503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Brand: </a:t>
            </a:r>
            <a:r>
              <a:rPr lang="en-US" sz="2000" dirty="0" smtClean="0"/>
              <a:t>the name, term, sign or design- or a combination of these- that identifies the maker or seller of a product or service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 smtClean="0"/>
              <a:t>Brand equity: </a:t>
            </a:r>
            <a:r>
              <a:rPr lang="en-US" sz="2000" dirty="0" smtClean="0"/>
              <a:t>differential effect the brand name has on customer response to the product and its marketing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93520" y="-263841"/>
            <a:ext cx="7975600" cy="1371600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solidFill>
                  <a:srgbClr val="176C82"/>
                </a:solidFill>
                <a:latin typeface="+mn-lt"/>
              </a:rPr>
              <a:t>I</a:t>
            </a:r>
            <a:r>
              <a:rPr lang="en-US" sz="2400" b="1" cap="none" smtClean="0">
                <a:solidFill>
                  <a:srgbClr val="176C82"/>
                </a:solidFill>
                <a:latin typeface="+mn-lt"/>
              </a:rPr>
              <a:t>ndividual </a:t>
            </a:r>
            <a:r>
              <a:rPr lang="en-US" sz="2400" b="1" cap="none" dirty="0" smtClean="0">
                <a:solidFill>
                  <a:srgbClr val="176C82"/>
                </a:solidFill>
                <a:latin typeface="+mn-lt"/>
              </a:rPr>
              <a:t>product and service decisions</a:t>
            </a:r>
            <a:endParaRPr lang="en-US" sz="2400" b="1" cap="none" dirty="0">
              <a:solidFill>
                <a:srgbClr val="176C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5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7040" y="-680966"/>
            <a:ext cx="7975600" cy="1371600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solidFill>
                  <a:srgbClr val="176C82"/>
                </a:solidFill>
                <a:latin typeface="+mn-lt"/>
              </a:rPr>
              <a:t>I</a:t>
            </a:r>
            <a:r>
              <a:rPr lang="en-US" sz="2400" b="1" cap="none" smtClean="0">
                <a:solidFill>
                  <a:srgbClr val="176C82"/>
                </a:solidFill>
                <a:latin typeface="+mn-lt"/>
              </a:rPr>
              <a:t>ndividual </a:t>
            </a:r>
            <a:r>
              <a:rPr lang="en-US" sz="2400" b="1" cap="none" dirty="0" smtClean="0">
                <a:solidFill>
                  <a:srgbClr val="176C82"/>
                </a:solidFill>
                <a:latin typeface="+mn-lt"/>
              </a:rPr>
              <a:t>product and service decisions</a:t>
            </a:r>
            <a:endParaRPr lang="en-US" sz="2400" b="1" cap="none" dirty="0">
              <a:solidFill>
                <a:srgbClr val="176C8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49" y="839067"/>
            <a:ext cx="8141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Packaging: </a:t>
            </a:r>
          </a:p>
          <a:p>
            <a:pPr algn="just"/>
            <a:endParaRPr lang="en-US" sz="2000" b="1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involves designing and producing the container or wrapper for a product.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Gather attention, describe the product, and make the sale.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u="sng" dirty="0" smtClean="0">
                <a:solidFill>
                  <a:srgbClr val="FF0000"/>
                </a:solidFill>
              </a:rPr>
              <a:t>Labels</a:t>
            </a:r>
            <a:r>
              <a:rPr lang="en-US" sz="2000" dirty="0" smtClean="0"/>
              <a:t> identify the product or brand, describe attributes,  and provide promotion.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34" y="3589904"/>
            <a:ext cx="34925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120" y="3166331"/>
            <a:ext cx="3112899" cy="2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Line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Line Length </a:t>
            </a:r>
          </a:p>
          <a:p>
            <a:r>
              <a:rPr lang="en-US" b="1" dirty="0" smtClean="0"/>
              <a:t>Line Width/Breadth</a:t>
            </a:r>
          </a:p>
          <a:p>
            <a:r>
              <a:rPr lang="en-US" b="1" dirty="0" smtClean="0"/>
              <a:t>Line Depth </a:t>
            </a:r>
          </a:p>
          <a:p>
            <a:r>
              <a:rPr lang="en-US" b="1" dirty="0" smtClean="0"/>
              <a:t>Line Filling </a:t>
            </a:r>
          </a:p>
          <a:p>
            <a:r>
              <a:rPr lang="en-US" b="1" dirty="0" smtClean="0"/>
              <a:t>Line Stretching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46" y="142178"/>
            <a:ext cx="5791200" cy="1371600"/>
          </a:xfrm>
        </p:spPr>
        <p:txBody>
          <a:bodyPr/>
          <a:lstStyle/>
          <a:p>
            <a:r>
              <a:rPr lang="en-US" b="1" dirty="0" smtClean="0"/>
              <a:t>Service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28" y="1078940"/>
            <a:ext cx="7620000" cy="4373563"/>
          </a:xfrm>
        </p:spPr>
        <p:txBody>
          <a:bodyPr/>
          <a:lstStyle/>
          <a:p>
            <a:r>
              <a:rPr lang="en-US" sz="2400" dirty="0" smtClean="0"/>
              <a:t>The Nature and Characteristics of Service: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rmstrong-mai12-inppt07-1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8" y="1696455"/>
            <a:ext cx="8846638" cy="49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25" y="393139"/>
            <a:ext cx="8202725" cy="1371600"/>
          </a:xfrm>
        </p:spPr>
        <p:txBody>
          <a:bodyPr/>
          <a:lstStyle/>
          <a:p>
            <a:r>
              <a:rPr lang="en-US" b="1" dirty="0" smtClean="0"/>
              <a:t>Service Value Chain </a:t>
            </a:r>
            <a:endParaRPr lang="en-US" b="1" dirty="0"/>
          </a:p>
        </p:txBody>
      </p:sp>
      <p:pic>
        <p:nvPicPr>
          <p:cNvPr id="4" name="Picture 3" descr="marketingch6-41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1" y="1832835"/>
            <a:ext cx="79883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5" y="223248"/>
            <a:ext cx="8466189" cy="1371600"/>
          </a:xfrm>
        </p:spPr>
        <p:txBody>
          <a:bodyPr/>
          <a:lstStyle/>
          <a:p>
            <a:r>
              <a:rPr lang="en-US" b="1" dirty="0" smtClean="0"/>
              <a:t>Brand development</a:t>
            </a:r>
            <a:endParaRPr lang="en-US" b="1" dirty="0"/>
          </a:p>
        </p:txBody>
      </p:sp>
      <p:pic>
        <p:nvPicPr>
          <p:cNvPr id="4" name="Picture 3" descr="Sustainability_brand_developm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939"/>
            <a:ext cx="8519258" cy="5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667977"/>
            <a:ext cx="4915382" cy="533566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Line extensions: </a:t>
            </a:r>
            <a:r>
              <a:rPr lang="en-US" b="0" dirty="0" smtClean="0"/>
              <a:t>extending an existing brand name to new forms, colors, sizes, ingredients or flavors of an existing product category.  </a:t>
            </a:r>
          </a:p>
          <a:p>
            <a:pPr algn="just"/>
            <a:r>
              <a:rPr lang="en-US" b="0" dirty="0" err="1" smtClean="0"/>
              <a:t>Eg</a:t>
            </a:r>
            <a:r>
              <a:rPr lang="en-US" b="0" dirty="0" smtClean="0"/>
              <a:t>: Doritos providing 22 different flavors</a:t>
            </a:r>
          </a:p>
          <a:p>
            <a:pPr marL="342900" indent="-342900" algn="just">
              <a:buFont typeface="Arial"/>
              <a:buChar char="•"/>
            </a:pPr>
            <a:endParaRPr lang="en-US" dirty="0" smtClean="0"/>
          </a:p>
          <a:p>
            <a:pPr marL="342900" indent="-342900" algn="just">
              <a:buFont typeface="Arial"/>
              <a:buChar char="•"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342900" indent="-342900" algn="just">
              <a:buFont typeface="Arial"/>
              <a:buChar char="•"/>
            </a:pPr>
            <a:r>
              <a:rPr lang="en-US" dirty="0" smtClean="0"/>
              <a:t>Brand extensions: </a:t>
            </a:r>
            <a:r>
              <a:rPr lang="en-US" b="0" dirty="0" smtClean="0"/>
              <a:t>extending an existing brand name to new product categories. </a:t>
            </a:r>
          </a:p>
          <a:p>
            <a:pPr algn="just"/>
            <a:r>
              <a:rPr lang="en-US" b="0" dirty="0" err="1" smtClean="0"/>
              <a:t>Eg</a:t>
            </a:r>
            <a:r>
              <a:rPr lang="en-US" b="0" dirty="0" smtClean="0"/>
              <a:t>: Kellogg's introducing full line of cereals plus line of crackers, fruit crisps, nutritional bars, </a:t>
            </a:r>
            <a:r>
              <a:rPr lang="en-US" b="0" dirty="0" err="1" smtClean="0"/>
              <a:t>etc</a:t>
            </a:r>
            <a:endParaRPr lang="en-US" b="0" dirty="0" smtClean="0"/>
          </a:p>
        </p:txBody>
      </p:sp>
      <p:pic>
        <p:nvPicPr>
          <p:cNvPr id="2" name="Picture 1" descr="various-dorito-flavours-and-types-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667976"/>
            <a:ext cx="2345805" cy="3315625"/>
          </a:xfrm>
          <a:prstGeom prst="rect">
            <a:avLst/>
          </a:prstGeom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00" y="4044289"/>
            <a:ext cx="1571825" cy="2192282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43" y="4477529"/>
            <a:ext cx="1857419" cy="13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63" y="487988"/>
            <a:ext cx="8411807" cy="7149716"/>
          </a:xfrm>
        </p:spPr>
        <p:txBody>
          <a:bodyPr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Multi </a:t>
            </a:r>
            <a:r>
              <a:rPr lang="en-US" dirty="0"/>
              <a:t>brand: </a:t>
            </a:r>
            <a:r>
              <a:rPr lang="en-US" b="0" dirty="0"/>
              <a:t>companies marketing different brands in a given product category. </a:t>
            </a:r>
            <a:r>
              <a:rPr lang="en-US" b="0" dirty="0" err="1" smtClean="0"/>
              <a:t>Eg</a:t>
            </a:r>
            <a:r>
              <a:rPr lang="en-US" b="0" dirty="0"/>
              <a:t>; Pepsi co marketing different soft drinks, sports and energy drinks, etc. </a:t>
            </a:r>
            <a:endParaRPr lang="en-US" b="0" dirty="0" smtClean="0"/>
          </a:p>
          <a:p>
            <a:pPr algn="just"/>
            <a:endParaRPr lang="en-US" b="0" dirty="0" smtClean="0"/>
          </a:p>
          <a:p>
            <a:pPr algn="just"/>
            <a:endParaRPr lang="en-US" b="0" dirty="0" smtClean="0"/>
          </a:p>
          <a:p>
            <a:pPr algn="just"/>
            <a:endParaRPr lang="en-US" b="0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342900" indent="-342900" algn="just">
              <a:buFont typeface="Arial"/>
              <a:buChar char="•"/>
            </a:pPr>
            <a:r>
              <a:rPr lang="en-US" dirty="0" smtClean="0"/>
              <a:t>New </a:t>
            </a:r>
            <a:r>
              <a:rPr lang="en-US" dirty="0"/>
              <a:t>brands: </a:t>
            </a:r>
            <a:r>
              <a:rPr lang="en-US" b="0" dirty="0" smtClean="0"/>
              <a:t>Introducing new brands</a:t>
            </a:r>
            <a:r>
              <a:rPr lang="en-US" dirty="0" smtClean="0"/>
              <a:t>. </a:t>
            </a:r>
            <a:r>
              <a:rPr lang="en-US" dirty="0" err="1" smtClean="0"/>
              <a:t>Eg</a:t>
            </a:r>
            <a:r>
              <a:rPr lang="en-US" smtClean="0"/>
              <a:t>: Diversification.</a:t>
            </a:r>
            <a:endParaRPr lang="en-US" b="0" dirty="0" smtClean="0"/>
          </a:p>
          <a:p>
            <a:pPr marL="342900" indent="-342900" algn="just">
              <a:buFont typeface="Arial"/>
              <a:buChar char="•"/>
            </a:pPr>
            <a:endParaRPr lang="en-US" dirty="0"/>
          </a:p>
          <a:p>
            <a:pPr marL="342900" indent="-34290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 descr="Pepsi-drin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62" y="1802728"/>
            <a:ext cx="3848627" cy="18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97" y="548715"/>
            <a:ext cx="8304530" cy="592411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Product: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b="0" dirty="0"/>
              <a:t>A</a:t>
            </a:r>
            <a:r>
              <a:rPr lang="en-US" b="0" dirty="0" smtClean="0"/>
              <a:t>nything offered in market for attention, acquisition, use or consumption that might satisfy a need or want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US" b="0" dirty="0"/>
              <a:t>Pure tangible good: soap, </a:t>
            </a:r>
            <a:r>
              <a:rPr lang="en-US" b="0" dirty="0" smtClean="0"/>
              <a:t>toothpaste</a:t>
            </a:r>
            <a:endParaRPr lang="en-US" b="0" dirty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Services: </a:t>
            </a:r>
          </a:p>
          <a:p>
            <a:pPr marL="342900" indent="-342900" algn="just">
              <a:buFont typeface="Arial"/>
              <a:buChar char="•"/>
            </a:pPr>
            <a:r>
              <a:rPr lang="en-US" b="0" dirty="0"/>
              <a:t>F</a:t>
            </a:r>
            <a:r>
              <a:rPr lang="en-US" b="0" dirty="0" smtClean="0"/>
              <a:t>orm of product, essentially intangible </a:t>
            </a:r>
          </a:p>
          <a:p>
            <a:pPr marL="342900" indent="-342900" algn="just">
              <a:buFont typeface="Arial"/>
              <a:buChar char="•"/>
            </a:pPr>
            <a:r>
              <a:rPr lang="en-US" b="0" dirty="0" smtClean="0"/>
              <a:t>Consist of activities, benefits or satisfaction offered for sale </a:t>
            </a:r>
          </a:p>
          <a:p>
            <a:pPr marL="342900" indent="-342900" algn="just">
              <a:buFont typeface="Arial"/>
              <a:buChar char="•"/>
            </a:pPr>
            <a:r>
              <a:rPr lang="en-US" b="0" dirty="0" smtClean="0"/>
              <a:t>Don't result in ownership of anything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US" b="0" dirty="0"/>
              <a:t>Pure service: a doctor’s exam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Experiences:</a:t>
            </a:r>
          </a:p>
          <a:p>
            <a:pPr algn="just"/>
            <a:r>
              <a:rPr lang="en-US" b="0" dirty="0" smtClean="0"/>
              <a:t>What buying the product or service will do for the customer</a:t>
            </a:r>
          </a:p>
          <a:p>
            <a:pPr algn="just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31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10" y="138546"/>
            <a:ext cx="7112000" cy="11897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Levels of product and service</a:t>
            </a:r>
            <a:endParaRPr lang="en-US" sz="3200" b="1" dirty="0"/>
          </a:p>
        </p:txBody>
      </p:sp>
      <p:pic>
        <p:nvPicPr>
          <p:cNvPr id="4" name="Picture 3" descr="Screen Shot 2015-10-21 at 8.0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49" y="1016061"/>
            <a:ext cx="5805675" cy="4825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254" y="5873441"/>
            <a:ext cx="808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Consumers see products as complex bundles of benefits, that satisfy their needs.</a:t>
            </a:r>
          </a:p>
        </p:txBody>
      </p:sp>
    </p:spTree>
    <p:extLst>
      <p:ext uri="{BB962C8B-B14F-4D97-AF65-F5344CB8AC3E}">
        <p14:creationId xmlns:p14="http://schemas.microsoft.com/office/powerpoint/2010/main" val="1712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and service classifications</a:t>
            </a:r>
            <a:endParaRPr lang="en-US" dirty="0"/>
          </a:p>
        </p:txBody>
      </p:sp>
      <p:pic>
        <p:nvPicPr>
          <p:cNvPr id="5" name="Picture 4" descr="Screen Shot 2015-10-21 at 8.10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3345"/>
          <a:stretch/>
        </p:blipFill>
        <p:spPr>
          <a:xfrm>
            <a:off x="2881745" y="2617965"/>
            <a:ext cx="3426692" cy="32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702"/>
            <a:ext cx="7620000" cy="520246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Consumer products: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Products bought by final consumers for final consumption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800" b="1" dirty="0" smtClean="0"/>
              <a:t>Convenience products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 smtClean="0"/>
              <a:t>Shopping products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 smtClean="0"/>
              <a:t>Specialty products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 smtClean="0"/>
              <a:t>Unsought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8.1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0" y="745210"/>
            <a:ext cx="7855644" cy="3629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2752666"/>
            <a:ext cx="3975469" cy="32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474" y="1058243"/>
            <a:ext cx="8067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Shopping products </a:t>
            </a:r>
            <a:r>
              <a:rPr lang="en-US" sz="2400" dirty="0" smtClean="0"/>
              <a:t>are consumer products and service that customer compares carefully on suitability, quality, price and style.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: Home Appliances, Clothes, </a:t>
            </a:r>
            <a:r>
              <a:rPr lang="en-US" sz="2400" dirty="0" err="1" smtClean="0"/>
              <a:t>Sportshoes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64" y="3187264"/>
            <a:ext cx="3740727" cy="27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8.1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" y="484185"/>
            <a:ext cx="8388522" cy="3798012"/>
          </a:xfrm>
          <a:prstGeom prst="rect">
            <a:avLst/>
          </a:prstGeom>
        </p:spPr>
      </p:pic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44" y="4630420"/>
            <a:ext cx="4660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2344</TotalTime>
  <Words>643</Words>
  <Application>Microsoft Office PowerPoint</Application>
  <PresentationFormat>On-screen Show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Garamond</vt:lpstr>
      <vt:lpstr>Wingdings</vt:lpstr>
      <vt:lpstr>Organic</vt:lpstr>
      <vt:lpstr>CHAPTER 8  Products, services, brands: Building customer value</vt:lpstr>
      <vt:lpstr>OBJECTIVES</vt:lpstr>
      <vt:lpstr>PowerPoint Presentation</vt:lpstr>
      <vt:lpstr>Levels of product and service</vt:lpstr>
      <vt:lpstr>Product and service classifications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and service decisions</vt:lpstr>
      <vt:lpstr>PowerPoint Presentation</vt:lpstr>
      <vt:lpstr>PowerPoint Presentation</vt:lpstr>
      <vt:lpstr>Individual product and service decisions</vt:lpstr>
      <vt:lpstr>PowerPoint Presentation</vt:lpstr>
      <vt:lpstr>Individual product and service decisions</vt:lpstr>
      <vt:lpstr>Individual product and service decisions</vt:lpstr>
      <vt:lpstr>Product Line Decisions </vt:lpstr>
      <vt:lpstr>Service Marketing</vt:lpstr>
      <vt:lpstr>Service Value Chain </vt:lpstr>
      <vt:lpstr>Brand development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Products, services, brands: Building customer value</dc:title>
  <dc:creator>mehnaaz.kamal</dc:creator>
  <cp:lastModifiedBy>Zarjina Khalil</cp:lastModifiedBy>
  <cp:revision>56</cp:revision>
  <dcterms:created xsi:type="dcterms:W3CDTF">2015-10-21T01:40:15Z</dcterms:created>
  <dcterms:modified xsi:type="dcterms:W3CDTF">2018-07-07T17:43:55Z</dcterms:modified>
</cp:coreProperties>
</file>