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8"/>
  </p:notesMasterIdLst>
  <p:sldIdLst>
    <p:sldId id="316" r:id="rId2"/>
    <p:sldId id="312" r:id="rId3"/>
    <p:sldId id="292" r:id="rId4"/>
    <p:sldId id="258" r:id="rId5"/>
    <p:sldId id="260" r:id="rId6"/>
    <p:sldId id="290" r:id="rId7"/>
    <p:sldId id="291" r:id="rId8"/>
    <p:sldId id="266" r:id="rId9"/>
    <p:sldId id="267" r:id="rId10"/>
    <p:sldId id="293" r:id="rId11"/>
    <p:sldId id="294" r:id="rId12"/>
    <p:sldId id="271" r:id="rId13"/>
    <p:sldId id="314" r:id="rId14"/>
    <p:sldId id="296" r:id="rId15"/>
    <p:sldId id="317" r:id="rId16"/>
    <p:sldId id="272" r:id="rId17"/>
    <p:sldId id="273" r:id="rId18"/>
    <p:sldId id="275" r:id="rId19"/>
    <p:sldId id="298" r:id="rId20"/>
    <p:sldId id="282" r:id="rId21"/>
    <p:sldId id="284" r:id="rId22"/>
    <p:sldId id="308" r:id="rId23"/>
    <p:sldId id="299" r:id="rId24"/>
    <p:sldId id="288" r:id="rId25"/>
    <p:sldId id="315" r:id="rId26"/>
    <p:sldId id="300"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99CCFF"/>
    <a:srgbClr val="CC0000"/>
    <a:srgbClr val="800000"/>
    <a:srgbClr val="0033CC"/>
    <a:srgbClr val="000066"/>
    <a:srgbClr val="BFC8E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9" autoAdjust="0"/>
    <p:restoredTop sz="94660"/>
  </p:normalViewPr>
  <p:slideViewPr>
    <p:cSldViewPr>
      <p:cViewPr varScale="1">
        <p:scale>
          <a:sx n="70" d="100"/>
          <a:sy n="70" d="100"/>
        </p:scale>
        <p:origin x="1248" y="72"/>
      </p:cViewPr>
      <p:guideLst>
        <p:guide orient="horz" pos="2160"/>
        <p:guide pos="2880"/>
      </p:guideLst>
    </p:cSldViewPr>
  </p:slideViewPr>
  <p:notesTextViewPr>
    <p:cViewPr>
      <p:scale>
        <a:sx n="100" d="100"/>
        <a:sy n="100" d="100"/>
      </p:scale>
      <p:origin x="0" y="0"/>
    </p:cViewPr>
  </p:notesTextViewPr>
  <p:sorterViewPr>
    <p:cViewPr>
      <p:scale>
        <a:sx n="75" d="100"/>
        <a:sy n="75" d="100"/>
      </p:scale>
      <p:origin x="0" y="20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761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76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61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761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761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316B483-B3BD-47AB-94B7-F128D888A212}" type="slidenum">
              <a:rPr lang="en-US" altLang="en-US"/>
              <a:pPr/>
              <a:t>‹#›</a:t>
            </a:fld>
            <a:endParaRPr lang="en-US" altLang="en-US"/>
          </a:p>
        </p:txBody>
      </p:sp>
    </p:spTree>
    <p:extLst>
      <p:ext uri="{BB962C8B-B14F-4D97-AF65-F5344CB8AC3E}">
        <p14:creationId xmlns:p14="http://schemas.microsoft.com/office/powerpoint/2010/main" val="12471520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4FF728-7C1F-4A53-B861-547680DAA5E1}" type="slidenum">
              <a:rPr lang="en-US" altLang="en-US"/>
              <a:pPr/>
              <a:t>2</a:t>
            </a:fld>
            <a:endParaRPr lang="en-US" alt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67411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2C5D4C-4287-4B3E-B5A2-251643EBE50D}" type="slidenum">
              <a:rPr lang="en-US" altLang="en-US"/>
              <a:pPr/>
              <a:t>11</a:t>
            </a:fld>
            <a:endParaRPr lang="en-US" altLang="en-US"/>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1291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CDE129-AE00-43DF-985F-8AD2FBC24A46}" type="slidenum">
              <a:rPr lang="en-US" altLang="en-US"/>
              <a:pPr/>
              <a:t>12</a:t>
            </a:fld>
            <a:endParaRPr lang="en-US" alt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35242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1D637F-E42F-4DD8-90B2-8D82896146EB}" type="slidenum">
              <a:rPr lang="en-US" altLang="en-US"/>
              <a:pPr/>
              <a:t>13</a:t>
            </a:fld>
            <a:endParaRPr lang="en-US" alt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15938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070E26-1607-46CA-B7D0-7C7B786783DE}" type="slidenum">
              <a:rPr lang="en-US" altLang="en-US"/>
              <a:pPr/>
              <a:t>14</a:t>
            </a:fld>
            <a:endParaRPr lang="en-US" alt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45921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ABDB91-C6CF-4219-A1D8-2FC3CD00B5E4}" type="slidenum">
              <a:rPr lang="en-US" altLang="en-US"/>
              <a:pPr/>
              <a:t>16</a:t>
            </a:fld>
            <a:endParaRPr lang="en-US" altLang="en-US"/>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68006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415F66-E484-42E9-946A-1C3BE36130FE}" type="slidenum">
              <a:rPr lang="en-US" altLang="en-US"/>
              <a:pPr/>
              <a:t>17</a:t>
            </a:fld>
            <a:endParaRPr lang="en-US" altLang="en-US"/>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923957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3329D8-9406-4BBD-82BD-53B882F63BCD}" type="slidenum">
              <a:rPr lang="en-US" altLang="en-US"/>
              <a:pPr/>
              <a:t>18</a:t>
            </a:fld>
            <a:endParaRPr lang="en-US" alt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095984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CA7247-B0F4-4099-BD01-62842E631395}" type="slidenum">
              <a:rPr lang="en-US" altLang="en-US"/>
              <a:pPr/>
              <a:t>19</a:t>
            </a:fld>
            <a:endParaRPr lang="en-US" alt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47722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A19675-B481-4C6D-B7DE-2CF14F9CEDFD}" type="slidenum">
              <a:rPr lang="en-US" altLang="en-US"/>
              <a:pPr/>
              <a:t>20</a:t>
            </a:fld>
            <a:endParaRPr lang="en-US" altLang="en-US"/>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84684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A4B26E-11DD-46ED-B793-39808193E37D}" type="slidenum">
              <a:rPr lang="en-US" altLang="en-US"/>
              <a:pPr/>
              <a:t>21</a:t>
            </a:fld>
            <a:endParaRPr lang="en-US" alt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99227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D16747-4488-4028-A47D-C45304903164}" type="slidenum">
              <a:rPr lang="en-US" altLang="en-US"/>
              <a:pPr/>
              <a:t>3</a:t>
            </a:fld>
            <a:endParaRPr lang="en-US" alt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58775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1DF139-201E-43E3-AC02-CEBFC5ED132B}" type="slidenum">
              <a:rPr lang="en-US" altLang="en-US"/>
              <a:pPr/>
              <a:t>22</a:t>
            </a:fld>
            <a:endParaRPr lang="en-US" altLang="en-US"/>
          </a:p>
        </p:txBody>
      </p:sp>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41838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ED416D-3800-4DE6-8936-A4401785733A}" type="slidenum">
              <a:rPr lang="en-US" altLang="en-US"/>
              <a:pPr/>
              <a:t>23</a:t>
            </a:fld>
            <a:endParaRPr lang="en-US" altLang="en-US"/>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209429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4E291F-AB88-4B6B-AB00-CF19C77E3E55}" type="slidenum">
              <a:rPr lang="en-US" altLang="en-US"/>
              <a:pPr/>
              <a:t>24</a:t>
            </a:fld>
            <a:endParaRPr lang="en-US" altLang="en-US"/>
          </a:p>
        </p:txBody>
      </p:sp>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334249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2B805E-1E29-44FA-A22A-B8A72C56D0ED}" type="slidenum">
              <a:rPr lang="en-US" altLang="en-US"/>
              <a:pPr/>
              <a:t>25</a:t>
            </a:fld>
            <a:endParaRPr lang="en-US" altLang="en-US"/>
          </a:p>
        </p:txBody>
      </p:sp>
      <p:sp>
        <p:nvSpPr>
          <p:cNvPr id="219138" name="Rectangle 2"/>
          <p:cNvSpPr>
            <a:spLocks noGrp="1" noRot="1" noChangeAspect="1" noChangeArrowheads="1" noTextEdit="1"/>
          </p:cNvSpPr>
          <p:nvPr>
            <p:ph type="sldImg"/>
          </p:nvPr>
        </p:nvSpPr>
        <p:spPr>
          <a:ln/>
        </p:spPr>
      </p:sp>
      <p:sp>
        <p:nvSpPr>
          <p:cNvPr id="2191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740341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91676C-CB2D-44FB-9062-B74CC2E30310}" type="slidenum">
              <a:rPr lang="en-US" altLang="en-US"/>
              <a:pPr/>
              <a:t>26</a:t>
            </a:fld>
            <a:endParaRPr lang="en-US" alt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55354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6B0443-97A4-40D4-9B2F-6849AB2A55DA}" type="slidenum">
              <a:rPr lang="en-US" altLang="en-US"/>
              <a:pPr/>
              <a:t>4</a:t>
            </a:fld>
            <a:endParaRPr lang="en-US" alt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04579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EB9C91-2BEC-401C-8D6A-D210F8C6ABE9}" type="slidenum">
              <a:rPr lang="en-US" altLang="en-US"/>
              <a:pPr/>
              <a:t>5</a:t>
            </a:fld>
            <a:endParaRPr lang="en-US" alt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85059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51FE5-C03A-41CB-A3CD-0B8D2DAD56F2}" type="slidenum">
              <a:rPr lang="en-US" altLang="en-US"/>
              <a:pPr/>
              <a:t>6</a:t>
            </a:fld>
            <a:endParaRPr lang="en-US" alt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05849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3FF4A5-D3F8-4C30-B97E-8E1DA9FD966C}" type="slidenum">
              <a:rPr lang="en-US" altLang="en-US"/>
              <a:pPr/>
              <a:t>7</a:t>
            </a:fld>
            <a:endParaRPr lang="en-US" alt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76917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6777E9-CF05-4EC9-802C-5B2920DD9041}" type="slidenum">
              <a:rPr lang="en-US" altLang="en-US"/>
              <a:pPr/>
              <a:t>8</a:t>
            </a:fld>
            <a:endParaRPr lang="en-US" alt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83860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67CDF6-76AF-416E-A623-F7F22294E5AC}" type="slidenum">
              <a:rPr lang="en-US" altLang="en-US"/>
              <a:pPr/>
              <a:t>9</a:t>
            </a:fld>
            <a:endParaRPr lang="en-US" alt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21320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CB9FF5-ECD6-491C-9F76-6A4D166797B9}" type="slidenum">
              <a:rPr lang="en-US" altLang="en-US"/>
              <a:pPr/>
              <a:t>10</a:t>
            </a:fld>
            <a:endParaRPr lang="en-US" alt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53852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2/17/2020</a:t>
            </a:fld>
            <a:endParaRPr lang="en-US" dirty="0"/>
          </a:p>
        </p:txBody>
      </p:sp>
      <p:sp>
        <p:nvSpPr>
          <p:cNvPr id="5" name="Footer Placeholder 4"/>
          <p:cNvSpPr>
            <a:spLocks noGrp="1"/>
          </p:cNvSpPr>
          <p:nvPr>
            <p:ph type="ftr" sz="quarter" idx="11"/>
          </p:nvPr>
        </p:nvSpPr>
        <p:spPr/>
        <p:txBody>
          <a:bodyPr/>
          <a:lstStyle/>
          <a:p>
            <a:r>
              <a:rPr lang="en-US" altLang="en-US" smtClean="0"/>
              <a:t>Copyright 2007 by Prentice Hall</a:t>
            </a:r>
            <a:endParaRPr lang="en-US" alt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051603"/>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2/17/2020</a:t>
            </a:fld>
            <a:endParaRPr lang="en-US" dirty="0"/>
          </a:p>
        </p:txBody>
      </p:sp>
      <p:sp>
        <p:nvSpPr>
          <p:cNvPr id="5" name="Footer Placeholder 4"/>
          <p:cNvSpPr>
            <a:spLocks noGrp="1"/>
          </p:cNvSpPr>
          <p:nvPr>
            <p:ph type="ftr" sz="quarter" idx="11"/>
          </p:nvPr>
        </p:nvSpPr>
        <p:spPr/>
        <p:txBody>
          <a:bodyPr/>
          <a:lstStyle/>
          <a:p>
            <a:r>
              <a:rPr lang="en-US" altLang="en-US" smtClean="0"/>
              <a:t>Copyright 2007 by Prentice Hall</a:t>
            </a:r>
            <a:endParaRPr lang="en-US" alt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497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2/17/2020</a:t>
            </a:fld>
            <a:endParaRPr lang="en-US" dirty="0"/>
          </a:p>
        </p:txBody>
      </p:sp>
      <p:sp>
        <p:nvSpPr>
          <p:cNvPr id="5" name="Footer Placeholder 4"/>
          <p:cNvSpPr>
            <a:spLocks noGrp="1"/>
          </p:cNvSpPr>
          <p:nvPr>
            <p:ph type="ftr" sz="quarter" idx="11"/>
          </p:nvPr>
        </p:nvSpPr>
        <p:spPr/>
        <p:txBody>
          <a:bodyPr/>
          <a:lstStyle/>
          <a:p>
            <a:r>
              <a:rPr lang="en-US" altLang="en-US" smtClean="0"/>
              <a:t>Copyright 2007 by Prentice Hall</a:t>
            </a:r>
            <a:endParaRPr lang="en-US" alt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9356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4582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Footer Placeholder 2"/>
          <p:cNvSpPr>
            <a:spLocks noGrp="1"/>
          </p:cNvSpPr>
          <p:nvPr>
            <p:ph type="ftr" sz="quarter" idx="10"/>
          </p:nvPr>
        </p:nvSpPr>
        <p:spPr>
          <a:xfrm>
            <a:off x="304800" y="6610350"/>
            <a:ext cx="2895600" cy="476250"/>
          </a:xfrm>
        </p:spPr>
        <p:txBody>
          <a:bodyPr/>
          <a:lstStyle>
            <a:lvl1pPr>
              <a:defRPr/>
            </a:lvl1pPr>
          </a:lstStyle>
          <a:p>
            <a:r>
              <a:rPr lang="en-US" altLang="en-US"/>
              <a:t>Copyright 2007 by Prentice Hall</a:t>
            </a:r>
          </a:p>
        </p:txBody>
      </p:sp>
    </p:spTree>
    <p:extLst>
      <p:ext uri="{BB962C8B-B14F-4D97-AF65-F5344CB8AC3E}">
        <p14:creationId xmlns:p14="http://schemas.microsoft.com/office/powerpoint/2010/main" val="2992965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04800" y="6610350"/>
            <a:ext cx="2895600" cy="476250"/>
          </a:xfrm>
        </p:spPr>
        <p:txBody>
          <a:bodyPr/>
          <a:lstStyle>
            <a:lvl1pPr>
              <a:defRPr/>
            </a:lvl1pPr>
          </a:lstStyle>
          <a:p>
            <a:r>
              <a:rPr lang="en-US" altLang="en-US"/>
              <a:t>Copyright 2007 by Prentice Hall</a:t>
            </a:r>
          </a:p>
        </p:txBody>
      </p:sp>
    </p:spTree>
    <p:extLst>
      <p:ext uri="{BB962C8B-B14F-4D97-AF65-F5344CB8AC3E}">
        <p14:creationId xmlns:p14="http://schemas.microsoft.com/office/powerpoint/2010/main" val="79895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2/17/2020</a:t>
            </a:fld>
            <a:endParaRPr lang="en-US" dirty="0"/>
          </a:p>
        </p:txBody>
      </p:sp>
      <p:sp>
        <p:nvSpPr>
          <p:cNvPr id="5" name="Footer Placeholder 4"/>
          <p:cNvSpPr>
            <a:spLocks noGrp="1"/>
          </p:cNvSpPr>
          <p:nvPr>
            <p:ph type="ftr" sz="quarter" idx="11"/>
          </p:nvPr>
        </p:nvSpPr>
        <p:spPr/>
        <p:txBody>
          <a:bodyPr/>
          <a:lstStyle/>
          <a:p>
            <a:r>
              <a:rPr lang="en-US" altLang="en-US" smtClean="0"/>
              <a:t>Copyright 2007 by Prentice Hall</a:t>
            </a:r>
            <a:endParaRPr lang="en-US" alt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25804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2/17/2020</a:t>
            </a:fld>
            <a:endParaRPr lang="en-US" dirty="0"/>
          </a:p>
        </p:txBody>
      </p:sp>
      <p:sp>
        <p:nvSpPr>
          <p:cNvPr id="5" name="Footer Placeholder 4"/>
          <p:cNvSpPr>
            <a:spLocks noGrp="1"/>
          </p:cNvSpPr>
          <p:nvPr>
            <p:ph type="ftr" sz="quarter" idx="11"/>
          </p:nvPr>
        </p:nvSpPr>
        <p:spPr/>
        <p:txBody>
          <a:bodyPr/>
          <a:lstStyle/>
          <a:p>
            <a:r>
              <a:rPr lang="en-US" altLang="en-US" smtClean="0"/>
              <a:t>Copyright 2007 by Prentice Hall</a:t>
            </a:r>
            <a:endParaRPr lang="en-US" alt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7158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2/17/2020</a:t>
            </a:fld>
            <a:endParaRPr lang="en-US" dirty="0"/>
          </a:p>
        </p:txBody>
      </p:sp>
      <p:sp>
        <p:nvSpPr>
          <p:cNvPr id="6" name="Footer Placeholder 5"/>
          <p:cNvSpPr>
            <a:spLocks noGrp="1"/>
          </p:cNvSpPr>
          <p:nvPr>
            <p:ph type="ftr" sz="quarter" idx="11"/>
          </p:nvPr>
        </p:nvSpPr>
        <p:spPr/>
        <p:txBody>
          <a:bodyPr/>
          <a:lstStyle/>
          <a:p>
            <a:r>
              <a:rPr lang="en-US" altLang="en-US" smtClean="0"/>
              <a:t>Copyright 2007 by Prentice Hall</a:t>
            </a:r>
            <a:endParaRPr lang="en-US" alt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52419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2/17/2020</a:t>
            </a:fld>
            <a:endParaRPr lang="en-US" dirty="0"/>
          </a:p>
        </p:txBody>
      </p:sp>
      <p:sp>
        <p:nvSpPr>
          <p:cNvPr id="8" name="Footer Placeholder 7"/>
          <p:cNvSpPr>
            <a:spLocks noGrp="1"/>
          </p:cNvSpPr>
          <p:nvPr>
            <p:ph type="ftr" sz="quarter" idx="11"/>
          </p:nvPr>
        </p:nvSpPr>
        <p:spPr/>
        <p:txBody>
          <a:bodyPr/>
          <a:lstStyle/>
          <a:p>
            <a:r>
              <a:rPr lang="en-US" altLang="en-US" smtClean="0"/>
              <a:t>Copyright 2007 by Prentice Hall</a:t>
            </a:r>
            <a:endParaRPr lang="en-US" alt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237322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2/17/2020</a:t>
            </a:fld>
            <a:endParaRPr lang="en-US" dirty="0"/>
          </a:p>
        </p:txBody>
      </p:sp>
      <p:sp>
        <p:nvSpPr>
          <p:cNvPr id="4" name="Footer Placeholder 3"/>
          <p:cNvSpPr>
            <a:spLocks noGrp="1"/>
          </p:cNvSpPr>
          <p:nvPr>
            <p:ph type="ftr" sz="quarter" idx="11"/>
          </p:nvPr>
        </p:nvSpPr>
        <p:spPr/>
        <p:txBody>
          <a:bodyPr/>
          <a:lstStyle/>
          <a:p>
            <a:r>
              <a:rPr lang="en-US" altLang="en-US" smtClean="0"/>
              <a:t>Copyright 2007 by Prentice Hall</a:t>
            </a:r>
            <a:endParaRPr lang="en-US" alt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54301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2/17/2020</a:t>
            </a:fld>
            <a:endParaRPr lang="en-US" dirty="0"/>
          </a:p>
        </p:txBody>
      </p:sp>
      <p:sp>
        <p:nvSpPr>
          <p:cNvPr id="3" name="Footer Placeholder 2"/>
          <p:cNvSpPr>
            <a:spLocks noGrp="1"/>
          </p:cNvSpPr>
          <p:nvPr>
            <p:ph type="ftr" sz="quarter" idx="11"/>
          </p:nvPr>
        </p:nvSpPr>
        <p:spPr/>
        <p:txBody>
          <a:bodyPr/>
          <a:lstStyle/>
          <a:p>
            <a:r>
              <a:rPr lang="en-US" altLang="en-US" smtClean="0"/>
              <a:t>Copyright 2007 by Prentice Hall</a:t>
            </a:r>
            <a:endParaRPr lang="en-US" alt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84865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2/17/2020</a:t>
            </a:fld>
            <a:endParaRPr lang="en-US" dirty="0"/>
          </a:p>
        </p:txBody>
      </p:sp>
      <p:sp>
        <p:nvSpPr>
          <p:cNvPr id="6" name="Footer Placeholder 5"/>
          <p:cNvSpPr>
            <a:spLocks noGrp="1"/>
          </p:cNvSpPr>
          <p:nvPr>
            <p:ph type="ftr" sz="quarter" idx="11"/>
          </p:nvPr>
        </p:nvSpPr>
        <p:spPr/>
        <p:txBody>
          <a:bodyPr/>
          <a:lstStyle/>
          <a:p>
            <a:r>
              <a:rPr lang="en-US" altLang="en-US" smtClean="0"/>
              <a:t>Copyright 2007 by Prentice Hall</a:t>
            </a:r>
            <a:endParaRPr lang="en-US" alt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89677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CDD058F-B960-4439-B370-43D89816EE05}" type="datetimeFigureOut">
              <a:rPr lang="en-US" dirty="0"/>
              <a:t>2/17/2020</a:t>
            </a:fld>
            <a:endParaRPr lang="en-US" dirty="0"/>
          </a:p>
        </p:txBody>
      </p:sp>
      <p:sp>
        <p:nvSpPr>
          <p:cNvPr id="6" name="Footer Placeholder 5"/>
          <p:cNvSpPr>
            <a:spLocks noGrp="1"/>
          </p:cNvSpPr>
          <p:nvPr>
            <p:ph type="ftr" sz="quarter" idx="11"/>
          </p:nvPr>
        </p:nvSpPr>
        <p:spPr/>
        <p:txBody>
          <a:bodyPr/>
          <a:lstStyle/>
          <a:p>
            <a:r>
              <a:rPr lang="en-US" altLang="en-US" smtClean="0"/>
              <a:t>Copyright 2007 by Prentice Hall</a:t>
            </a:r>
            <a:endParaRPr lang="en-US" altLang="en-US"/>
          </a:p>
        </p:txBody>
      </p:sp>
      <p:sp>
        <p:nvSpPr>
          <p:cNvPr id="7" name="Slide Number Placeholder 6"/>
          <p:cNvSpPr>
            <a:spLocks noGrp="1"/>
          </p:cNvSpPr>
          <p:nvPr>
            <p:ph type="sldNum" sz="quarter" idx="12"/>
          </p:nvPr>
        </p:nvSpPr>
        <p:spPr/>
        <p:txBody>
          <a:bodyPr/>
          <a:lstStyle/>
          <a:p>
            <a:fld id="{EB229B06-CF2A-459A-8CBC-F18C1D67D2BB}" type="slidenum">
              <a:rPr lang="en-US" dirty="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5925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2/17/2020</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ltLang="en-US" smtClean="0"/>
              <a:t>Copyright 2007 by Prentice Hall</a:t>
            </a:r>
            <a:endParaRPr lang="en-US" alt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Rectangle 7"/>
          <p:cNvSpPr>
            <a:spLocks noChangeArrowheads="1"/>
          </p:cNvSpPr>
          <p:nvPr userDrawn="1"/>
        </p:nvSpPr>
        <p:spPr bwMode="auto">
          <a:xfrm>
            <a:off x="0" y="0"/>
            <a:ext cx="9144000" cy="152400"/>
          </a:xfrm>
          <a:prstGeom prst="rect">
            <a:avLst/>
          </a:prstGeom>
          <a:solidFill>
            <a:srgbClr val="00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chemeClr val="accent2"/>
              </a:solidFill>
            </a:endParaRPr>
          </a:p>
        </p:txBody>
      </p:sp>
      <p:sp>
        <p:nvSpPr>
          <p:cNvPr id="9" name="Rectangle 8"/>
          <p:cNvSpPr>
            <a:spLocks noChangeArrowheads="1"/>
          </p:cNvSpPr>
          <p:nvPr userDrawn="1"/>
        </p:nvSpPr>
        <p:spPr bwMode="auto">
          <a:xfrm>
            <a:off x="0" y="0"/>
            <a:ext cx="381000" cy="6858000"/>
          </a:xfrm>
          <a:prstGeom prst="rect">
            <a:avLst/>
          </a:prstGeom>
          <a:gradFill rotWithShape="1">
            <a:gsLst>
              <a:gs pos="0">
                <a:srgbClr val="0066CC">
                  <a:gamma/>
                  <a:shade val="46275"/>
                  <a:invGamma/>
                </a:srgbClr>
              </a:gs>
              <a:gs pos="100000">
                <a:srgbClr val="0066CC"/>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sx="125000" sy="125000" algn="br" rotWithShape="0">
                    <a:srgbClr val="990033"/>
                  </a:outerShdw>
                </a:effectLst>
              </a14:hiddenEffects>
            </a:ext>
          </a:extLst>
        </p:spPr>
        <p:txBody>
          <a:bodyPr wrap="none" anchor="ctr"/>
          <a:lstStyle/>
          <a:p>
            <a:endParaRPr lang="en-US"/>
          </a:p>
        </p:txBody>
      </p:sp>
    </p:spTree>
    <p:extLst>
      <p:ext uri="{BB962C8B-B14F-4D97-AF65-F5344CB8AC3E}">
        <p14:creationId xmlns:p14="http://schemas.microsoft.com/office/powerpoint/2010/main" val="152922233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5" r:id="rId12"/>
    <p:sldLayoutId id="2147483676" r:id="rId13"/>
  </p:sldLayoutIdLst>
  <p:hf sldNum="0" hd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g"/></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Chapter 2</a:t>
            </a:r>
            <a:br>
              <a:rPr lang="en-US" altLang="en-US" dirty="0"/>
            </a:br>
            <a:r>
              <a:rPr lang="en-US" altLang="en-US" dirty="0"/>
              <a:t> Consumer Research</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2209800"/>
            <a:ext cx="7162800" cy="3581400"/>
          </a:xfrm>
        </p:spPr>
      </p:pic>
    </p:spTree>
    <p:extLst>
      <p:ext uri="{BB962C8B-B14F-4D97-AF65-F5344CB8AC3E}">
        <p14:creationId xmlns:p14="http://schemas.microsoft.com/office/powerpoint/2010/main" val="1730849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ltLang="en-US"/>
              <a:t>Types of Secondary Data</a:t>
            </a:r>
          </a:p>
        </p:txBody>
      </p:sp>
      <p:sp>
        <p:nvSpPr>
          <p:cNvPr id="141317" name="Rectangle 5"/>
          <p:cNvSpPr>
            <a:spLocks noGrp="1" noChangeArrowheads="1"/>
          </p:cNvSpPr>
          <p:nvPr>
            <p:ph sz="half" idx="1"/>
          </p:nvPr>
        </p:nvSpPr>
        <p:spPr>
          <a:xfrm>
            <a:off x="457200" y="1874838"/>
            <a:ext cx="4038600" cy="4525962"/>
          </a:xfrm>
        </p:spPr>
        <p:txBody>
          <a:bodyPr/>
          <a:lstStyle/>
          <a:p>
            <a:pPr algn="ctr">
              <a:buFontTx/>
              <a:buNone/>
            </a:pPr>
            <a:r>
              <a:rPr lang="en-US" altLang="en-US" sz="3600">
                <a:solidFill>
                  <a:srgbClr val="000099"/>
                </a:solidFill>
              </a:rPr>
              <a:t>Internal Data</a:t>
            </a:r>
          </a:p>
          <a:p>
            <a:r>
              <a:rPr lang="en-US" altLang="en-US" sz="2400"/>
              <a:t>Data generated in-house</a:t>
            </a:r>
          </a:p>
          <a:p>
            <a:r>
              <a:rPr lang="en-US" altLang="en-US" sz="2400"/>
              <a:t>May include analysis of customer files</a:t>
            </a:r>
          </a:p>
          <a:p>
            <a:r>
              <a:rPr lang="en-US" altLang="en-US" sz="2400"/>
              <a:t>Useful for calculating customer lifetime value</a:t>
            </a:r>
          </a:p>
        </p:txBody>
      </p:sp>
      <p:sp>
        <p:nvSpPr>
          <p:cNvPr id="141318" name="Rectangle 6"/>
          <p:cNvSpPr>
            <a:spLocks noGrp="1" noChangeArrowheads="1"/>
          </p:cNvSpPr>
          <p:nvPr>
            <p:ph sz="half" idx="2"/>
          </p:nvPr>
        </p:nvSpPr>
        <p:spPr>
          <a:xfrm>
            <a:off x="4876800" y="1874838"/>
            <a:ext cx="4038600" cy="4525962"/>
          </a:xfrm>
        </p:spPr>
        <p:txBody>
          <a:bodyPr/>
          <a:lstStyle/>
          <a:p>
            <a:pPr algn="ctr">
              <a:buFontTx/>
              <a:buNone/>
            </a:pPr>
            <a:r>
              <a:rPr lang="en-US" altLang="en-US" sz="3600">
                <a:solidFill>
                  <a:srgbClr val="000099"/>
                </a:solidFill>
              </a:rPr>
              <a:t>External Data</a:t>
            </a:r>
          </a:p>
          <a:p>
            <a:r>
              <a:rPr lang="en-US" altLang="en-US" sz="2400"/>
              <a:t>Data collected by an outside organization</a:t>
            </a:r>
          </a:p>
          <a:p>
            <a:r>
              <a:rPr lang="en-US" altLang="en-US" sz="2400"/>
              <a:t>Includes federal government, periodicals, newspapers, books, search engines</a:t>
            </a:r>
          </a:p>
          <a:p>
            <a:r>
              <a:rPr lang="en-US" altLang="en-US" sz="2400"/>
              <a:t>Commercial data is also available from market research firms</a:t>
            </a:r>
          </a:p>
        </p:txBody>
      </p:sp>
      <p:sp>
        <p:nvSpPr>
          <p:cNvPr id="7" name="Footer Placeholder 4"/>
          <p:cNvSpPr>
            <a:spLocks noGrp="1"/>
          </p:cNvSpPr>
          <p:nvPr>
            <p:ph type="ftr" sz="quarter" idx="11"/>
          </p:nvPr>
        </p:nvSpPr>
        <p:spPr/>
        <p:txBody>
          <a:bodyPr/>
          <a:lstStyle/>
          <a:p>
            <a:r>
              <a:rPr lang="en-US" altLang="en-US"/>
              <a:t>Copyright 2007 by Prentice Hall</a:t>
            </a:r>
          </a:p>
        </p:txBody>
      </p:sp>
      <p:sp>
        <p:nvSpPr>
          <p:cNvPr id="141319" name="Rectangle 7"/>
          <p:cNvSpPr>
            <a:spLocks noChangeArrowheads="1"/>
          </p:cNvSpPr>
          <p:nvPr/>
        </p:nvSpPr>
        <p:spPr bwMode="auto">
          <a:xfrm>
            <a:off x="381000" y="1676400"/>
            <a:ext cx="8763000" cy="152400"/>
          </a:xfrm>
          <a:prstGeom prst="rect">
            <a:avLst/>
          </a:prstGeom>
          <a:solidFill>
            <a:srgbClr val="00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chemeClr val="accent2"/>
              </a:solidFill>
            </a:endParaRPr>
          </a:p>
        </p:txBody>
      </p:sp>
      <p:sp>
        <p:nvSpPr>
          <p:cNvPr id="141320" name="Rectangle 8"/>
          <p:cNvSpPr>
            <a:spLocks noChangeArrowheads="1"/>
          </p:cNvSpPr>
          <p:nvPr/>
        </p:nvSpPr>
        <p:spPr bwMode="auto">
          <a:xfrm>
            <a:off x="4572000" y="1752600"/>
            <a:ext cx="228600" cy="5105400"/>
          </a:xfrm>
          <a:prstGeom prst="rect">
            <a:avLst/>
          </a:prstGeom>
          <a:solidFill>
            <a:srgbClr val="00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chemeClr val="accent2"/>
              </a:solidFill>
            </a:endParaRPr>
          </a:p>
        </p:txBody>
      </p:sp>
    </p:spTree>
  </p:cSld>
  <p:clrMapOvr>
    <a:masterClrMapping/>
  </p:clrMapOvr>
  <p:transition>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altLang="en-US"/>
              <a:t>Designing Primary Research</a:t>
            </a:r>
          </a:p>
        </p:txBody>
      </p:sp>
      <p:sp>
        <p:nvSpPr>
          <p:cNvPr id="143363" name="Rectangle 3"/>
          <p:cNvSpPr>
            <a:spLocks noGrp="1" noChangeArrowheads="1"/>
          </p:cNvSpPr>
          <p:nvPr>
            <p:ph idx="1"/>
          </p:nvPr>
        </p:nvSpPr>
        <p:spPr/>
        <p:txBody>
          <a:bodyPr/>
          <a:lstStyle/>
          <a:p>
            <a:r>
              <a:rPr lang="en-US" altLang="en-US"/>
              <a:t>Quantitative Research Designs</a:t>
            </a:r>
          </a:p>
          <a:p>
            <a:pPr lvl="1"/>
            <a:r>
              <a:rPr lang="en-US" altLang="en-US"/>
              <a:t>Include research design, data collection methods, instruments to be used, and the sample design</a:t>
            </a:r>
          </a:p>
          <a:p>
            <a:r>
              <a:rPr lang="en-US" altLang="en-US"/>
              <a:t>Qualitative Research Designs</a:t>
            </a:r>
          </a:p>
          <a:p>
            <a:pPr lvl="1"/>
            <a:r>
              <a:rPr lang="en-US" altLang="en-US"/>
              <a:t>Include depth interviews, focus groups, projective techniques, and metaphor analysis</a:t>
            </a:r>
          </a:p>
          <a:p>
            <a:pPr lvl="1"/>
            <a:endParaRPr lang="en-US" altLang="en-US"/>
          </a:p>
        </p:txBody>
      </p:sp>
      <p:sp>
        <p:nvSpPr>
          <p:cNvPr id="4" name="Footer Placeholder 3"/>
          <p:cNvSpPr>
            <a:spLocks noGrp="1"/>
          </p:cNvSpPr>
          <p:nvPr>
            <p:ph type="ftr" sz="quarter" idx="11"/>
          </p:nvPr>
        </p:nvSpPr>
        <p:spPr/>
        <p:txBody>
          <a:bodyPr/>
          <a:lstStyle/>
          <a:p>
            <a:r>
              <a:rPr lang="en-US" altLang="en-US"/>
              <a:t>Copyright 2007 by Prentice Hall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4"/>
          <p:cNvSpPr>
            <a:spLocks noGrp="1" noChangeArrowheads="1"/>
          </p:cNvSpPr>
          <p:nvPr>
            <p:ph type="title"/>
          </p:nvPr>
        </p:nvSpPr>
        <p:spPr/>
        <p:txBody>
          <a:bodyPr/>
          <a:lstStyle/>
          <a:p>
            <a:r>
              <a:rPr lang="en-US" altLang="en-US" sz="4000"/>
              <a:t>Data Collection Methods</a:t>
            </a:r>
            <a:br>
              <a:rPr lang="en-US" altLang="en-US" sz="4000"/>
            </a:br>
            <a:r>
              <a:rPr lang="en-US" altLang="en-US" sz="4000"/>
              <a:t>Observational Research</a:t>
            </a:r>
          </a:p>
        </p:txBody>
      </p:sp>
      <p:sp>
        <p:nvSpPr>
          <p:cNvPr id="114693" name="Rectangle 5"/>
          <p:cNvSpPr>
            <a:spLocks noGrp="1" noChangeArrowheads="1"/>
          </p:cNvSpPr>
          <p:nvPr>
            <p:ph idx="1"/>
          </p:nvPr>
        </p:nvSpPr>
        <p:spPr/>
        <p:txBody>
          <a:bodyPr/>
          <a:lstStyle/>
          <a:p>
            <a:r>
              <a:rPr lang="en-US" altLang="en-US"/>
              <a:t>Helps marketers gain an in-depth understanding of the relationship between people and products by watching them buying and using products</a:t>
            </a:r>
          </a:p>
          <a:p>
            <a:r>
              <a:rPr lang="en-US" altLang="en-US"/>
              <a:t>Helps researchers gain a better understanding of what the product symbolizes</a:t>
            </a:r>
          </a:p>
        </p:txBody>
      </p:sp>
      <p:sp>
        <p:nvSpPr>
          <p:cNvPr id="4" name="Footer Placeholder 3"/>
          <p:cNvSpPr>
            <a:spLocks noGrp="1"/>
          </p:cNvSpPr>
          <p:nvPr>
            <p:ph type="ftr" sz="quarter" idx="11"/>
          </p:nvPr>
        </p:nvSpPr>
        <p:spPr/>
        <p:txBody>
          <a:bodyPr/>
          <a:lstStyle/>
          <a:p>
            <a:r>
              <a:rPr lang="en-US" altLang="en-US"/>
              <a:t>Copyright 2007 by Prentice Hall</a:t>
            </a:r>
          </a:p>
        </p:txBody>
      </p:sp>
    </p:spTree>
  </p:cSld>
  <p:clrMapOvr>
    <a:masterClrMapping/>
  </p:clrMapOvr>
  <p:transition>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0"/>
          </p:nvPr>
        </p:nvSpPr>
        <p:spPr/>
        <p:txBody>
          <a:bodyPr/>
          <a:lstStyle/>
          <a:p>
            <a:r>
              <a:rPr lang="en-US" altLang="en-US"/>
              <a:t>Copyright 2007 by Prentice Hall</a:t>
            </a:r>
          </a:p>
        </p:txBody>
      </p:sp>
      <p:sp>
        <p:nvSpPr>
          <p:cNvPr id="173059" name="Rectangle 3"/>
          <p:cNvSpPr>
            <a:spLocks noChangeArrowheads="1"/>
          </p:cNvSpPr>
          <p:nvPr/>
        </p:nvSpPr>
        <p:spPr bwMode="auto">
          <a:xfrm>
            <a:off x="533400" y="1524000"/>
            <a:ext cx="3810000" cy="3352800"/>
          </a:xfrm>
          <a:prstGeom prst="rect">
            <a:avLst/>
          </a:prstGeom>
          <a:noFill/>
          <a:ln>
            <a:noFill/>
          </a:ln>
          <a:effectLst/>
          <a:extLst>
            <a:ext uri="{909E8E84-426E-40DD-AFC4-6F175D3DCCD1}">
              <a14:hiddenFill xmlns:a14="http://schemas.microsoft.com/office/drawing/2010/main">
                <a:solidFill>
                  <a:srgbClr val="00008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b="1">
                <a:solidFill>
                  <a:schemeClr val="tx1"/>
                </a:solidFill>
                <a:latin typeface="Arial" panose="020B0604020202020204" pitchFamily="34" charset="0"/>
              </a:defRPr>
            </a:lvl4pPr>
            <a:lvl5pPr marL="2057400" indent="-228600">
              <a:spcBef>
                <a:spcPct val="20000"/>
              </a:spcBef>
              <a:buChar char="»"/>
              <a:defRPr b="1">
                <a:solidFill>
                  <a:schemeClr val="tx1"/>
                </a:solidFill>
                <a:latin typeface="Arial" panose="020B0604020202020204" pitchFamily="34" charset="0"/>
              </a:defRPr>
            </a:lvl5pPr>
            <a:lvl6pPr marL="2514600" indent="-228600" fontAlgn="base">
              <a:spcBef>
                <a:spcPct val="20000"/>
              </a:spcBef>
              <a:spcAft>
                <a:spcPct val="0"/>
              </a:spcAft>
              <a:buChar char="»"/>
              <a:defRPr b="1">
                <a:solidFill>
                  <a:schemeClr val="tx1"/>
                </a:solidFill>
                <a:latin typeface="Arial" panose="020B0604020202020204" pitchFamily="34" charset="0"/>
              </a:defRPr>
            </a:lvl6pPr>
            <a:lvl7pPr marL="2971800" indent="-228600" fontAlgn="base">
              <a:spcBef>
                <a:spcPct val="20000"/>
              </a:spcBef>
              <a:spcAft>
                <a:spcPct val="0"/>
              </a:spcAft>
              <a:buChar char="»"/>
              <a:defRPr b="1">
                <a:solidFill>
                  <a:schemeClr val="tx1"/>
                </a:solidFill>
                <a:latin typeface="Arial" panose="020B0604020202020204" pitchFamily="34" charset="0"/>
              </a:defRPr>
            </a:lvl7pPr>
            <a:lvl8pPr marL="3429000" indent="-228600" fontAlgn="base">
              <a:spcBef>
                <a:spcPct val="20000"/>
              </a:spcBef>
              <a:spcAft>
                <a:spcPct val="0"/>
              </a:spcAft>
              <a:buChar char="»"/>
              <a:defRPr b="1">
                <a:solidFill>
                  <a:schemeClr val="tx1"/>
                </a:solidFill>
                <a:latin typeface="Arial" panose="020B0604020202020204" pitchFamily="34" charset="0"/>
              </a:defRPr>
            </a:lvl8pPr>
            <a:lvl9pPr marL="3886200" indent="-228600" fontAlgn="base">
              <a:spcBef>
                <a:spcPct val="20000"/>
              </a:spcBef>
              <a:spcAft>
                <a:spcPct val="0"/>
              </a:spcAft>
              <a:buChar char="»"/>
              <a:defRPr b="1">
                <a:solidFill>
                  <a:schemeClr val="tx1"/>
                </a:solidFill>
                <a:latin typeface="Arial" panose="020B0604020202020204" pitchFamily="34" charset="0"/>
              </a:defRPr>
            </a:lvl9pPr>
          </a:lstStyle>
          <a:p>
            <a:pPr algn="ctr">
              <a:buFontTx/>
              <a:buNone/>
            </a:pPr>
            <a:r>
              <a:rPr lang="en-US" altLang="en-US" sz="3600" dirty="0">
                <a:solidFill>
                  <a:srgbClr val="CC0000"/>
                </a:solidFill>
              </a:rPr>
              <a:t>Observational research is often used to design products to meet needs.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304800"/>
            <a:ext cx="3048000" cy="3038475"/>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23238" r="21574"/>
          <a:stretch/>
        </p:blipFill>
        <p:spPr>
          <a:xfrm>
            <a:off x="4495800" y="3927142"/>
            <a:ext cx="1447800" cy="2314575"/>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43600" y="3712830"/>
            <a:ext cx="2743200" cy="27432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57200" y="457200"/>
            <a:ext cx="8229600" cy="1143000"/>
          </a:xfrm>
        </p:spPr>
        <p:txBody>
          <a:bodyPr/>
          <a:lstStyle/>
          <a:p>
            <a:r>
              <a:rPr lang="en-US" altLang="en-US" sz="4000"/>
              <a:t>Data Collection Methods Mechanical Observational Research</a:t>
            </a:r>
          </a:p>
        </p:txBody>
      </p:sp>
      <p:sp>
        <p:nvSpPr>
          <p:cNvPr id="145411" name="Rectangle 3"/>
          <p:cNvSpPr>
            <a:spLocks noGrp="1" noChangeArrowheads="1"/>
          </p:cNvSpPr>
          <p:nvPr>
            <p:ph idx="1"/>
          </p:nvPr>
        </p:nvSpPr>
        <p:spPr>
          <a:xfrm>
            <a:off x="609600" y="1600200"/>
            <a:ext cx="8229600" cy="4525962"/>
          </a:xfrm>
        </p:spPr>
        <p:txBody>
          <a:bodyPr/>
          <a:lstStyle/>
          <a:p>
            <a:r>
              <a:rPr lang="en-US" altLang="en-US" dirty="0"/>
              <a:t>Uses mechanical or electronic device to record consumer behavior or response</a:t>
            </a:r>
          </a:p>
          <a:p>
            <a:r>
              <a:rPr lang="en-US" altLang="en-US" dirty="0"/>
              <a:t>Consumers’ increased use of highly convenient technologies will create more records for marketers</a:t>
            </a:r>
          </a:p>
          <a:p>
            <a:r>
              <a:rPr lang="en-US" altLang="en-US" dirty="0"/>
              <a:t>Product audits which monitor sales are heavily used by companies</a:t>
            </a:r>
          </a:p>
        </p:txBody>
      </p:sp>
      <p:sp>
        <p:nvSpPr>
          <p:cNvPr id="4" name="Footer Placeholder 3"/>
          <p:cNvSpPr>
            <a:spLocks noGrp="1"/>
          </p:cNvSpPr>
          <p:nvPr>
            <p:ph type="ftr" sz="quarter" idx="11"/>
          </p:nvPr>
        </p:nvSpPr>
        <p:spPr/>
        <p:txBody>
          <a:bodyPr/>
          <a:lstStyle/>
          <a:p>
            <a:r>
              <a:rPr lang="en-US" altLang="en-US"/>
              <a:t>Copyright 2007 by Prentice Hall</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3373491"/>
            <a:ext cx="7391400" cy="3234373"/>
          </a:xfrm>
          <a:prstGeom prst="rect">
            <a:avLst/>
          </a:prstGeom>
        </p:spPr>
      </p:pic>
    </p:spTree>
  </p:cSld>
  <p:clrMapOvr>
    <a:masterClrMapping/>
  </p:clrMapOvr>
  <p:transition>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001000" cy="4023360"/>
          </a:xfrm>
        </p:spPr>
        <p:txBody>
          <a:bodyPr>
            <a:normAutofit lnSpcReduction="10000"/>
          </a:bodyPr>
          <a:lstStyle/>
          <a:p>
            <a:pPr algn="just"/>
            <a:r>
              <a:rPr lang="en-US" dirty="0"/>
              <a:t>In line with World Toilet day on 19 </a:t>
            </a:r>
            <a:r>
              <a:rPr lang="en-US" dirty="0" smtClean="0"/>
              <a:t>November </a:t>
            </a:r>
            <a:r>
              <a:rPr lang="en-US" dirty="0" err="1" smtClean="0"/>
              <a:t>Changi</a:t>
            </a:r>
            <a:r>
              <a:rPr lang="en-US" dirty="0" smtClean="0"/>
              <a:t> has </a:t>
            </a:r>
            <a:r>
              <a:rPr lang="en-US" dirty="0"/>
              <a:t>an interactive easy-to-use touchscreen, located next to the exit of the washroom, which enables users to tap their feedback. </a:t>
            </a:r>
            <a:r>
              <a:rPr lang="en-US" dirty="0" smtClean="0"/>
              <a:t>This </a:t>
            </a:r>
            <a:r>
              <a:rPr lang="en-US" dirty="0"/>
              <a:t>technology-driven initiative, </a:t>
            </a:r>
            <a:r>
              <a:rPr lang="en-US" dirty="0" smtClean="0"/>
              <a:t>Instant </a:t>
            </a:r>
            <a:r>
              <a:rPr lang="en-US" dirty="0"/>
              <a:t>Feedback System (IFS), is capable of sending an immediate alert to the cleaning crew for swift action, if needed!</a:t>
            </a:r>
          </a:p>
          <a:p>
            <a:pPr algn="just"/>
            <a:r>
              <a:rPr lang="en-US" dirty="0"/>
              <a:t>The IFS works by first asking customers to rate the cleanliness of the washroom on a five-point scale from Excellent to Very Poor. A less than satisfactory rating will then prompt users to indicate the reasons for their rating with a list of eight on-screen icons such as “Wet floor”, “Foul Smell” and “No Toilet Paper”, amongst others. Subsequently, a mobile alert will be transmitted to the cleaning supervisor’s smartphone, who can then initiate immediate action such as cleaning up a wet floor or replenishing toilet paper. With </a:t>
            </a:r>
            <a:r>
              <a:rPr lang="en-US" dirty="0" smtClean="0"/>
              <a:t>his</a:t>
            </a:r>
            <a:r>
              <a:rPr lang="en-US" dirty="0"/>
              <a:t>, users’ feedback is addressed soonest possible and service disruption is </a:t>
            </a:r>
            <a:r>
              <a:rPr lang="en-US" dirty="0" smtClean="0"/>
              <a:t>minimized.</a:t>
            </a:r>
            <a:endParaRPr lang="en-US" dirty="0"/>
          </a:p>
          <a:p>
            <a:pPr algn="just"/>
            <a:endParaRPr lang="en-US" dirty="0"/>
          </a:p>
        </p:txBody>
      </p:sp>
      <p:sp>
        <p:nvSpPr>
          <p:cNvPr id="4" name="Footer Placeholder 3"/>
          <p:cNvSpPr>
            <a:spLocks noGrp="1"/>
          </p:cNvSpPr>
          <p:nvPr>
            <p:ph type="ftr" sz="quarter" idx="11"/>
          </p:nvPr>
        </p:nvSpPr>
        <p:spPr/>
        <p:txBody>
          <a:bodyPr/>
          <a:lstStyle/>
          <a:p>
            <a:r>
              <a:rPr lang="en-US" altLang="en-US" smtClean="0"/>
              <a:t>Copyright 2007 by Prentice Hall</a:t>
            </a:r>
            <a:endParaRPr lang="en-US" altLang="en-US"/>
          </a:p>
        </p:txBody>
      </p:sp>
      <p:sp>
        <p:nvSpPr>
          <p:cNvPr id="5" name="Rectangle 4"/>
          <p:cNvSpPr/>
          <p:nvPr/>
        </p:nvSpPr>
        <p:spPr>
          <a:xfrm>
            <a:off x="685800" y="4709160"/>
            <a:ext cx="8001000" cy="1477328"/>
          </a:xfrm>
          <a:prstGeom prst="rect">
            <a:avLst/>
          </a:prstGeom>
        </p:spPr>
        <p:txBody>
          <a:bodyPr wrap="square">
            <a:spAutoFit/>
          </a:bodyPr>
          <a:lstStyle/>
          <a:p>
            <a:r>
              <a:rPr lang="en-US" dirty="0"/>
              <a:t>Apart from the IFS, other washroom features that have been designed to enhance the customer experience include locating the paper towel holders near the sink to make it easier for wet hands to find, and linking the entire soap dispenser under the taps to circumvent the situation where one dispenser runs completely out of soap.</a:t>
            </a:r>
          </a:p>
        </p:txBody>
      </p:sp>
    </p:spTree>
    <p:extLst>
      <p:ext uri="{BB962C8B-B14F-4D97-AF65-F5344CB8AC3E}">
        <p14:creationId xmlns:p14="http://schemas.microsoft.com/office/powerpoint/2010/main" val="1979266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4"/>
          <p:cNvSpPr>
            <a:spLocks noGrp="1" noChangeArrowheads="1"/>
          </p:cNvSpPr>
          <p:nvPr>
            <p:ph type="title"/>
          </p:nvPr>
        </p:nvSpPr>
        <p:spPr/>
        <p:txBody>
          <a:bodyPr/>
          <a:lstStyle/>
          <a:p>
            <a:r>
              <a:rPr lang="en-US" altLang="en-US" sz="4000"/>
              <a:t>Data Collection Methods Experimentation</a:t>
            </a:r>
          </a:p>
        </p:txBody>
      </p:sp>
      <p:sp>
        <p:nvSpPr>
          <p:cNvPr id="115717" name="Rectangle 5"/>
          <p:cNvSpPr>
            <a:spLocks noGrp="1" noChangeArrowheads="1"/>
          </p:cNvSpPr>
          <p:nvPr>
            <p:ph idx="1"/>
          </p:nvPr>
        </p:nvSpPr>
        <p:spPr/>
        <p:txBody>
          <a:bodyPr/>
          <a:lstStyle/>
          <a:p>
            <a:r>
              <a:rPr lang="en-US" altLang="en-US"/>
              <a:t>Can be used to test the relative sales appeal of many types of variables</a:t>
            </a:r>
          </a:p>
          <a:p>
            <a:r>
              <a:rPr lang="en-US" altLang="en-US"/>
              <a:t>An experiment is usually </a:t>
            </a:r>
            <a:r>
              <a:rPr lang="en-US" altLang="en-US" i="1">
                <a:solidFill>
                  <a:srgbClr val="B10909"/>
                </a:solidFill>
              </a:rPr>
              <a:t>controlled</a:t>
            </a:r>
            <a:r>
              <a:rPr lang="en-US" altLang="en-US"/>
              <a:t> with only some variables manipulated at a time while the others are constant</a:t>
            </a:r>
          </a:p>
          <a:p>
            <a:r>
              <a:rPr lang="en-US" altLang="en-US"/>
              <a:t>Can be conducted in laboratories or in the field</a:t>
            </a:r>
          </a:p>
        </p:txBody>
      </p:sp>
      <p:sp>
        <p:nvSpPr>
          <p:cNvPr id="4" name="Footer Placeholder 3"/>
          <p:cNvSpPr>
            <a:spLocks noGrp="1"/>
          </p:cNvSpPr>
          <p:nvPr>
            <p:ph type="ftr" sz="quarter" idx="11"/>
          </p:nvPr>
        </p:nvSpPr>
        <p:spPr/>
        <p:txBody>
          <a:bodyPr/>
          <a:lstStyle/>
          <a:p>
            <a:r>
              <a:rPr lang="en-US" altLang="en-US"/>
              <a:t>Copyright 2007 by Prentice Hall</a:t>
            </a:r>
          </a:p>
        </p:txBody>
      </p:sp>
    </p:spTree>
  </p:cSld>
  <p:clrMapOvr>
    <a:masterClrMapping/>
  </p:clrMapOvr>
  <p:transition>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381000" y="304800"/>
            <a:ext cx="8763000" cy="1143000"/>
          </a:xfrm>
        </p:spPr>
        <p:txBody>
          <a:bodyPr/>
          <a:lstStyle/>
          <a:p>
            <a:r>
              <a:rPr lang="en-US" altLang="en-US" sz="4000"/>
              <a:t>Surveys</a:t>
            </a:r>
            <a:br>
              <a:rPr lang="en-US" altLang="en-US" sz="4000"/>
            </a:br>
            <a:r>
              <a:rPr lang="en-US" altLang="en-US" sz="4000"/>
              <a:t> Data Collection Methods</a:t>
            </a:r>
            <a:endParaRPr lang="en-US" altLang="en-US"/>
          </a:p>
        </p:txBody>
      </p:sp>
      <p:sp>
        <p:nvSpPr>
          <p:cNvPr id="7" name="Footer Placeholder 3"/>
          <p:cNvSpPr>
            <a:spLocks noGrp="1"/>
          </p:cNvSpPr>
          <p:nvPr>
            <p:ph type="ftr" sz="quarter" idx="11"/>
          </p:nvPr>
        </p:nvSpPr>
        <p:spPr/>
        <p:txBody>
          <a:bodyPr/>
          <a:lstStyle/>
          <a:p>
            <a:r>
              <a:rPr lang="en-US" altLang="en-US"/>
              <a:t>Copyright 2007 by Prentice Hall</a:t>
            </a:r>
          </a:p>
        </p:txBody>
      </p:sp>
      <p:sp>
        <p:nvSpPr>
          <p:cNvPr id="116739" name="Rectangle 3"/>
          <p:cNvSpPr>
            <a:spLocks noChangeArrowheads="1"/>
          </p:cNvSpPr>
          <p:nvPr/>
        </p:nvSpPr>
        <p:spPr bwMode="auto">
          <a:xfrm>
            <a:off x="685800" y="1600200"/>
            <a:ext cx="3949700" cy="1041400"/>
          </a:xfrm>
          <a:prstGeom prst="rect">
            <a:avLst/>
          </a:prstGeom>
          <a:gradFill rotWithShape="0">
            <a:gsLst>
              <a:gs pos="0">
                <a:srgbClr val="006600"/>
              </a:gs>
              <a:gs pos="50000">
                <a:srgbClr val="006600">
                  <a:gamma/>
                  <a:tint val="0"/>
                  <a:invGamma/>
                </a:srgbClr>
              </a:gs>
              <a:gs pos="100000">
                <a:srgbClr val="0066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3200">
                <a:latin typeface="Arial Rounded MT Bold" panose="020F0704030504030204" pitchFamily="34" charset="0"/>
              </a:rPr>
              <a:t>Personal Interview</a:t>
            </a:r>
          </a:p>
        </p:txBody>
      </p:sp>
      <p:sp>
        <p:nvSpPr>
          <p:cNvPr id="116740" name="Rectangle 4"/>
          <p:cNvSpPr>
            <a:spLocks noChangeArrowheads="1"/>
          </p:cNvSpPr>
          <p:nvPr/>
        </p:nvSpPr>
        <p:spPr bwMode="auto">
          <a:xfrm>
            <a:off x="1701800" y="2641600"/>
            <a:ext cx="3949700" cy="1041400"/>
          </a:xfrm>
          <a:prstGeom prst="rect">
            <a:avLst/>
          </a:prstGeom>
          <a:gradFill rotWithShape="0">
            <a:gsLst>
              <a:gs pos="0">
                <a:srgbClr val="993366"/>
              </a:gs>
              <a:gs pos="50000">
                <a:srgbClr val="993366">
                  <a:gamma/>
                  <a:tint val="0"/>
                  <a:invGamma/>
                </a:srgbClr>
              </a:gs>
              <a:gs pos="100000">
                <a:srgbClr val="9933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3200">
                <a:latin typeface="Arial Rounded MT Bold" panose="020F0704030504030204" pitchFamily="34" charset="0"/>
              </a:rPr>
              <a:t>Mail</a:t>
            </a:r>
          </a:p>
        </p:txBody>
      </p:sp>
      <p:sp>
        <p:nvSpPr>
          <p:cNvPr id="116741" name="Rectangle 5"/>
          <p:cNvSpPr>
            <a:spLocks noChangeArrowheads="1"/>
          </p:cNvSpPr>
          <p:nvPr/>
        </p:nvSpPr>
        <p:spPr bwMode="auto">
          <a:xfrm>
            <a:off x="3163888" y="3683000"/>
            <a:ext cx="3949700" cy="1041400"/>
          </a:xfrm>
          <a:prstGeom prst="rect">
            <a:avLst/>
          </a:prstGeom>
          <a:gradFill rotWithShape="0">
            <a:gsLst>
              <a:gs pos="0">
                <a:srgbClr val="993300"/>
              </a:gs>
              <a:gs pos="50000">
                <a:srgbClr val="993300">
                  <a:gamma/>
                  <a:tint val="0"/>
                  <a:invGamma/>
                </a:srgbClr>
              </a:gs>
              <a:gs pos="100000">
                <a:srgbClr val="9933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3200">
                <a:latin typeface="Arial Rounded MT Bold" panose="020F0704030504030204" pitchFamily="34" charset="0"/>
              </a:rPr>
              <a:t>Telephone</a:t>
            </a:r>
          </a:p>
        </p:txBody>
      </p:sp>
      <p:sp>
        <p:nvSpPr>
          <p:cNvPr id="116742" name="Rectangle 6"/>
          <p:cNvSpPr>
            <a:spLocks noChangeArrowheads="1"/>
          </p:cNvSpPr>
          <p:nvPr/>
        </p:nvSpPr>
        <p:spPr bwMode="auto">
          <a:xfrm>
            <a:off x="4138613" y="4724400"/>
            <a:ext cx="3949700" cy="1041400"/>
          </a:xfrm>
          <a:prstGeom prst="rect">
            <a:avLst/>
          </a:prstGeom>
          <a:gradFill rotWithShape="0">
            <a:gsLst>
              <a:gs pos="0">
                <a:srgbClr val="333399"/>
              </a:gs>
              <a:gs pos="50000">
                <a:srgbClr val="333399">
                  <a:gamma/>
                  <a:tint val="0"/>
                  <a:invGamma/>
                </a:srgbClr>
              </a:gs>
              <a:gs pos="100000">
                <a:srgbClr val="333399"/>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3200">
                <a:latin typeface="Arial Rounded MT Bold" panose="020F0704030504030204" pitchFamily="34" charset="0"/>
              </a:rPr>
              <a:t>Online</a:t>
            </a:r>
          </a:p>
        </p:txBody>
      </p:sp>
    </p:spTree>
  </p:cSld>
  <p:clrMapOvr>
    <a:masterClrMapping/>
  </p:clrMapOvr>
  <p:transition>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90" name="Rectangle 6"/>
          <p:cNvSpPr>
            <a:spLocks noGrp="1" noChangeArrowheads="1"/>
          </p:cNvSpPr>
          <p:nvPr>
            <p:ph type="title"/>
          </p:nvPr>
        </p:nvSpPr>
        <p:spPr/>
        <p:txBody>
          <a:bodyPr/>
          <a:lstStyle/>
          <a:p>
            <a:r>
              <a:rPr lang="en-US" altLang="en-US"/>
              <a:t>Validity and Reliability</a:t>
            </a:r>
          </a:p>
        </p:txBody>
      </p:sp>
      <p:sp>
        <p:nvSpPr>
          <p:cNvPr id="118791" name="Rectangle 7"/>
          <p:cNvSpPr>
            <a:spLocks noGrp="1" noChangeArrowheads="1"/>
          </p:cNvSpPr>
          <p:nvPr>
            <p:ph idx="1"/>
          </p:nvPr>
        </p:nvSpPr>
        <p:spPr/>
        <p:txBody>
          <a:bodyPr/>
          <a:lstStyle/>
          <a:p>
            <a:r>
              <a:rPr lang="en-US" altLang="en-US"/>
              <a:t>If a study has </a:t>
            </a:r>
            <a:r>
              <a:rPr lang="en-US" altLang="en-US">
                <a:solidFill>
                  <a:srgbClr val="B10909"/>
                </a:solidFill>
              </a:rPr>
              <a:t>validity</a:t>
            </a:r>
            <a:r>
              <a:rPr lang="en-US" altLang="en-US"/>
              <a:t> it collects the appropriate data for the study.</a:t>
            </a:r>
          </a:p>
          <a:p>
            <a:r>
              <a:rPr lang="en-US" altLang="en-US"/>
              <a:t>A study has </a:t>
            </a:r>
            <a:r>
              <a:rPr lang="en-US" altLang="en-US">
                <a:solidFill>
                  <a:srgbClr val="B10909"/>
                </a:solidFill>
              </a:rPr>
              <a:t>reliability</a:t>
            </a:r>
            <a:r>
              <a:rPr lang="en-US" altLang="en-US"/>
              <a:t> if the same questions, asked of a similar sample, produce the same findings.</a:t>
            </a:r>
            <a:r>
              <a:rPr lang="en-US" altLang="en-US">
                <a:solidFill>
                  <a:srgbClr val="B10909"/>
                </a:solidFill>
              </a:rPr>
              <a:t>  </a:t>
            </a:r>
            <a:endParaRPr lang="en-US" altLang="en-US"/>
          </a:p>
        </p:txBody>
      </p:sp>
      <p:sp>
        <p:nvSpPr>
          <p:cNvPr id="4" name="Footer Placeholder 3"/>
          <p:cNvSpPr>
            <a:spLocks noGrp="1"/>
          </p:cNvSpPr>
          <p:nvPr>
            <p:ph type="ftr" sz="quarter" idx="11"/>
          </p:nvPr>
        </p:nvSpPr>
        <p:spPr/>
        <p:txBody>
          <a:bodyPr/>
          <a:lstStyle/>
          <a:p>
            <a:r>
              <a:rPr lang="en-US" altLang="en-US"/>
              <a:t>Copyright 2007 by Prentice Hall</a:t>
            </a:r>
          </a:p>
        </p:txBody>
      </p:sp>
    </p:spTree>
  </p:cSld>
  <p:clrMapOvr>
    <a:masterClrMapping/>
  </p:clrMapOvr>
  <p:transition>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ltLang="en-US" sz="4000"/>
              <a:t>Qualitative Collection Method</a:t>
            </a:r>
            <a:br>
              <a:rPr lang="en-US" altLang="en-US" sz="4000"/>
            </a:br>
            <a:r>
              <a:rPr lang="en-US" altLang="en-US" sz="4000"/>
              <a:t>Depth Interview</a:t>
            </a:r>
          </a:p>
        </p:txBody>
      </p:sp>
      <p:sp>
        <p:nvSpPr>
          <p:cNvPr id="147459" name="Rectangle 3"/>
          <p:cNvSpPr>
            <a:spLocks noGrp="1" noChangeArrowheads="1"/>
          </p:cNvSpPr>
          <p:nvPr>
            <p:ph idx="1"/>
          </p:nvPr>
        </p:nvSpPr>
        <p:spPr/>
        <p:txBody>
          <a:bodyPr/>
          <a:lstStyle/>
          <a:p>
            <a:r>
              <a:rPr lang="en-US" altLang="en-US"/>
              <a:t>Usually 30 minutes to 1 hour</a:t>
            </a:r>
          </a:p>
          <a:p>
            <a:r>
              <a:rPr lang="en-US" altLang="en-US"/>
              <a:t>Nonstructured</a:t>
            </a:r>
          </a:p>
          <a:p>
            <a:r>
              <a:rPr lang="en-US" altLang="en-US"/>
              <a:t>Interpreted by trained researcher</a:t>
            </a:r>
          </a:p>
          <a:p>
            <a:r>
              <a:rPr lang="en-US" altLang="en-US"/>
              <a:t>Listen to words as well as “body language”</a:t>
            </a:r>
          </a:p>
          <a:p>
            <a:endParaRPr lang="en-US" altLang="en-US"/>
          </a:p>
        </p:txBody>
      </p:sp>
      <p:sp>
        <p:nvSpPr>
          <p:cNvPr id="4" name="Footer Placeholder 3"/>
          <p:cNvSpPr>
            <a:spLocks noGrp="1"/>
          </p:cNvSpPr>
          <p:nvPr>
            <p:ph type="ftr" sz="quarter" idx="11"/>
          </p:nvPr>
        </p:nvSpPr>
        <p:spPr/>
        <p:txBody>
          <a:bodyPr/>
          <a:lstStyle/>
          <a:p>
            <a:r>
              <a:rPr lang="en-US" altLang="en-US"/>
              <a:t>Copyright 2007 by Prentice Hall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ltLang="en-US"/>
              <a:t>Chapter Outline</a:t>
            </a:r>
          </a:p>
        </p:txBody>
      </p:sp>
      <p:sp>
        <p:nvSpPr>
          <p:cNvPr id="165891" name="Rectangle 3"/>
          <p:cNvSpPr>
            <a:spLocks noGrp="1" noChangeArrowheads="1"/>
          </p:cNvSpPr>
          <p:nvPr>
            <p:ph idx="1"/>
          </p:nvPr>
        </p:nvSpPr>
        <p:spPr/>
        <p:txBody>
          <a:bodyPr/>
          <a:lstStyle/>
          <a:p>
            <a:r>
              <a:rPr lang="en-US" altLang="en-US"/>
              <a:t>Introduction to Quantitative and Qualitative Research</a:t>
            </a:r>
          </a:p>
          <a:p>
            <a:r>
              <a:rPr lang="en-US" altLang="en-US"/>
              <a:t>Overview of the Consumer Decision Process</a:t>
            </a:r>
          </a:p>
          <a:p>
            <a:r>
              <a:rPr lang="en-US" altLang="en-US"/>
              <a:t>Quantitative Research</a:t>
            </a:r>
          </a:p>
          <a:p>
            <a:r>
              <a:rPr lang="en-US" altLang="en-US"/>
              <a:t>Qualitative Research</a:t>
            </a:r>
          </a:p>
        </p:txBody>
      </p:sp>
      <p:sp>
        <p:nvSpPr>
          <p:cNvPr id="4" name="Footer Placeholder 3"/>
          <p:cNvSpPr>
            <a:spLocks noGrp="1"/>
          </p:cNvSpPr>
          <p:nvPr>
            <p:ph type="ftr" sz="quarter" idx="11"/>
          </p:nvPr>
        </p:nvSpPr>
        <p:spPr/>
        <p:txBody>
          <a:bodyPr/>
          <a:lstStyle/>
          <a:p>
            <a:r>
              <a:rPr lang="en-US" altLang="en-US"/>
              <a:t>Copyright 2007 by Prentice Hall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8" name="Rectangle 6"/>
          <p:cNvSpPr>
            <a:spLocks noGrp="1" noChangeArrowheads="1"/>
          </p:cNvSpPr>
          <p:nvPr>
            <p:ph type="title"/>
          </p:nvPr>
        </p:nvSpPr>
        <p:spPr/>
        <p:txBody>
          <a:bodyPr/>
          <a:lstStyle/>
          <a:p>
            <a:r>
              <a:rPr lang="en-US" altLang="en-US" sz="4000"/>
              <a:t>Qualitative Collection Method Focus Group</a:t>
            </a:r>
          </a:p>
        </p:txBody>
      </p:sp>
      <p:sp>
        <p:nvSpPr>
          <p:cNvPr id="125959" name="Rectangle 7"/>
          <p:cNvSpPr>
            <a:spLocks noGrp="1" noChangeArrowheads="1"/>
          </p:cNvSpPr>
          <p:nvPr>
            <p:ph idx="1"/>
          </p:nvPr>
        </p:nvSpPr>
        <p:spPr/>
        <p:txBody>
          <a:bodyPr/>
          <a:lstStyle/>
          <a:p>
            <a:r>
              <a:rPr lang="en-US" altLang="en-US"/>
              <a:t>8-10 participants</a:t>
            </a:r>
          </a:p>
          <a:p>
            <a:r>
              <a:rPr lang="en-US" altLang="en-US"/>
              <a:t>Lasts about 2 hours</a:t>
            </a:r>
          </a:p>
          <a:p>
            <a:r>
              <a:rPr lang="en-US" altLang="en-US"/>
              <a:t>Always taped or videotaped to assist analysis</a:t>
            </a:r>
          </a:p>
          <a:p>
            <a:r>
              <a:rPr lang="en-US" altLang="en-US"/>
              <a:t>Often held in front of two-way mirrors</a:t>
            </a:r>
          </a:p>
          <a:p>
            <a:endParaRPr lang="en-US" altLang="en-US"/>
          </a:p>
          <a:p>
            <a:endParaRPr lang="en-US" altLang="en-US"/>
          </a:p>
        </p:txBody>
      </p:sp>
      <p:sp>
        <p:nvSpPr>
          <p:cNvPr id="4" name="Footer Placeholder 3"/>
          <p:cNvSpPr>
            <a:spLocks noGrp="1"/>
          </p:cNvSpPr>
          <p:nvPr>
            <p:ph type="ftr" sz="quarter" idx="11"/>
          </p:nvPr>
        </p:nvSpPr>
        <p:spPr/>
        <p:txBody>
          <a:bodyPr/>
          <a:lstStyle/>
          <a:p>
            <a:r>
              <a:rPr lang="en-US" altLang="en-US"/>
              <a:t>Copyright 2007 by Prentice Hall</a:t>
            </a:r>
          </a:p>
        </p:txBody>
      </p:sp>
    </p:spTree>
  </p:cSld>
  <p:clrMapOvr>
    <a:masterClrMapping/>
  </p:clrMapOvr>
  <p:transition>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6" name="Rectangle 6"/>
          <p:cNvSpPr>
            <a:spLocks noGrp="1" noChangeArrowheads="1"/>
          </p:cNvSpPr>
          <p:nvPr>
            <p:ph type="title"/>
          </p:nvPr>
        </p:nvSpPr>
        <p:spPr/>
        <p:txBody>
          <a:bodyPr/>
          <a:lstStyle/>
          <a:p>
            <a:r>
              <a:rPr lang="en-US" altLang="en-US" sz="4000"/>
              <a:t>Qualitative Collection Method Projective Techniques</a:t>
            </a:r>
          </a:p>
        </p:txBody>
      </p:sp>
      <p:sp>
        <p:nvSpPr>
          <p:cNvPr id="128007" name="Rectangle 7"/>
          <p:cNvSpPr>
            <a:spLocks noGrp="1" noChangeArrowheads="1"/>
          </p:cNvSpPr>
          <p:nvPr>
            <p:ph idx="1"/>
          </p:nvPr>
        </p:nvSpPr>
        <p:spPr/>
        <p:txBody>
          <a:bodyPr/>
          <a:lstStyle/>
          <a:p>
            <a:r>
              <a:rPr lang="en-US" altLang="en-US"/>
              <a:t>Research procedures designed to identify consumers’ subconscious feelings and motivations  </a:t>
            </a:r>
          </a:p>
          <a:p>
            <a:r>
              <a:rPr lang="en-US" altLang="en-US"/>
              <a:t>Consist of a variety of disguised “tests” incomplete sentence, untitled picture</a:t>
            </a:r>
          </a:p>
          <a:p>
            <a:endParaRPr lang="en-US" altLang="en-US"/>
          </a:p>
        </p:txBody>
      </p:sp>
      <p:sp>
        <p:nvSpPr>
          <p:cNvPr id="4" name="Footer Placeholder 3"/>
          <p:cNvSpPr>
            <a:spLocks noGrp="1"/>
          </p:cNvSpPr>
          <p:nvPr>
            <p:ph type="ftr" sz="quarter" idx="11"/>
          </p:nvPr>
        </p:nvSpPr>
        <p:spPr/>
        <p:txBody>
          <a:bodyPr/>
          <a:lstStyle/>
          <a:p>
            <a:r>
              <a:rPr lang="en-US" altLang="en-US"/>
              <a:t>Copyright 2007 by Prentice Hall</a:t>
            </a:r>
          </a:p>
        </p:txBody>
      </p:sp>
    </p:spTree>
  </p:cSld>
  <p:clrMapOvr>
    <a:masterClrMapping/>
  </p:clrMapOvr>
  <p:transition>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485758" y="-26158"/>
            <a:ext cx="7290054" cy="1499616"/>
          </a:xfrm>
        </p:spPr>
        <p:txBody>
          <a:bodyPr/>
          <a:lstStyle/>
          <a:p>
            <a:r>
              <a:rPr lang="en-US" altLang="en-US" dirty="0"/>
              <a:t>Customer Satisfaction Survey</a:t>
            </a:r>
          </a:p>
        </p:txBody>
      </p:sp>
      <p:sp>
        <p:nvSpPr>
          <p:cNvPr id="4" name="Footer Placeholder 3"/>
          <p:cNvSpPr>
            <a:spLocks noGrp="1"/>
          </p:cNvSpPr>
          <p:nvPr>
            <p:ph type="ftr" sz="quarter" idx="11"/>
          </p:nvPr>
        </p:nvSpPr>
        <p:spPr/>
        <p:txBody>
          <a:bodyPr/>
          <a:lstStyle/>
          <a:p>
            <a:r>
              <a:rPr lang="en-US" altLang="en-US"/>
              <a:t>Copyright 2007 by Prentice Hall</a:t>
            </a:r>
          </a:p>
        </p:txBody>
      </p:sp>
      <p:pic>
        <p:nvPicPr>
          <p:cNvPr id="1607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219200"/>
            <a:ext cx="6781800" cy="508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altLang="en-US"/>
              <a:t>Sampling and Data Collection</a:t>
            </a:r>
          </a:p>
        </p:txBody>
      </p:sp>
      <p:sp>
        <p:nvSpPr>
          <p:cNvPr id="151555" name="Rectangle 3"/>
          <p:cNvSpPr>
            <a:spLocks noGrp="1" noChangeArrowheads="1"/>
          </p:cNvSpPr>
          <p:nvPr>
            <p:ph idx="1"/>
          </p:nvPr>
        </p:nvSpPr>
        <p:spPr/>
        <p:txBody>
          <a:bodyPr/>
          <a:lstStyle/>
          <a:p>
            <a:pPr>
              <a:lnSpc>
                <a:spcPct val="90000"/>
              </a:lnSpc>
            </a:pPr>
            <a:r>
              <a:rPr lang="en-US" altLang="en-US">
                <a:solidFill>
                  <a:srgbClr val="B10909"/>
                </a:solidFill>
              </a:rPr>
              <a:t>Samples</a:t>
            </a:r>
            <a:r>
              <a:rPr lang="en-US" altLang="en-US"/>
              <a:t> are a subset of the population used to estimate characteristics of the entire population.</a:t>
            </a:r>
          </a:p>
          <a:p>
            <a:pPr>
              <a:lnSpc>
                <a:spcPct val="90000"/>
              </a:lnSpc>
            </a:pPr>
            <a:r>
              <a:rPr lang="en-US" altLang="en-US"/>
              <a:t>A sampling plan addresses:</a:t>
            </a:r>
          </a:p>
          <a:p>
            <a:pPr lvl="1">
              <a:lnSpc>
                <a:spcPct val="90000"/>
              </a:lnSpc>
            </a:pPr>
            <a:r>
              <a:rPr lang="en-US" altLang="en-US"/>
              <a:t>Whom to survey</a:t>
            </a:r>
          </a:p>
          <a:p>
            <a:pPr lvl="1">
              <a:lnSpc>
                <a:spcPct val="90000"/>
              </a:lnSpc>
            </a:pPr>
            <a:r>
              <a:rPr lang="en-US" altLang="en-US"/>
              <a:t>How many to survey</a:t>
            </a:r>
          </a:p>
          <a:p>
            <a:pPr lvl="1">
              <a:lnSpc>
                <a:spcPct val="90000"/>
              </a:lnSpc>
            </a:pPr>
            <a:r>
              <a:rPr lang="en-US" altLang="en-US"/>
              <a:t>How to select them</a:t>
            </a:r>
          </a:p>
          <a:p>
            <a:pPr>
              <a:lnSpc>
                <a:spcPct val="90000"/>
              </a:lnSpc>
            </a:pPr>
            <a:r>
              <a:rPr lang="en-US" altLang="en-US"/>
              <a:t>Researcher must choose probability or nonprobabililty sample.</a:t>
            </a:r>
          </a:p>
        </p:txBody>
      </p:sp>
      <p:sp>
        <p:nvSpPr>
          <p:cNvPr id="4" name="Footer Placeholder 3"/>
          <p:cNvSpPr>
            <a:spLocks noGrp="1"/>
          </p:cNvSpPr>
          <p:nvPr>
            <p:ph type="ftr" sz="quarter" idx="11"/>
          </p:nvPr>
        </p:nvSpPr>
        <p:spPr/>
        <p:txBody>
          <a:bodyPr/>
          <a:lstStyle/>
          <a:p>
            <a:r>
              <a:rPr lang="en-US" altLang="en-US"/>
              <a:t>Copyright 2007 by Prentice Hall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2"/>
          <p:cNvSpPr>
            <a:spLocks noGrp="1"/>
          </p:cNvSpPr>
          <p:nvPr>
            <p:ph type="ftr" sz="quarter" idx="11"/>
          </p:nvPr>
        </p:nvSpPr>
        <p:spPr/>
        <p:txBody>
          <a:bodyPr/>
          <a:lstStyle/>
          <a:p>
            <a:r>
              <a:rPr lang="en-US" altLang="en-US"/>
              <a:t>Copyright 2007 by Prentice Hall</a:t>
            </a:r>
          </a:p>
        </p:txBody>
      </p:sp>
      <p:sp>
        <p:nvSpPr>
          <p:cNvPr id="132098" name="Text Box 2"/>
          <p:cNvSpPr txBox="1">
            <a:spLocks noChangeArrowheads="1"/>
          </p:cNvSpPr>
          <p:nvPr/>
        </p:nvSpPr>
        <p:spPr bwMode="auto">
          <a:xfrm>
            <a:off x="762000" y="914400"/>
            <a:ext cx="7632700" cy="1677988"/>
          </a:xfrm>
          <a:prstGeom prst="rect">
            <a:avLst/>
          </a:prstGeom>
          <a:noFill/>
          <a:ln>
            <a:noFill/>
          </a:ln>
          <a:effectLst/>
          <a:extLst>
            <a:ext uri="{909E8E84-426E-40DD-AFC4-6F175D3DCCD1}">
              <a14:hiddenFill xmlns:a14="http://schemas.microsoft.com/office/drawing/2010/main">
                <a:solidFill>
                  <a:srgbClr val="E9FEE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3600" b="1">
                <a:solidFill>
                  <a:srgbClr val="CC0000"/>
                </a:solidFill>
              </a:rPr>
              <a:t>Table 2.4  Probability Sampling Designs</a:t>
            </a:r>
          </a:p>
          <a:p>
            <a:pPr algn="ctr" eaLnBrk="0" hangingPunct="0"/>
            <a:endParaRPr lang="en-US" altLang="en-US" sz="3200" b="1">
              <a:solidFill>
                <a:srgbClr val="CC0000"/>
              </a:solidFill>
            </a:endParaRPr>
          </a:p>
        </p:txBody>
      </p:sp>
      <p:sp>
        <p:nvSpPr>
          <p:cNvPr id="132099" name="Rectangle 3"/>
          <p:cNvSpPr>
            <a:spLocks noChangeArrowheads="1"/>
          </p:cNvSpPr>
          <p:nvPr/>
        </p:nvSpPr>
        <p:spPr bwMode="auto">
          <a:xfrm>
            <a:off x="736600" y="2463800"/>
            <a:ext cx="2222500" cy="698500"/>
          </a:xfrm>
          <a:prstGeom prst="rect">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sz="2000">
                <a:solidFill>
                  <a:schemeClr val="bg1"/>
                </a:solidFill>
                <a:latin typeface="Times New Roman" panose="02020603050405020304" pitchFamily="18" charset="0"/>
              </a:rPr>
              <a:t>Simple random sample</a:t>
            </a:r>
          </a:p>
        </p:txBody>
      </p:sp>
      <p:sp>
        <p:nvSpPr>
          <p:cNvPr id="132100" name="Rectangle 4"/>
          <p:cNvSpPr>
            <a:spLocks noChangeArrowheads="1"/>
          </p:cNvSpPr>
          <p:nvPr/>
        </p:nvSpPr>
        <p:spPr bwMode="auto">
          <a:xfrm>
            <a:off x="2959100" y="2463800"/>
            <a:ext cx="5410200" cy="698500"/>
          </a:xfrm>
          <a:prstGeom prst="rect">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sz="2000">
                <a:solidFill>
                  <a:schemeClr val="bg1"/>
                </a:solidFill>
                <a:latin typeface="Times New Roman" panose="02020603050405020304" pitchFamily="18" charset="0"/>
              </a:rPr>
              <a:t>Every member of the population has a known and equal chance of being selected.</a:t>
            </a:r>
          </a:p>
        </p:txBody>
      </p:sp>
      <p:sp>
        <p:nvSpPr>
          <p:cNvPr id="132101" name="Rectangle 5"/>
          <p:cNvSpPr>
            <a:spLocks noChangeArrowheads="1"/>
          </p:cNvSpPr>
          <p:nvPr/>
        </p:nvSpPr>
        <p:spPr bwMode="auto">
          <a:xfrm>
            <a:off x="736600" y="3162300"/>
            <a:ext cx="2222500" cy="6985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sz="2000">
                <a:solidFill>
                  <a:schemeClr val="bg1"/>
                </a:solidFill>
                <a:latin typeface="Times New Roman" panose="02020603050405020304" pitchFamily="18" charset="0"/>
              </a:rPr>
              <a:t>Systematic random sample</a:t>
            </a:r>
          </a:p>
        </p:txBody>
      </p:sp>
      <p:sp>
        <p:nvSpPr>
          <p:cNvPr id="132102" name="Rectangle 6"/>
          <p:cNvSpPr>
            <a:spLocks noChangeArrowheads="1"/>
          </p:cNvSpPr>
          <p:nvPr/>
        </p:nvSpPr>
        <p:spPr bwMode="auto">
          <a:xfrm>
            <a:off x="2959100" y="3162300"/>
            <a:ext cx="5410200" cy="6985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sz="2000">
                <a:solidFill>
                  <a:schemeClr val="bg1"/>
                </a:solidFill>
                <a:latin typeface="Times New Roman" panose="02020603050405020304" pitchFamily="18" charset="0"/>
              </a:rPr>
              <a:t>A member of the population is selected at random and then every “nth” person is selected.</a:t>
            </a:r>
          </a:p>
        </p:txBody>
      </p:sp>
      <p:sp>
        <p:nvSpPr>
          <p:cNvPr id="132103" name="Rectangle 7"/>
          <p:cNvSpPr>
            <a:spLocks noChangeArrowheads="1"/>
          </p:cNvSpPr>
          <p:nvPr/>
        </p:nvSpPr>
        <p:spPr bwMode="auto">
          <a:xfrm>
            <a:off x="736600" y="4902200"/>
            <a:ext cx="2222500" cy="1041400"/>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sz="2000">
                <a:solidFill>
                  <a:schemeClr val="bg1"/>
                </a:solidFill>
                <a:latin typeface="Times New Roman" panose="02020603050405020304" pitchFamily="18" charset="0"/>
              </a:rPr>
              <a:t>Cluster (area) sample</a:t>
            </a:r>
          </a:p>
        </p:txBody>
      </p:sp>
      <p:sp>
        <p:nvSpPr>
          <p:cNvPr id="132104" name="Rectangle 8"/>
          <p:cNvSpPr>
            <a:spLocks noChangeArrowheads="1"/>
          </p:cNvSpPr>
          <p:nvPr/>
        </p:nvSpPr>
        <p:spPr bwMode="auto">
          <a:xfrm>
            <a:off x="2959100" y="4902200"/>
            <a:ext cx="5410200" cy="1041400"/>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sz="2000">
                <a:solidFill>
                  <a:schemeClr val="bg1"/>
                </a:solidFill>
                <a:latin typeface="Times New Roman" panose="02020603050405020304" pitchFamily="18" charset="0"/>
              </a:rPr>
              <a:t>The population is divided into mutually exclusive groups (such as blocks), and the researcher draws a sample of the groups to interview.</a:t>
            </a:r>
          </a:p>
        </p:txBody>
      </p:sp>
      <p:sp>
        <p:nvSpPr>
          <p:cNvPr id="132105" name="Rectangle 9"/>
          <p:cNvSpPr>
            <a:spLocks noChangeArrowheads="1"/>
          </p:cNvSpPr>
          <p:nvPr/>
        </p:nvSpPr>
        <p:spPr bwMode="auto">
          <a:xfrm>
            <a:off x="736600" y="3860800"/>
            <a:ext cx="2222500" cy="1041400"/>
          </a:xfrm>
          <a:prstGeom prst="rect">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sz="2000">
                <a:solidFill>
                  <a:schemeClr val="bg1"/>
                </a:solidFill>
                <a:latin typeface="Times New Roman" panose="02020603050405020304" pitchFamily="18" charset="0"/>
              </a:rPr>
              <a:t>Stratified random sample</a:t>
            </a:r>
          </a:p>
        </p:txBody>
      </p:sp>
      <p:sp>
        <p:nvSpPr>
          <p:cNvPr id="132106" name="Rectangle 10"/>
          <p:cNvSpPr>
            <a:spLocks noChangeArrowheads="1"/>
          </p:cNvSpPr>
          <p:nvPr/>
        </p:nvSpPr>
        <p:spPr bwMode="auto">
          <a:xfrm>
            <a:off x="2959100" y="3860800"/>
            <a:ext cx="5410200" cy="1041400"/>
          </a:xfrm>
          <a:prstGeom prst="rect">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sz="2000">
                <a:solidFill>
                  <a:schemeClr val="bg1"/>
                </a:solidFill>
                <a:latin typeface="Times New Roman" panose="02020603050405020304" pitchFamily="18" charset="0"/>
              </a:rPr>
              <a:t>The population is divided into mutually exclusive groups (such as age groups), and random samples are drawn from each group.</a:t>
            </a:r>
          </a:p>
        </p:txBody>
      </p:sp>
    </p:spTree>
  </p:cSld>
  <p:clrMapOvr>
    <a:masterClrMapping/>
  </p:clrMapOvr>
  <p:transition>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r>
              <a:rPr lang="en-US" altLang="en-US"/>
              <a:t>Data Collection Instruments</a:t>
            </a:r>
          </a:p>
        </p:txBody>
      </p:sp>
      <p:sp>
        <p:nvSpPr>
          <p:cNvPr id="218115" name="Rectangle 3"/>
          <p:cNvSpPr>
            <a:spLocks noGrp="1" noChangeArrowheads="1"/>
          </p:cNvSpPr>
          <p:nvPr>
            <p:ph idx="1"/>
          </p:nvPr>
        </p:nvSpPr>
        <p:spPr>
          <a:xfrm>
            <a:off x="762000" y="1600200"/>
            <a:ext cx="8153400" cy="4267200"/>
          </a:xfrm>
        </p:spPr>
        <p:txBody>
          <a:bodyPr/>
          <a:lstStyle/>
          <a:p>
            <a:pPr>
              <a:lnSpc>
                <a:spcPct val="90000"/>
              </a:lnSpc>
            </a:pPr>
            <a:r>
              <a:rPr lang="en-US" altLang="en-US"/>
              <a:t>Likert Scale </a:t>
            </a:r>
          </a:p>
          <a:p>
            <a:pPr>
              <a:lnSpc>
                <a:spcPct val="90000"/>
              </a:lnSpc>
              <a:buFontTx/>
              <a:buNone/>
            </a:pPr>
            <a:r>
              <a:rPr lang="en-US" altLang="en-US" sz="1600" b="0"/>
              <a:t>      Agree strongly , Agree , Neither Agree Nor Disagree , Disagree ,Disagree Strongly</a:t>
            </a:r>
          </a:p>
          <a:p>
            <a:pPr>
              <a:lnSpc>
                <a:spcPct val="90000"/>
              </a:lnSpc>
            </a:pPr>
            <a:endParaRPr lang="en-US" altLang="en-US" sz="1600" b="0"/>
          </a:p>
          <a:p>
            <a:pPr>
              <a:lnSpc>
                <a:spcPct val="90000"/>
              </a:lnSpc>
            </a:pPr>
            <a:r>
              <a:rPr lang="en-US" altLang="en-US"/>
              <a:t>Semantic Differential</a:t>
            </a:r>
          </a:p>
          <a:p>
            <a:pPr>
              <a:lnSpc>
                <a:spcPct val="90000"/>
              </a:lnSpc>
              <a:buFontTx/>
              <a:buNone/>
            </a:pPr>
            <a:r>
              <a:rPr lang="en-US" altLang="en-US"/>
              <a:t>  </a:t>
            </a:r>
            <a:r>
              <a:rPr lang="en-US" altLang="en-US" sz="1600" b="0"/>
              <a:t>Helpful……. Unhelpful</a:t>
            </a:r>
            <a:r>
              <a:rPr lang="en-US" altLang="en-US"/>
              <a:t> </a:t>
            </a:r>
          </a:p>
          <a:p>
            <a:pPr>
              <a:lnSpc>
                <a:spcPct val="90000"/>
              </a:lnSpc>
              <a:buFontTx/>
              <a:buNone/>
            </a:pPr>
            <a:endParaRPr lang="en-US" altLang="en-US"/>
          </a:p>
          <a:p>
            <a:pPr>
              <a:lnSpc>
                <a:spcPct val="90000"/>
              </a:lnSpc>
            </a:pPr>
            <a:r>
              <a:rPr lang="en-US" altLang="en-US"/>
              <a:t>Rank-Order scale</a:t>
            </a:r>
          </a:p>
          <a:p>
            <a:pPr>
              <a:lnSpc>
                <a:spcPct val="90000"/>
              </a:lnSpc>
              <a:buFontTx/>
              <a:buNone/>
            </a:pPr>
            <a:r>
              <a:rPr lang="en-US" altLang="en-US"/>
              <a:t>   </a:t>
            </a:r>
            <a:r>
              <a:rPr lang="en-US" altLang="en-US" sz="1600" b="0"/>
              <a:t>snickers    Twix     M&amp;Ms</a:t>
            </a:r>
          </a:p>
        </p:txBody>
      </p:sp>
      <p:sp>
        <p:nvSpPr>
          <p:cNvPr id="4" name="Footer Placeholder 3"/>
          <p:cNvSpPr>
            <a:spLocks noGrp="1"/>
          </p:cNvSpPr>
          <p:nvPr>
            <p:ph type="ftr" sz="quarter" idx="11"/>
          </p:nvPr>
        </p:nvSpPr>
        <p:spPr/>
        <p:txBody>
          <a:bodyPr/>
          <a:lstStyle/>
          <a:p>
            <a:r>
              <a:rPr lang="en-US" altLang="en-US"/>
              <a:t>Copyright 2007 by Prentice Hall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ltLang="en-US" sz="4000"/>
              <a:t>Data Analysis and Reporting Findings</a:t>
            </a:r>
          </a:p>
        </p:txBody>
      </p:sp>
      <p:sp>
        <p:nvSpPr>
          <p:cNvPr id="152579" name="Rectangle 3"/>
          <p:cNvSpPr>
            <a:spLocks noGrp="1" noChangeArrowheads="1"/>
          </p:cNvSpPr>
          <p:nvPr>
            <p:ph idx="1"/>
          </p:nvPr>
        </p:nvSpPr>
        <p:spPr/>
        <p:txBody>
          <a:bodyPr/>
          <a:lstStyle/>
          <a:p>
            <a:r>
              <a:rPr lang="en-US" altLang="en-US"/>
              <a:t>Open-ended questions are coded and quantified.</a:t>
            </a:r>
          </a:p>
          <a:p>
            <a:r>
              <a:rPr lang="en-US" altLang="en-US"/>
              <a:t>All responses are tabulated and analyzed.</a:t>
            </a:r>
          </a:p>
          <a:p>
            <a:r>
              <a:rPr lang="en-US" altLang="en-US"/>
              <a:t>Final report includes executive summary, body, tables, and graphs.</a:t>
            </a:r>
          </a:p>
        </p:txBody>
      </p:sp>
      <p:sp>
        <p:nvSpPr>
          <p:cNvPr id="4" name="Footer Placeholder 3"/>
          <p:cNvSpPr>
            <a:spLocks noGrp="1"/>
          </p:cNvSpPr>
          <p:nvPr>
            <p:ph type="ftr" sz="quarter" idx="11"/>
          </p:nvPr>
        </p:nvSpPr>
        <p:spPr/>
        <p:txBody>
          <a:bodyPr/>
          <a:lstStyle/>
          <a:p>
            <a:r>
              <a:rPr lang="en-US" altLang="en-US"/>
              <a:t>Copyright 2007 by Prentice Hall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457200" y="152400"/>
            <a:ext cx="8458200" cy="1143000"/>
          </a:xfrm>
        </p:spPr>
        <p:txBody>
          <a:bodyPr/>
          <a:lstStyle/>
          <a:p>
            <a:r>
              <a:rPr lang="en-US" altLang="en-US" sz="3600"/>
              <a:t>The Consumer Research Process</a:t>
            </a:r>
            <a:br>
              <a:rPr lang="en-US" altLang="en-US" sz="3600"/>
            </a:br>
            <a:r>
              <a:rPr lang="en-US" altLang="en-US" sz="3600"/>
              <a:t>Figure 2.1</a:t>
            </a:r>
          </a:p>
        </p:txBody>
      </p:sp>
      <p:sp>
        <p:nvSpPr>
          <p:cNvPr id="4" name="Footer Placeholder 3"/>
          <p:cNvSpPr>
            <a:spLocks noGrp="1"/>
          </p:cNvSpPr>
          <p:nvPr>
            <p:ph type="ftr" sz="quarter" idx="11"/>
          </p:nvPr>
        </p:nvSpPr>
        <p:spPr/>
        <p:txBody>
          <a:bodyPr/>
          <a:lstStyle/>
          <a:p>
            <a:r>
              <a:rPr lang="en-US" altLang="en-US"/>
              <a:t>Copyright 2007 by Prentice Hall</a:t>
            </a:r>
          </a:p>
        </p:txBody>
      </p:sp>
      <p:pic>
        <p:nvPicPr>
          <p:cNvPr id="13926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14525" y="1462088"/>
            <a:ext cx="5400675" cy="5091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Grp="1" noChangeArrowheads="1"/>
          </p:cNvSpPr>
          <p:nvPr>
            <p:ph type="title"/>
          </p:nvPr>
        </p:nvSpPr>
        <p:spPr/>
        <p:txBody>
          <a:bodyPr/>
          <a:lstStyle/>
          <a:p>
            <a:r>
              <a:rPr lang="en-US" altLang="en-US"/>
              <a:t>Quantitative Research</a:t>
            </a:r>
          </a:p>
        </p:txBody>
      </p:sp>
      <p:sp>
        <p:nvSpPr>
          <p:cNvPr id="102405" name="Rectangle 5"/>
          <p:cNvSpPr>
            <a:spLocks noGrp="1" noChangeArrowheads="1"/>
          </p:cNvSpPr>
          <p:nvPr>
            <p:ph idx="1"/>
          </p:nvPr>
        </p:nvSpPr>
        <p:spPr/>
        <p:txBody>
          <a:bodyPr/>
          <a:lstStyle/>
          <a:p>
            <a:pPr>
              <a:lnSpc>
                <a:spcPct val="90000"/>
              </a:lnSpc>
            </a:pPr>
            <a:r>
              <a:rPr lang="en-US" altLang="en-US"/>
              <a:t>Descriptive in nature.</a:t>
            </a:r>
          </a:p>
          <a:p>
            <a:pPr>
              <a:lnSpc>
                <a:spcPct val="90000"/>
              </a:lnSpc>
            </a:pPr>
            <a:r>
              <a:rPr lang="en-US" altLang="en-US"/>
              <a:t>Enables marketers to “predict” consumer behavior (positivism).</a:t>
            </a:r>
          </a:p>
          <a:p>
            <a:pPr>
              <a:lnSpc>
                <a:spcPct val="90000"/>
              </a:lnSpc>
            </a:pPr>
            <a:r>
              <a:rPr lang="en-US" altLang="en-US"/>
              <a:t>Research methods include experiments, survey techniques, and observation.</a:t>
            </a:r>
          </a:p>
          <a:p>
            <a:pPr>
              <a:lnSpc>
                <a:spcPct val="90000"/>
              </a:lnSpc>
            </a:pPr>
            <a:r>
              <a:rPr lang="en-US" altLang="en-US"/>
              <a:t>Findings are descriptive, empirical, and can be generalized to larger populations.</a:t>
            </a:r>
          </a:p>
        </p:txBody>
      </p:sp>
      <p:sp>
        <p:nvSpPr>
          <p:cNvPr id="4" name="Footer Placeholder 3"/>
          <p:cNvSpPr>
            <a:spLocks noGrp="1"/>
          </p:cNvSpPr>
          <p:nvPr>
            <p:ph type="ftr" sz="quarter" idx="11"/>
          </p:nvPr>
        </p:nvSpPr>
        <p:spPr/>
        <p:txBody>
          <a:bodyPr/>
          <a:lstStyle/>
          <a:p>
            <a:r>
              <a:rPr lang="en-US" altLang="en-US"/>
              <a:t>Copyright 2007 by Prentice Hall</a:t>
            </a:r>
          </a:p>
        </p:txBody>
      </p:sp>
    </p:spTree>
  </p:cSld>
  <p:clrMapOvr>
    <a:masterClrMapping/>
  </p:clrMapOvr>
  <p:transition>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Grp="1" noChangeArrowheads="1"/>
          </p:cNvSpPr>
          <p:nvPr>
            <p:ph type="title"/>
          </p:nvPr>
        </p:nvSpPr>
        <p:spPr/>
        <p:txBody>
          <a:bodyPr/>
          <a:lstStyle/>
          <a:p>
            <a:r>
              <a:rPr lang="en-US" altLang="en-US"/>
              <a:t>Qualitative Research</a:t>
            </a:r>
          </a:p>
        </p:txBody>
      </p:sp>
      <p:sp>
        <p:nvSpPr>
          <p:cNvPr id="104453" name="Rectangle 5"/>
          <p:cNvSpPr>
            <a:spLocks noGrp="1" noChangeArrowheads="1"/>
          </p:cNvSpPr>
          <p:nvPr>
            <p:ph idx="1"/>
          </p:nvPr>
        </p:nvSpPr>
        <p:spPr/>
        <p:txBody>
          <a:bodyPr/>
          <a:lstStyle/>
          <a:p>
            <a:r>
              <a:rPr lang="en-US" altLang="en-US"/>
              <a:t>Consists of depth interviews, focus groups, metaphor analysis, collage research, and projective techniques.</a:t>
            </a:r>
          </a:p>
          <a:p>
            <a:r>
              <a:rPr lang="en-US" altLang="en-US"/>
              <a:t>Administered by highly trained interviewer-analysts.</a:t>
            </a:r>
          </a:p>
          <a:p>
            <a:r>
              <a:rPr lang="en-US" altLang="en-US"/>
              <a:t>Findings tend to be subjective.</a:t>
            </a:r>
          </a:p>
          <a:p>
            <a:r>
              <a:rPr lang="en-US" altLang="en-US"/>
              <a:t>Small sample sizes.</a:t>
            </a:r>
          </a:p>
        </p:txBody>
      </p:sp>
      <p:sp>
        <p:nvSpPr>
          <p:cNvPr id="4" name="Footer Placeholder 3"/>
          <p:cNvSpPr>
            <a:spLocks noGrp="1"/>
          </p:cNvSpPr>
          <p:nvPr>
            <p:ph type="ftr" sz="quarter" idx="11"/>
          </p:nvPr>
        </p:nvSpPr>
        <p:spPr/>
        <p:txBody>
          <a:bodyPr/>
          <a:lstStyle/>
          <a:p>
            <a:r>
              <a:rPr lang="en-US" altLang="en-US"/>
              <a:t>Copyright 2007 by Prentice Hall</a:t>
            </a:r>
          </a:p>
        </p:txBody>
      </p:sp>
    </p:spTree>
  </p:cSld>
  <p:clrMapOvr>
    <a:masterClrMapping/>
  </p:clrMapOvr>
  <p:transition>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6345" name="Group 153"/>
          <p:cNvGraphicFramePr>
            <a:graphicFrameLocks noGrp="1"/>
          </p:cNvGraphicFramePr>
          <p:nvPr>
            <p:ph/>
          </p:nvPr>
        </p:nvGraphicFramePr>
        <p:xfrm>
          <a:off x="533400" y="1000125"/>
          <a:ext cx="8458200" cy="5413248"/>
        </p:xfrm>
        <a:graphic>
          <a:graphicData uri="http://schemas.openxmlformats.org/drawingml/2006/table">
            <a:tbl>
              <a:tblPr/>
              <a:tblGrid>
                <a:gridCol w="1828800">
                  <a:extLst>
                    <a:ext uri="{9D8B030D-6E8A-4147-A177-3AD203B41FA5}">
                      <a16:colId xmlns:a16="http://schemas.microsoft.com/office/drawing/2014/main" xmlns="" val="3337965075"/>
                    </a:ext>
                  </a:extLst>
                </a:gridCol>
                <a:gridCol w="3581400">
                  <a:extLst>
                    <a:ext uri="{9D8B030D-6E8A-4147-A177-3AD203B41FA5}">
                      <a16:colId xmlns:a16="http://schemas.microsoft.com/office/drawing/2014/main" xmlns="" val="3794583031"/>
                    </a:ext>
                  </a:extLst>
                </a:gridCol>
                <a:gridCol w="3048000">
                  <a:extLst>
                    <a:ext uri="{9D8B030D-6E8A-4147-A177-3AD203B41FA5}">
                      <a16:colId xmlns:a16="http://schemas.microsoft.com/office/drawing/2014/main" xmlns="" val="3984378174"/>
                    </a:ext>
                  </a:extLst>
                </a:gridCol>
              </a:tblGrid>
              <a:tr h="762000">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1" i="0" u="none" strike="noStrike" cap="none" normalizeH="0" baseline="0" smtClean="0">
                        <a:ln>
                          <a:noFill/>
                        </a:ln>
                        <a:solidFill>
                          <a:schemeClr val="bg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chemeClr val="bg1"/>
                          </a:solidFill>
                          <a:effectLst/>
                          <a:latin typeface="Arial" panose="020B0604020202020204" pitchFamily="34" charset="0"/>
                        </a:rPr>
                        <a:t>Qualitative Research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chemeClr val="bg1"/>
                          </a:solidFill>
                          <a:effectLst/>
                          <a:latin typeface="Arial" panose="020B0604020202020204" pitchFamily="34" charset="0"/>
                        </a:rPr>
                        <a:t>Quantitative Research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xmlns="" val="3541218476"/>
                  </a:ext>
                </a:extLst>
              </a:tr>
              <a:tr h="2227263">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chemeClr val="bg1"/>
                          </a:solidFill>
                          <a:effectLst/>
                          <a:latin typeface="Arial" panose="020B0604020202020204" pitchFamily="34" charset="0"/>
                        </a:rPr>
                        <a:t>Study Purpose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marL="228600" indent="-228600">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Provide insights about ideas</a:t>
                      </a: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Exploratory research before quantitative study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lvl1pPr marL="171450" indent="-171450">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171450" marR="0" lvl="0" indent="-17145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Describe target market</a:t>
                      </a:r>
                    </a:p>
                    <a:p>
                      <a:pPr marL="171450" marR="0" lvl="0" indent="-17145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Results for strategic marketing decisions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xmlns="" val="332743484"/>
                  </a:ext>
                </a:extLst>
              </a:tr>
              <a:tr h="863600">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chemeClr val="bg1"/>
                          </a:solidFill>
                          <a:effectLst/>
                          <a:latin typeface="Arial" panose="020B0604020202020204" pitchFamily="34" charset="0"/>
                        </a:rPr>
                        <a:t>Types of Questions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marL="228600" indent="-228600">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Open-ended</a:t>
                      </a: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Unstructured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lvl1pPr marL="228600" indent="-228600">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Close-ended</a:t>
                      </a: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Attitude scales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xmlns="" val="2349032845"/>
                  </a:ext>
                </a:extLst>
              </a:tr>
              <a:tr h="687388">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chemeClr val="bg1"/>
                          </a:solidFill>
                          <a:effectLst/>
                          <a:latin typeface="Arial" panose="020B0604020202020204" pitchFamily="34" charset="0"/>
                        </a:rPr>
                        <a:t>Data Collection Methods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marL="228600" indent="-228600">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Projective techniques</a:t>
                      </a: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Depth interviews</a:t>
                      </a: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Focus groups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lvl1pPr marL="228600" indent="-228600">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Observation</a:t>
                      </a: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Experimentation</a:t>
                      </a: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Questionnaires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xmlns="" val="1896627543"/>
                  </a:ext>
                </a:extLst>
              </a:tr>
            </a:tbl>
          </a:graphicData>
        </a:graphic>
      </p:graphicFrame>
      <p:sp>
        <p:nvSpPr>
          <p:cNvPr id="25" name="Footer Placeholder 2"/>
          <p:cNvSpPr>
            <a:spLocks noGrp="1"/>
          </p:cNvSpPr>
          <p:nvPr>
            <p:ph type="ftr" sz="quarter" idx="10"/>
          </p:nvPr>
        </p:nvSpPr>
        <p:spPr/>
        <p:txBody>
          <a:bodyPr/>
          <a:lstStyle/>
          <a:p>
            <a:r>
              <a:rPr lang="en-US" altLang="en-US"/>
              <a:t>Copyright 2007 by Prentice Hall</a:t>
            </a:r>
          </a:p>
        </p:txBody>
      </p:sp>
      <p:sp>
        <p:nvSpPr>
          <p:cNvPr id="136245" name="Rectangle 53"/>
          <p:cNvSpPr>
            <a:spLocks noChangeArrowheads="1"/>
          </p:cNvSpPr>
          <p:nvPr/>
        </p:nvSpPr>
        <p:spPr bwMode="auto">
          <a:xfrm>
            <a:off x="457200"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b="1">
                <a:solidFill>
                  <a:srgbClr val="B10909"/>
                </a:solidFill>
                <a:latin typeface="Arial" panose="020B0604020202020204" pitchFamily="34" charset="0"/>
              </a:defRPr>
            </a:lvl1pPr>
            <a:lvl2pPr algn="ctr">
              <a:defRPr sz="4400" b="1">
                <a:solidFill>
                  <a:srgbClr val="B10909"/>
                </a:solidFill>
                <a:latin typeface="Arial" panose="020B0604020202020204" pitchFamily="34" charset="0"/>
              </a:defRPr>
            </a:lvl2pPr>
            <a:lvl3pPr algn="ctr">
              <a:defRPr sz="4400" b="1">
                <a:solidFill>
                  <a:srgbClr val="B10909"/>
                </a:solidFill>
                <a:latin typeface="Arial" panose="020B0604020202020204" pitchFamily="34" charset="0"/>
              </a:defRPr>
            </a:lvl3pPr>
            <a:lvl4pPr algn="ctr">
              <a:defRPr sz="4400" b="1">
                <a:solidFill>
                  <a:srgbClr val="B10909"/>
                </a:solidFill>
                <a:latin typeface="Arial" panose="020B0604020202020204" pitchFamily="34" charset="0"/>
              </a:defRPr>
            </a:lvl4pPr>
            <a:lvl5pPr algn="ctr">
              <a:defRPr sz="4400" b="1">
                <a:solidFill>
                  <a:srgbClr val="B10909"/>
                </a:solidFill>
                <a:latin typeface="Arial" panose="020B0604020202020204" pitchFamily="34" charset="0"/>
              </a:defRPr>
            </a:lvl5pPr>
            <a:lvl6pPr marL="457200" algn="ctr" fontAlgn="base">
              <a:spcBef>
                <a:spcPct val="0"/>
              </a:spcBef>
              <a:spcAft>
                <a:spcPct val="0"/>
              </a:spcAft>
              <a:defRPr sz="4400" b="1">
                <a:solidFill>
                  <a:srgbClr val="B10909"/>
                </a:solidFill>
                <a:latin typeface="Arial" panose="020B0604020202020204" pitchFamily="34" charset="0"/>
              </a:defRPr>
            </a:lvl6pPr>
            <a:lvl7pPr marL="914400" algn="ctr" fontAlgn="base">
              <a:spcBef>
                <a:spcPct val="0"/>
              </a:spcBef>
              <a:spcAft>
                <a:spcPct val="0"/>
              </a:spcAft>
              <a:defRPr sz="4400" b="1">
                <a:solidFill>
                  <a:srgbClr val="B10909"/>
                </a:solidFill>
                <a:latin typeface="Arial" panose="020B0604020202020204" pitchFamily="34" charset="0"/>
              </a:defRPr>
            </a:lvl7pPr>
            <a:lvl8pPr marL="1371600" algn="ctr" fontAlgn="base">
              <a:spcBef>
                <a:spcPct val="0"/>
              </a:spcBef>
              <a:spcAft>
                <a:spcPct val="0"/>
              </a:spcAft>
              <a:defRPr sz="4400" b="1">
                <a:solidFill>
                  <a:srgbClr val="B10909"/>
                </a:solidFill>
                <a:latin typeface="Arial" panose="020B0604020202020204" pitchFamily="34" charset="0"/>
              </a:defRPr>
            </a:lvl8pPr>
            <a:lvl9pPr marL="1828800" algn="ctr" fontAlgn="base">
              <a:spcBef>
                <a:spcPct val="0"/>
              </a:spcBef>
              <a:spcAft>
                <a:spcPct val="0"/>
              </a:spcAft>
              <a:defRPr sz="4400" b="1">
                <a:solidFill>
                  <a:srgbClr val="B10909"/>
                </a:solidFill>
                <a:latin typeface="Arial" panose="020B0604020202020204" pitchFamily="34" charset="0"/>
              </a:defRPr>
            </a:lvl9pPr>
          </a:lstStyle>
          <a:p>
            <a:r>
              <a:rPr lang="en-US" altLang="en-US">
                <a:solidFill>
                  <a:srgbClr val="CC0000"/>
                </a:solidFill>
              </a:rPr>
              <a:t>Table 2-1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8276" name="Group 36"/>
          <p:cNvGraphicFramePr>
            <a:graphicFrameLocks noGrp="1"/>
          </p:cNvGraphicFramePr>
          <p:nvPr>
            <p:ph/>
          </p:nvPr>
        </p:nvGraphicFramePr>
        <p:xfrm>
          <a:off x="533400" y="1000125"/>
          <a:ext cx="8458200" cy="5116767"/>
        </p:xfrm>
        <a:graphic>
          <a:graphicData uri="http://schemas.openxmlformats.org/drawingml/2006/table">
            <a:tbl>
              <a:tblPr/>
              <a:tblGrid>
                <a:gridCol w="1828800">
                  <a:extLst>
                    <a:ext uri="{9D8B030D-6E8A-4147-A177-3AD203B41FA5}">
                      <a16:colId xmlns:a16="http://schemas.microsoft.com/office/drawing/2014/main" xmlns="" val="1354579615"/>
                    </a:ext>
                  </a:extLst>
                </a:gridCol>
                <a:gridCol w="3581400">
                  <a:extLst>
                    <a:ext uri="{9D8B030D-6E8A-4147-A177-3AD203B41FA5}">
                      <a16:colId xmlns:a16="http://schemas.microsoft.com/office/drawing/2014/main" xmlns="" val="2795048899"/>
                    </a:ext>
                  </a:extLst>
                </a:gridCol>
                <a:gridCol w="3048000">
                  <a:extLst>
                    <a:ext uri="{9D8B030D-6E8A-4147-A177-3AD203B41FA5}">
                      <a16:colId xmlns:a16="http://schemas.microsoft.com/office/drawing/2014/main" xmlns="" val="3197135595"/>
                    </a:ext>
                  </a:extLst>
                </a:gridCol>
              </a:tblGrid>
              <a:tr h="762000">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1" i="0" u="none" strike="noStrike" cap="none" normalizeH="0" baseline="0" smtClean="0">
                        <a:ln>
                          <a:noFill/>
                        </a:ln>
                        <a:solidFill>
                          <a:schemeClr val="bg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chemeClr val="bg1"/>
                          </a:solidFill>
                          <a:effectLst/>
                          <a:latin typeface="Arial" panose="020B0604020202020204" pitchFamily="34" charset="0"/>
                        </a:rPr>
                        <a:t>Qualitative Research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chemeClr val="bg1"/>
                          </a:solidFill>
                          <a:effectLst/>
                          <a:latin typeface="Arial" panose="020B0604020202020204" pitchFamily="34" charset="0"/>
                        </a:rPr>
                        <a:t>Quantitative Research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xmlns="" val="647091648"/>
                  </a:ext>
                </a:extLst>
              </a:tr>
              <a:tr h="2227263">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chemeClr val="bg1"/>
                          </a:solidFill>
                          <a:effectLst/>
                          <a:latin typeface="Arial" panose="020B0604020202020204" pitchFamily="34" charset="0"/>
                        </a:rPr>
                        <a:t>Sampling Methods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marL="228600" indent="-228600">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Small</a:t>
                      </a: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Nonprobability samples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lvl1pPr marL="171450" indent="-171450">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171450" marR="0" lvl="0" indent="-17145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Large</a:t>
                      </a:r>
                    </a:p>
                    <a:p>
                      <a:pPr marL="171450" marR="0" lvl="0" indent="-17145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Probability samples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xmlns="" val="4114610098"/>
                  </a:ext>
                </a:extLst>
              </a:tr>
              <a:tr h="863600">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chemeClr val="bg1"/>
                          </a:solidFill>
                          <a:effectLst/>
                          <a:latin typeface="Arial" panose="020B0604020202020204" pitchFamily="34" charset="0"/>
                        </a:rPr>
                        <a:t>Data Analysis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marL="228600" indent="-228600">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Analyzed by researchers who collected data</a:t>
                      </a: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Look for “key words”</a:t>
                      </a: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Subjective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lvl1pPr marL="228600" indent="-228600">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Coded, tabulated, and entered into database</a:t>
                      </a:r>
                    </a:p>
                    <a:p>
                      <a:pPr marL="228600" marR="0" lvl="0" indent="-228600" algn="l" defTabSz="914400" rtl="0" eaLnBrk="1" fontAlgn="base" latinLnBrk="0" hangingPunct="1">
                        <a:lnSpc>
                          <a:spcPct val="100000"/>
                        </a:lnSpc>
                        <a:spcBef>
                          <a:spcPct val="20000"/>
                        </a:spcBef>
                        <a:spcAft>
                          <a:spcPct val="0"/>
                        </a:spcAft>
                        <a:buClrTx/>
                        <a:buSzTx/>
                        <a:buFontTx/>
                        <a:buChar char="•"/>
                        <a:tabLst/>
                      </a:pPr>
                      <a:r>
                        <a:rPr kumimoji="0" lang="en-US" altLang="en-US" sz="2400" b="1" i="0" u="none" strike="noStrike" cap="none" normalizeH="0" baseline="0" smtClean="0">
                          <a:ln>
                            <a:noFill/>
                          </a:ln>
                          <a:solidFill>
                            <a:schemeClr val="accent2"/>
                          </a:solidFill>
                          <a:effectLst/>
                          <a:latin typeface="Arial" panose="020B0604020202020204" pitchFamily="34" charset="0"/>
                        </a:rPr>
                        <a:t>Use of statistical methods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xmlns="" val="467902556"/>
                  </a:ext>
                </a:extLst>
              </a:tr>
            </a:tbl>
          </a:graphicData>
        </a:graphic>
      </p:graphicFrame>
      <p:sp>
        <p:nvSpPr>
          <p:cNvPr id="21" name="Footer Placeholder 2"/>
          <p:cNvSpPr>
            <a:spLocks noGrp="1"/>
          </p:cNvSpPr>
          <p:nvPr>
            <p:ph type="ftr" sz="quarter" idx="10"/>
          </p:nvPr>
        </p:nvSpPr>
        <p:spPr/>
        <p:txBody>
          <a:bodyPr/>
          <a:lstStyle/>
          <a:p>
            <a:r>
              <a:rPr lang="en-US" altLang="en-US"/>
              <a:t>Copyright 2007 by Prentice Hall</a:t>
            </a:r>
          </a:p>
        </p:txBody>
      </p:sp>
      <p:sp>
        <p:nvSpPr>
          <p:cNvPr id="138264" name="Rectangle 24"/>
          <p:cNvSpPr>
            <a:spLocks noChangeArrowheads="1"/>
          </p:cNvSpPr>
          <p:nvPr/>
        </p:nvSpPr>
        <p:spPr bwMode="auto">
          <a:xfrm>
            <a:off x="457200"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b="1">
                <a:solidFill>
                  <a:srgbClr val="B10909"/>
                </a:solidFill>
                <a:latin typeface="Arial" panose="020B0604020202020204" pitchFamily="34" charset="0"/>
              </a:defRPr>
            </a:lvl1pPr>
            <a:lvl2pPr algn="ctr">
              <a:defRPr sz="4400" b="1">
                <a:solidFill>
                  <a:srgbClr val="B10909"/>
                </a:solidFill>
                <a:latin typeface="Arial" panose="020B0604020202020204" pitchFamily="34" charset="0"/>
              </a:defRPr>
            </a:lvl2pPr>
            <a:lvl3pPr algn="ctr">
              <a:defRPr sz="4400" b="1">
                <a:solidFill>
                  <a:srgbClr val="B10909"/>
                </a:solidFill>
                <a:latin typeface="Arial" panose="020B0604020202020204" pitchFamily="34" charset="0"/>
              </a:defRPr>
            </a:lvl3pPr>
            <a:lvl4pPr algn="ctr">
              <a:defRPr sz="4400" b="1">
                <a:solidFill>
                  <a:srgbClr val="B10909"/>
                </a:solidFill>
                <a:latin typeface="Arial" panose="020B0604020202020204" pitchFamily="34" charset="0"/>
              </a:defRPr>
            </a:lvl4pPr>
            <a:lvl5pPr algn="ctr">
              <a:defRPr sz="4400" b="1">
                <a:solidFill>
                  <a:srgbClr val="B10909"/>
                </a:solidFill>
                <a:latin typeface="Arial" panose="020B0604020202020204" pitchFamily="34" charset="0"/>
              </a:defRPr>
            </a:lvl5pPr>
            <a:lvl6pPr marL="457200" algn="ctr" fontAlgn="base">
              <a:spcBef>
                <a:spcPct val="0"/>
              </a:spcBef>
              <a:spcAft>
                <a:spcPct val="0"/>
              </a:spcAft>
              <a:defRPr sz="4400" b="1">
                <a:solidFill>
                  <a:srgbClr val="B10909"/>
                </a:solidFill>
                <a:latin typeface="Arial" panose="020B0604020202020204" pitchFamily="34" charset="0"/>
              </a:defRPr>
            </a:lvl6pPr>
            <a:lvl7pPr marL="914400" algn="ctr" fontAlgn="base">
              <a:spcBef>
                <a:spcPct val="0"/>
              </a:spcBef>
              <a:spcAft>
                <a:spcPct val="0"/>
              </a:spcAft>
              <a:defRPr sz="4400" b="1">
                <a:solidFill>
                  <a:srgbClr val="B10909"/>
                </a:solidFill>
                <a:latin typeface="Arial" panose="020B0604020202020204" pitchFamily="34" charset="0"/>
              </a:defRPr>
            </a:lvl7pPr>
            <a:lvl8pPr marL="1371600" algn="ctr" fontAlgn="base">
              <a:spcBef>
                <a:spcPct val="0"/>
              </a:spcBef>
              <a:spcAft>
                <a:spcPct val="0"/>
              </a:spcAft>
              <a:defRPr sz="4400" b="1">
                <a:solidFill>
                  <a:srgbClr val="B10909"/>
                </a:solidFill>
                <a:latin typeface="Arial" panose="020B0604020202020204" pitchFamily="34" charset="0"/>
              </a:defRPr>
            </a:lvl8pPr>
            <a:lvl9pPr marL="1828800" algn="ctr" fontAlgn="base">
              <a:spcBef>
                <a:spcPct val="0"/>
              </a:spcBef>
              <a:spcAft>
                <a:spcPct val="0"/>
              </a:spcAft>
              <a:defRPr sz="4400" b="1">
                <a:solidFill>
                  <a:srgbClr val="B10909"/>
                </a:solidFill>
                <a:latin typeface="Arial" panose="020B0604020202020204" pitchFamily="34" charset="0"/>
              </a:defRPr>
            </a:lvl9pPr>
          </a:lstStyle>
          <a:p>
            <a:r>
              <a:rPr lang="en-US" altLang="en-US">
                <a:solidFill>
                  <a:srgbClr val="CC0000"/>
                </a:solidFill>
              </a:rPr>
              <a:t>Table 2-1 (continued)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4"/>
          <p:cNvSpPr>
            <a:spLocks noGrp="1" noChangeArrowheads="1"/>
          </p:cNvSpPr>
          <p:nvPr>
            <p:ph type="title"/>
          </p:nvPr>
        </p:nvSpPr>
        <p:spPr/>
        <p:txBody>
          <a:bodyPr/>
          <a:lstStyle/>
          <a:p>
            <a:r>
              <a:rPr lang="en-US" altLang="en-US" sz="4000"/>
              <a:t>Developing Research Objectives</a:t>
            </a:r>
          </a:p>
        </p:txBody>
      </p:sp>
      <p:sp>
        <p:nvSpPr>
          <p:cNvPr id="110597" name="Rectangle 5"/>
          <p:cNvSpPr>
            <a:spLocks noGrp="1" noChangeArrowheads="1"/>
          </p:cNvSpPr>
          <p:nvPr>
            <p:ph idx="1"/>
          </p:nvPr>
        </p:nvSpPr>
        <p:spPr/>
        <p:txBody>
          <a:bodyPr/>
          <a:lstStyle/>
          <a:p>
            <a:r>
              <a:rPr lang="en-US" altLang="en-US"/>
              <a:t>Defining purposes and objectives helps ensure an appropriate research design.</a:t>
            </a:r>
          </a:p>
          <a:p>
            <a:r>
              <a:rPr lang="en-US" altLang="en-US"/>
              <a:t>A statement of objectives helps to define the type and level of information needed.</a:t>
            </a:r>
          </a:p>
        </p:txBody>
      </p:sp>
      <p:sp>
        <p:nvSpPr>
          <p:cNvPr id="4" name="Footer Placeholder 3"/>
          <p:cNvSpPr>
            <a:spLocks noGrp="1"/>
          </p:cNvSpPr>
          <p:nvPr>
            <p:ph type="ftr" sz="quarter" idx="11"/>
          </p:nvPr>
        </p:nvSpPr>
        <p:spPr/>
        <p:txBody>
          <a:bodyPr/>
          <a:lstStyle/>
          <a:p>
            <a:r>
              <a:rPr lang="en-US" altLang="en-US"/>
              <a:t>Copyright 2007 by Prentice Hall</a:t>
            </a:r>
          </a:p>
        </p:txBody>
      </p:sp>
    </p:spTree>
  </p:cSld>
  <p:clrMapOvr>
    <a:masterClrMapping/>
  </p:clrMapOvr>
  <p:transition>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2" name="Rectangle 6"/>
          <p:cNvSpPr>
            <a:spLocks noGrp="1" noChangeArrowheads="1"/>
          </p:cNvSpPr>
          <p:nvPr>
            <p:ph type="title"/>
          </p:nvPr>
        </p:nvSpPr>
        <p:spPr/>
        <p:txBody>
          <a:bodyPr/>
          <a:lstStyle/>
          <a:p>
            <a:r>
              <a:rPr lang="en-US" altLang="en-US"/>
              <a:t>Secondary Data</a:t>
            </a:r>
          </a:p>
        </p:txBody>
      </p:sp>
      <p:sp>
        <p:nvSpPr>
          <p:cNvPr id="111623" name="Rectangle 7"/>
          <p:cNvSpPr>
            <a:spLocks noGrp="1" noChangeArrowheads="1"/>
          </p:cNvSpPr>
          <p:nvPr>
            <p:ph idx="1"/>
          </p:nvPr>
        </p:nvSpPr>
        <p:spPr/>
        <p:txBody>
          <a:bodyPr/>
          <a:lstStyle/>
          <a:p>
            <a:r>
              <a:rPr lang="en-US" altLang="en-US"/>
              <a:t>Data that has been collected for reasons other than the specific research project at hand</a:t>
            </a:r>
          </a:p>
          <a:p>
            <a:r>
              <a:rPr lang="en-US" altLang="en-US"/>
              <a:t>Includes internal and external data</a:t>
            </a:r>
          </a:p>
        </p:txBody>
      </p:sp>
      <p:sp>
        <p:nvSpPr>
          <p:cNvPr id="4" name="Footer Placeholder 3"/>
          <p:cNvSpPr>
            <a:spLocks noGrp="1"/>
          </p:cNvSpPr>
          <p:nvPr>
            <p:ph type="ftr" sz="quarter" idx="11"/>
          </p:nvPr>
        </p:nvSpPr>
        <p:spPr/>
        <p:txBody>
          <a:bodyPr/>
          <a:lstStyle/>
          <a:p>
            <a:r>
              <a:rPr lang="en-US" altLang="en-US"/>
              <a:t>Copyright 2007 by Prentice Hall</a:t>
            </a:r>
          </a:p>
        </p:txBody>
      </p:sp>
    </p:spTree>
  </p:cSld>
  <p:clrMapOvr>
    <a:masterClrMapping/>
  </p:clrMapOvr>
  <p:transition>
    <p:cove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1208</TotalTime>
  <Words>1016</Words>
  <Application>Microsoft Office PowerPoint</Application>
  <PresentationFormat>On-screen Show (4:3)</PresentationFormat>
  <Paragraphs>186</Paragraphs>
  <Slides>26</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Arial Rounded MT Bold</vt:lpstr>
      <vt:lpstr>Times New Roman</vt:lpstr>
      <vt:lpstr>Tw Cen MT</vt:lpstr>
      <vt:lpstr>Tw Cen MT Condensed</vt:lpstr>
      <vt:lpstr>Wingdings 3</vt:lpstr>
      <vt:lpstr>Integral</vt:lpstr>
      <vt:lpstr>Chapter 2  Consumer Research</vt:lpstr>
      <vt:lpstr>Chapter Outline</vt:lpstr>
      <vt:lpstr>The Consumer Research Process Figure 2.1</vt:lpstr>
      <vt:lpstr>Quantitative Research</vt:lpstr>
      <vt:lpstr>Qualitative Research</vt:lpstr>
      <vt:lpstr>PowerPoint Presentation</vt:lpstr>
      <vt:lpstr>PowerPoint Presentation</vt:lpstr>
      <vt:lpstr>Developing Research Objectives</vt:lpstr>
      <vt:lpstr>Secondary Data</vt:lpstr>
      <vt:lpstr>Types of Secondary Data</vt:lpstr>
      <vt:lpstr>Designing Primary Research</vt:lpstr>
      <vt:lpstr>Data Collection Methods Observational Research</vt:lpstr>
      <vt:lpstr>PowerPoint Presentation</vt:lpstr>
      <vt:lpstr>Data Collection Methods Mechanical Observational Research</vt:lpstr>
      <vt:lpstr>PowerPoint Presentation</vt:lpstr>
      <vt:lpstr>Data Collection Methods Experimentation</vt:lpstr>
      <vt:lpstr>Surveys  Data Collection Methods</vt:lpstr>
      <vt:lpstr>Validity and Reliability</vt:lpstr>
      <vt:lpstr>Qualitative Collection Method Depth Interview</vt:lpstr>
      <vt:lpstr>Qualitative Collection Method Focus Group</vt:lpstr>
      <vt:lpstr>Qualitative Collection Method Projective Techniques</vt:lpstr>
      <vt:lpstr>Customer Satisfaction Survey</vt:lpstr>
      <vt:lpstr>Sampling and Data Collection</vt:lpstr>
      <vt:lpstr>PowerPoint Presentation</vt:lpstr>
      <vt:lpstr>Data Collection Instruments</vt:lpstr>
      <vt:lpstr>Data Analysis and Reporting Findings</vt:lpstr>
    </vt:vector>
  </TitlesOfParts>
  <Company>boston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Market Segmentation</dc:title>
  <dc:creator>utter</dc:creator>
  <cp:lastModifiedBy>Zarjina Tarana khali</cp:lastModifiedBy>
  <cp:revision>74</cp:revision>
  <dcterms:created xsi:type="dcterms:W3CDTF">2005-09-01T19:53:26Z</dcterms:created>
  <dcterms:modified xsi:type="dcterms:W3CDTF">2020-02-17T05:19:27Z</dcterms:modified>
</cp:coreProperties>
</file>