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handoutMasterIdLst>
    <p:handoutMasterId r:id="rId22"/>
  </p:handoutMasterIdLst>
  <p:sldIdLst>
    <p:sldId id="302" r:id="rId2"/>
    <p:sldId id="284" r:id="rId3"/>
    <p:sldId id="285" r:id="rId4"/>
    <p:sldId id="257" r:id="rId5"/>
    <p:sldId id="258" r:id="rId6"/>
    <p:sldId id="299" r:id="rId7"/>
    <p:sldId id="259" r:id="rId8"/>
    <p:sldId id="260" r:id="rId9"/>
    <p:sldId id="294" r:id="rId10"/>
    <p:sldId id="263" r:id="rId11"/>
    <p:sldId id="264" r:id="rId12"/>
    <p:sldId id="265" r:id="rId13"/>
    <p:sldId id="289" r:id="rId14"/>
    <p:sldId id="268" r:id="rId15"/>
    <p:sldId id="269" r:id="rId16"/>
    <p:sldId id="270" r:id="rId17"/>
    <p:sldId id="274" r:id="rId18"/>
    <p:sldId id="296" r:id="rId19"/>
    <p:sldId id="301" r:id="rId20"/>
    <p:sldId id="279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B10909"/>
    <a:srgbClr val="0066CC"/>
    <a:srgbClr val="A50021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21" autoAdjust="0"/>
    <p:restoredTop sz="94660"/>
  </p:normalViewPr>
  <p:slideViewPr>
    <p:cSldViewPr>
      <p:cViewPr varScale="1">
        <p:scale>
          <a:sx n="83" d="100"/>
          <a:sy n="83" d="100"/>
        </p:scale>
        <p:origin x="106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007CEB3-ADF5-421A-ACC0-EAAABFEB0B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462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14" descr="SD-PanelTitle-R1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3"/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7" descr="HDRibbonTitle-UniformTrim.png"/>
            <p:cNvPicPr>
              <a:picLocks noChangeAspect="1"/>
            </p:cNvPicPr>
            <p:nvPr/>
          </p:nvPicPr>
          <p:blipFill>
            <a:blip r:embed="rId3"/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8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18E20-4663-40CA-A8EF-E57A56481F26}" type="datetimeFigureOut">
              <a:rPr lang="en-US"/>
              <a:pPr>
                <a:defRPr/>
              </a:pPr>
              <a:t>1/24/2020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by Prentice Hall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fld id="{82FEE87D-A026-46B5-A1B9-7EDCBD0AEF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84C68-B023-4B02-A32C-0D13CD3421DC}" type="datetimeFigureOut">
              <a:rPr lang="en-US"/>
              <a:pPr>
                <a:defRPr/>
              </a:pPr>
              <a:t>1/24/2020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by Prentice Hall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B56B3-1487-40CF-9C6E-8703945950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216BB-5223-4AFF-A415-FE92C346FC71}" type="datetimeFigureOut">
              <a:rPr lang="en-US"/>
              <a:pPr>
                <a:defRPr/>
              </a:pPr>
              <a:t>1/24/2020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by Prentice Hall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3005E-B1DB-4ECD-95B2-9AA6EE33E6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7200"/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720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F5C52-E80A-4F1F-A041-69B01E233545}" type="datetimeFigureOut">
              <a:rPr lang="en-US"/>
              <a:pPr>
                <a:defRPr/>
              </a:pPr>
              <a:t>1/24/2020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by Prentice Hall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EAC8EC7-B4A4-481F-8168-6F91DDE73F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68403-7E99-4664-AE64-4E7D63D07F7C}" type="datetimeFigureOut">
              <a:rPr lang="en-US"/>
              <a:pPr>
                <a:defRPr/>
              </a:pPr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by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8A95C-2FD9-42DF-9CF3-F1FA0FA4B4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8000"/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800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26AF0-D37F-4D00-80E6-7E1E17BD74F5}" type="datetimeFigureOut">
              <a:rPr lang="en-US"/>
              <a:pPr>
                <a:defRPr/>
              </a:pPr>
              <a:t>1/24/2020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by Prentice Hall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5443F3E-2188-4299-B38F-E5DC8F68DB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50AE0-487F-45D2-8832-C3D33A6D8FD8}" type="datetimeFigureOut">
              <a:rPr lang="en-US"/>
              <a:pPr>
                <a:defRPr/>
              </a:pPr>
              <a:t>1/24/2020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by Prentice Hall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944EFF3-DEEA-4AAC-8F08-3CCF24C11E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DC63D-72F2-4EDF-A89A-75F01FBB08AA}" type="datetimeFigureOut">
              <a:rPr lang="en-US"/>
              <a:pPr>
                <a:defRPr/>
              </a:pPr>
              <a:t>1/24/2020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by Prentice Hall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8A606-11AC-4E03-8F38-6F8D11CA81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BCF0D-F483-4E03-8C7E-04F4AD64A457}" type="datetimeFigureOut">
              <a:rPr lang="en-US"/>
              <a:pPr>
                <a:defRPr/>
              </a:pPr>
              <a:t>1/24/2020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by Prentice Hall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DAC77-EE80-437E-A20A-ED7FA5E7A4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by Prentice Hall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2A652-A05D-4DAA-B6A9-2505DF8D1496}" type="datetimeFigureOut">
              <a:rPr lang="en-US"/>
              <a:pPr>
                <a:defRPr/>
              </a:pPr>
              <a:t>1/24/2020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by Prentice Hall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E46FC-9AEE-4894-9993-7C76EF18D2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27BD9-2CE7-4E0D-83E0-CE34C75BBFE0}" type="datetimeFigureOut">
              <a:rPr lang="en-US"/>
              <a:pPr>
                <a:defRPr/>
              </a:pPr>
              <a:t>1/24/2020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by Prentice Hall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9AD2C-5BF5-406D-942B-39736234E1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2FB47-4273-4F50-A9CD-E889FCB4241E}" type="datetimeFigureOut">
              <a:rPr lang="en-US"/>
              <a:pPr>
                <a:defRPr/>
              </a:pPr>
              <a:t>1/24/2020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by Prentice Hall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57723-75E2-458D-A386-F375AEDAF3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569A9-1493-4841-99B8-41082C8DE44D}" type="datetimeFigureOut">
              <a:rPr lang="en-US"/>
              <a:pPr>
                <a:defRPr/>
              </a:pPr>
              <a:t>1/24/2020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by Prentice Hall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B1E0C-016E-4409-B2CA-CCE8F0A9D3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FD3F2-83ED-412E-8544-A7B0D5F624C2}" type="datetimeFigureOut">
              <a:rPr lang="en-US"/>
              <a:pPr>
                <a:defRPr/>
              </a:pPr>
              <a:t>1/24/2020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by Prentice Hall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D2C56-2E7B-4238-92CF-5B430CEDAA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FDCE7-DDAE-43AE-BF57-90075581ECA1}" type="datetimeFigureOut">
              <a:rPr lang="en-US"/>
              <a:pPr>
                <a:defRPr/>
              </a:pPr>
              <a:t>1/24/2020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by Prentice Hall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5EB4C-0A53-492E-A961-1781C1115B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E994B-DF5B-4552-B3AC-BD17D4A53BB8}" type="datetimeFigureOut">
              <a:rPr lang="en-US"/>
              <a:pPr>
                <a:defRPr/>
              </a:pPr>
              <a:t>1/24/2020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by Prentice Hall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E2732-4740-4B2A-9392-3A025F5CAB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D4C8E-D5F9-4984-A7D5-3729BFF329F8}" type="datetimeFigureOut">
              <a:rPr lang="en-US"/>
              <a:pPr>
                <a:defRPr/>
              </a:pPr>
              <a:t>1/24/2020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by Prentice Hall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6C1F3-0D19-4422-92B3-6333A13FEA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4" name="Picture 7" descr="SD-PanelContent.png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8" name="Picture 9" descr="HDRibbonContent-UniformTrim.png"/>
            <p:cNvPicPr>
              <a:picLocks noChangeAspect="1"/>
            </p:cNvPicPr>
            <p:nvPr/>
          </p:nvPicPr>
          <p:blipFill>
            <a:blip r:embed="rId21"/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9" name="Picture 10" descr="HDRibbonContent-UniformTrim.png"/>
            <p:cNvPicPr>
              <a:picLocks noChangeAspect="1"/>
            </p:cNvPicPr>
            <p:nvPr/>
          </p:nvPicPr>
          <p:blipFill>
            <a:blip r:embed="rId21"/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dirty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3CB2B90-31E3-42D6-8F0B-E0474942ADCC}" type="datetimeFigureOut">
              <a:rPr lang="en-US"/>
              <a:pPr>
                <a:defRPr/>
              </a:pPr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2007 by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fld id="{4072F509-DC05-4E69-953A-39B00C51E59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chemeClr val="accent2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 userDrawn="1"/>
        </p:nvSpPr>
        <p:spPr bwMode="auto">
          <a:xfrm>
            <a:off x="0" y="0"/>
            <a:ext cx="381000" cy="6858000"/>
          </a:xfrm>
          <a:prstGeom prst="rect">
            <a:avLst/>
          </a:prstGeom>
          <a:gradFill rotWithShape="1">
            <a:gsLst>
              <a:gs pos="0">
                <a:srgbClr val="002F5E"/>
              </a:gs>
              <a:gs pos="100000">
                <a:srgbClr val="0066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48" r:id="rId7"/>
    <p:sldLayoutId id="2147483758" r:id="rId8"/>
    <p:sldLayoutId id="2147483749" r:id="rId9"/>
    <p:sldLayoutId id="2147483750" r:id="rId10"/>
    <p:sldLayoutId id="2147483759" r:id="rId11"/>
    <p:sldLayoutId id="2147483760" r:id="rId12"/>
    <p:sldLayoutId id="2147483751" r:id="rId13"/>
    <p:sldLayoutId id="2147483761" r:id="rId14"/>
    <p:sldLayoutId id="2147483762" r:id="rId15"/>
    <p:sldLayoutId id="2147483763" r:id="rId16"/>
    <p:sldLayoutId id="2147483764" r:id="rId17"/>
    <p:sldLayoutId id="2147483766" r:id="rId18"/>
  </p:sldLayoutIdLst>
  <p:hf sldNum="0" hd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creative.gettyimages.com/source/Search/9','2','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.gettyimages.com/source/Search/31','2','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creative.gettyimages.com/source/Search/3','2','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990600"/>
            <a:ext cx="5562600" cy="1219200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>
                <a:ln>
                  <a:noFill/>
                </a:ln>
              </a:rPr>
              <a:t>Consumer </a:t>
            </a:r>
            <a:r>
              <a:rPr lang="en-US" altLang="en-US" b="1" dirty="0" smtClean="0">
                <a:ln>
                  <a:noFill/>
                </a:ln>
              </a:rPr>
              <a:t>Motivation</a:t>
            </a:r>
            <a:br>
              <a:rPr lang="en-US" altLang="en-US" b="1" dirty="0" smtClean="0">
                <a:ln>
                  <a:noFill/>
                </a:ln>
              </a:rPr>
            </a:br>
            <a:r>
              <a:rPr lang="en-US" altLang="en-US" b="1" dirty="0" smtClean="0">
                <a:ln>
                  <a:noFill/>
                </a:ln>
              </a:rPr>
              <a:t>Ch. 4 </a:t>
            </a:r>
            <a:endParaRPr lang="th-TH" b="1" dirty="0"/>
          </a:p>
        </p:txBody>
      </p:sp>
      <p:pic>
        <p:nvPicPr>
          <p:cNvPr id="5" name="Picture 16" descr="200202683-01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609600"/>
            <a:ext cx="1676400" cy="2533650"/>
          </a:xfrm>
          <a:prstGeom prst="rect">
            <a:avLst/>
          </a:prstGeom>
          <a:noFill/>
        </p:spPr>
      </p:pic>
      <p:pic>
        <p:nvPicPr>
          <p:cNvPr id="6" name="Picture 6" descr="6548-00003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3124200"/>
            <a:ext cx="1676400" cy="1409700"/>
          </a:xfrm>
          <a:prstGeom prst="rect">
            <a:avLst/>
          </a:prstGeom>
          <a:noFill/>
        </p:spPr>
      </p:pic>
      <p:pic>
        <p:nvPicPr>
          <p:cNvPr id="8" name="Picture 12" descr="asi10778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4495800"/>
            <a:ext cx="1676400" cy="1681229"/>
          </a:xfrm>
          <a:prstGeom prst="rect">
            <a:avLst/>
          </a:prstGeom>
          <a:noFill/>
        </p:spPr>
      </p:pic>
      <p:pic>
        <p:nvPicPr>
          <p:cNvPr id="40962" name="Picture 2" descr="C:\Users\User\Desktop\Aadit\employee-motivation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2286000"/>
            <a:ext cx="6248400" cy="4010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013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n>
                  <a:noFill/>
                </a:ln>
              </a:rPr>
              <a:t>Motivations and Goals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2017713"/>
            <a:ext cx="3810000" cy="4154487"/>
          </a:xfrm>
          <a:solidFill>
            <a:srgbClr val="3366FF"/>
          </a:solidFill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200" smtClean="0">
                <a:solidFill>
                  <a:schemeClr val="bg1"/>
                </a:solidFill>
              </a:rPr>
              <a:t>Positive </a:t>
            </a:r>
          </a:p>
          <a:p>
            <a:r>
              <a:rPr lang="en-US" altLang="en-US" smtClean="0">
                <a:solidFill>
                  <a:schemeClr val="bg1"/>
                </a:solidFill>
              </a:rPr>
              <a:t>Motivation</a:t>
            </a:r>
          </a:p>
          <a:p>
            <a:pPr lvl="1"/>
            <a:r>
              <a:rPr lang="en-US" altLang="en-US" smtClean="0">
                <a:solidFill>
                  <a:schemeClr val="bg1"/>
                </a:solidFill>
              </a:rPr>
              <a:t>A driving force toward some object or condition</a:t>
            </a:r>
          </a:p>
          <a:p>
            <a:r>
              <a:rPr lang="en-US" altLang="en-US" smtClean="0">
                <a:solidFill>
                  <a:schemeClr val="bg1"/>
                </a:solidFill>
              </a:rPr>
              <a:t>Approach Goal</a:t>
            </a:r>
          </a:p>
          <a:p>
            <a:pPr lvl="1"/>
            <a:r>
              <a:rPr lang="en-US" altLang="en-US" smtClean="0">
                <a:solidFill>
                  <a:schemeClr val="bg1"/>
                </a:solidFill>
              </a:rPr>
              <a:t>A positive goal toward which behavior is directed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95800" y="2017713"/>
            <a:ext cx="4038600" cy="4154487"/>
          </a:xfrm>
          <a:solidFill>
            <a:schemeClr val="accent2"/>
          </a:solidFill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200" smtClean="0">
                <a:solidFill>
                  <a:schemeClr val="bg1"/>
                </a:solidFill>
              </a:rPr>
              <a:t>Negative</a:t>
            </a:r>
            <a:r>
              <a:rPr lang="en-US" altLang="en-US" smtClean="0">
                <a:solidFill>
                  <a:schemeClr val="bg1"/>
                </a:solidFill>
              </a:rPr>
              <a:t> </a:t>
            </a:r>
          </a:p>
          <a:p>
            <a:r>
              <a:rPr lang="en-US" altLang="en-US" smtClean="0">
                <a:solidFill>
                  <a:schemeClr val="bg1"/>
                </a:solidFill>
              </a:rPr>
              <a:t>Motivation</a:t>
            </a:r>
          </a:p>
          <a:p>
            <a:pPr lvl="1">
              <a:buFontTx/>
              <a:buNone/>
            </a:pPr>
            <a:r>
              <a:rPr lang="en-US" altLang="en-US" smtClean="0">
                <a:solidFill>
                  <a:schemeClr val="bg1"/>
                </a:solidFill>
              </a:rPr>
              <a:t>A driving force away from some object or condition</a:t>
            </a:r>
          </a:p>
          <a:p>
            <a:r>
              <a:rPr lang="en-US" altLang="en-US" smtClean="0">
                <a:solidFill>
                  <a:schemeClr val="bg1"/>
                </a:solidFill>
              </a:rPr>
              <a:t>Avoidance Goal</a:t>
            </a:r>
          </a:p>
          <a:p>
            <a:pPr lvl="1"/>
            <a:r>
              <a:rPr lang="en-US" altLang="en-US" smtClean="0">
                <a:solidFill>
                  <a:schemeClr val="bg1"/>
                </a:solidFill>
              </a:rPr>
              <a:t>A negative goal from which behavior is directed away</a:t>
            </a: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4495800" y="2057400"/>
            <a:ext cx="0" cy="411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Rational versus Emotional Motives</a:t>
            </a:r>
          </a:p>
        </p:txBody>
      </p:sp>
      <p:sp>
        <p:nvSpPr>
          <p:cNvPr id="2867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smtClean="0">
                <a:solidFill>
                  <a:srgbClr val="B10909"/>
                </a:solidFill>
              </a:rPr>
              <a:t>Rationality</a:t>
            </a:r>
            <a:r>
              <a:rPr lang="en-US" altLang="en-US" smtClean="0"/>
              <a:t> implies that consumers select goals based on totally objective criteria such as size, weight, price, or miles per gallon</a:t>
            </a:r>
          </a:p>
          <a:p>
            <a:r>
              <a:rPr lang="en-US" altLang="en-US" i="1" smtClean="0">
                <a:solidFill>
                  <a:srgbClr val="B10909"/>
                </a:solidFill>
              </a:rPr>
              <a:t>Emotional</a:t>
            </a:r>
            <a:r>
              <a:rPr lang="en-US" altLang="en-US" smtClean="0"/>
              <a:t> motives imply the selection of goals according to personal or subjective criteria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85800" y="4022725"/>
            <a:ext cx="50673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3200" b="1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Dynamic Nature of Motivation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Needs are never fully satisfied</a:t>
            </a:r>
          </a:p>
          <a:p>
            <a:r>
              <a:rPr lang="en-US" altLang="en-US" smtClean="0"/>
              <a:t>New needs emerge as old needs are satisfied</a:t>
            </a:r>
          </a:p>
          <a:p>
            <a:r>
              <a:rPr lang="en-US" altLang="en-US" smtClean="0"/>
              <a:t>People who achieve their goals set new and higher goals for themselves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n>
                  <a:noFill/>
                </a:ln>
              </a:rPr>
              <a:t>Substitute Goals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Are used when a consumer cannot attain a specific goal he/she anticipates will satisfy a need</a:t>
            </a:r>
          </a:p>
          <a:p>
            <a:r>
              <a:rPr lang="en-US" altLang="en-US" smtClean="0"/>
              <a:t>The substitute goal will dispel tension</a:t>
            </a:r>
          </a:p>
          <a:p>
            <a:r>
              <a:rPr lang="en-US" altLang="en-US" smtClean="0"/>
              <a:t>Substitute goals may actually replace the primary goal over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n>
                  <a:noFill/>
                </a:ln>
              </a:rPr>
              <a:t>Frustration</a:t>
            </a:r>
          </a:p>
        </p:txBody>
      </p:sp>
      <p:sp>
        <p:nvSpPr>
          <p:cNvPr id="31747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Failure to achieve a goal may result in frustration. </a:t>
            </a:r>
          </a:p>
          <a:p>
            <a:r>
              <a:rPr lang="en-US" altLang="en-US" smtClean="0"/>
              <a:t>Some adapt; others adopt defense mechanisms to protect their ego.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n>
                  <a:noFill/>
                </a:ln>
              </a:rPr>
              <a:t>Defense Mechanism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Methods by which people mentally redefine frustrating situations to protect their self-images and their self-esteem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Defense Mechanisms</a:t>
            </a:r>
            <a:b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alt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795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990600" y="2590800"/>
            <a:ext cx="3733800" cy="3810000"/>
          </a:xfrm>
        </p:spPr>
        <p:txBody>
          <a:bodyPr/>
          <a:lstStyle/>
          <a:p>
            <a:r>
              <a:rPr lang="en-US" altLang="en-US" smtClean="0"/>
              <a:t>Aggression</a:t>
            </a:r>
          </a:p>
          <a:p>
            <a:r>
              <a:rPr lang="en-US" altLang="en-US" smtClean="0"/>
              <a:t>Rationalization</a:t>
            </a:r>
          </a:p>
          <a:p>
            <a:r>
              <a:rPr lang="en-US" altLang="en-US" smtClean="0"/>
              <a:t>Regression</a:t>
            </a:r>
          </a:p>
          <a:p>
            <a:r>
              <a:rPr lang="en-US" altLang="en-US" smtClean="0"/>
              <a:t>Withdrawal</a:t>
            </a:r>
          </a:p>
        </p:txBody>
      </p:sp>
      <p:sp>
        <p:nvSpPr>
          <p:cNvPr id="33796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4876800" y="2590800"/>
            <a:ext cx="3429000" cy="3810000"/>
          </a:xfrm>
        </p:spPr>
        <p:txBody>
          <a:bodyPr/>
          <a:lstStyle/>
          <a:p>
            <a:r>
              <a:rPr lang="en-US" altLang="en-US" smtClean="0"/>
              <a:t>Projection</a:t>
            </a:r>
          </a:p>
          <a:p>
            <a:r>
              <a:rPr lang="en-US" altLang="en-US" smtClean="0"/>
              <a:t>Identification</a:t>
            </a:r>
          </a:p>
          <a:p>
            <a:r>
              <a:rPr lang="en-US" altLang="en-US" smtClean="0"/>
              <a:t>Repression</a:t>
            </a:r>
          </a:p>
          <a:p>
            <a:endParaRPr lang="en-US" altLang="en-US" smtClean="0"/>
          </a:p>
        </p:txBody>
      </p:sp>
      <p:sp>
        <p:nvSpPr>
          <p:cNvPr id="33797" name="Rectangle 9"/>
          <p:cNvSpPr>
            <a:spLocks noChangeArrowheads="1"/>
          </p:cNvSpPr>
          <p:nvPr/>
        </p:nvSpPr>
        <p:spPr bwMode="auto">
          <a:xfrm>
            <a:off x="381000" y="1676400"/>
            <a:ext cx="8763000" cy="15240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33798" name="Rectangle 10"/>
          <p:cNvSpPr>
            <a:spLocks noChangeArrowheads="1"/>
          </p:cNvSpPr>
          <p:nvPr/>
        </p:nvSpPr>
        <p:spPr bwMode="auto">
          <a:xfrm>
            <a:off x="4572000" y="1752600"/>
            <a:ext cx="152400" cy="457200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"/>
          <p:cNvSpPr>
            <a:spLocks noGrp="1" noChangeArrowheads="1"/>
          </p:cNvSpPr>
          <p:nvPr>
            <p:ph type="title"/>
          </p:nvPr>
        </p:nvSpPr>
        <p:spPr>
          <a:xfrm>
            <a:off x="1176338" y="915989"/>
            <a:ext cx="6799262" cy="1065212"/>
          </a:xfrm>
        </p:spPr>
        <p:txBody>
          <a:bodyPr/>
          <a:lstStyle/>
          <a:p>
            <a:r>
              <a:rPr lang="en-US" altLang="en-US" sz="3200" dirty="0" smtClean="0">
                <a:ln>
                  <a:noFill/>
                </a:ln>
              </a:rPr>
              <a:t>Maslow’s Hierarchy of Needs</a:t>
            </a:r>
          </a:p>
        </p:txBody>
      </p:sp>
      <p:pic>
        <p:nvPicPr>
          <p:cNvPr id="34819" name="Picture 14" descr="fig04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9525" y="1981200"/>
            <a:ext cx="65928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n>
                  <a:noFill/>
                </a:ln>
              </a:rPr>
              <a:t>Discussion Question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What are three types of products related to more then one level of Maslow’s Hierarchy of Needs.</a:t>
            </a:r>
          </a:p>
          <a:p>
            <a:r>
              <a:rPr lang="en-US" altLang="en-US" smtClean="0"/>
              <a:t>For each type of product – consider two brands.  How do marketers attempt to differentiate their product from the competition?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762000" y="1447800"/>
            <a:ext cx="3810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en-US" sz="3600" b="1">
                <a:solidFill>
                  <a:srgbClr val="B10909"/>
                </a:solidFill>
              </a:rPr>
              <a:t>This ad reflects 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en-US" sz="3600" b="1">
                <a:solidFill>
                  <a:srgbClr val="B10909"/>
                </a:solidFill>
              </a:rPr>
              <a:t>a need for 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en-US" sz="3600" b="1">
                <a:solidFill>
                  <a:srgbClr val="B10909"/>
                </a:solidFill>
              </a:rPr>
              <a:t>accomplishment 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en-US" sz="3600" b="1">
                <a:solidFill>
                  <a:srgbClr val="B10909"/>
                </a:solidFill>
              </a:rPr>
              <a:t>with a 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en-US" sz="3600" b="1">
                <a:solidFill>
                  <a:srgbClr val="B10909"/>
                </a:solidFill>
              </a:rPr>
              <a:t>toothpaste.</a:t>
            </a:r>
          </a:p>
        </p:txBody>
      </p:sp>
      <p:pic>
        <p:nvPicPr>
          <p:cNvPr id="36867" name="Picture 4" descr="oral b"/>
          <p:cNvPicPr>
            <a:picLocks noChangeAspect="1" noChangeArrowheads="1"/>
          </p:cNvPicPr>
          <p:nvPr/>
        </p:nvPicPr>
        <p:blipFill>
          <a:blip r:embed="rId2"/>
          <a:srcRect l="7379" t="3981" r="6172" b="-331"/>
          <a:stretch>
            <a:fillRect/>
          </a:stretch>
        </p:blipFill>
        <p:spPr bwMode="auto">
          <a:xfrm>
            <a:off x="4572000" y="914400"/>
            <a:ext cx="3519488" cy="519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n>
                  <a:noFill/>
                </a:ln>
              </a:rPr>
              <a:t>Chapter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Model of the Motivation Process</a:t>
            </a:r>
          </a:p>
          <a:p>
            <a:r>
              <a:rPr lang="en-US" altLang="en-US" smtClean="0"/>
              <a:t>Goals</a:t>
            </a:r>
          </a:p>
          <a:p>
            <a:r>
              <a:rPr lang="en-US" altLang="en-US" smtClean="0"/>
              <a:t>Motives</a:t>
            </a:r>
          </a:p>
          <a:p>
            <a:r>
              <a:rPr lang="en-US" altLang="en-US" smtClean="0"/>
              <a:t>Needs</a:t>
            </a:r>
          </a:p>
          <a:p>
            <a:r>
              <a:rPr lang="en-US" altLang="en-US" smtClean="0"/>
              <a:t>Motivational Research</a:t>
            </a:r>
          </a:p>
          <a:p>
            <a:pPr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n>
                  <a:noFill/>
                </a:ln>
              </a:rPr>
              <a:t>A Trio of Needs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Power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individual’s desire to control environment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Affiliation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need for friendship, acceptance, and belonging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Achievement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need for personal accomplishment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closely related to egoistic and self-actualization needs</a:t>
            </a:r>
          </a:p>
          <a:p>
            <a:pPr>
              <a:lnSpc>
                <a:spcPct val="90000"/>
              </a:lnSpc>
            </a:pPr>
            <a:endParaRPr lang="en-US" altLang="en-US" smtClean="0"/>
          </a:p>
        </p:txBody>
      </p:sp>
    </p:spTree>
  </p:cSld>
  <p:clrMapOvr>
    <a:masterClrMapping/>
  </p:clrMapOvr>
  <p:transition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n>
                  <a:noFill/>
                </a:ln>
              </a:rPr>
              <a:t>Needs and Motivation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i="1" smtClean="0">
                <a:solidFill>
                  <a:srgbClr val="B10909"/>
                </a:solidFill>
              </a:rPr>
              <a:t>Needs</a:t>
            </a:r>
            <a:r>
              <a:rPr lang="en-US" altLang="en-US" b="1" smtClean="0"/>
              <a:t> are the essence of the marketing concept.  Marketers do not create needs but can make consumers aware of needs.</a:t>
            </a:r>
          </a:p>
          <a:p>
            <a:r>
              <a:rPr lang="en-US" altLang="en-US" b="1" i="1" smtClean="0">
                <a:solidFill>
                  <a:srgbClr val="B10909"/>
                </a:solidFill>
              </a:rPr>
              <a:t>Motivation </a:t>
            </a:r>
            <a:r>
              <a:rPr lang="en-US" altLang="en-US" b="1" smtClean="0"/>
              <a:t>is the driving force within individuals that impels them to action.</a:t>
            </a:r>
            <a:endParaRPr lang="en-US" altLang="en-US" b="1" i="1" smtClean="0">
              <a:solidFill>
                <a:srgbClr val="B10909"/>
              </a:solidFill>
            </a:endParaRPr>
          </a:p>
          <a:p>
            <a:endParaRPr lang="en-US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0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Model of the Motivation Process</a:t>
            </a:r>
          </a:p>
        </p:txBody>
      </p:sp>
      <p:pic>
        <p:nvPicPr>
          <p:cNvPr id="21507" name="Picture 21" descr="fig04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4988" y="2219325"/>
            <a:ext cx="5541962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n>
                  <a:noFill/>
                </a:ln>
              </a:rPr>
              <a:t>Types of Needs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idx="1"/>
          </p:nvPr>
        </p:nvSpPr>
        <p:spPr>
          <a:xfrm>
            <a:off x="1176338" y="2490788"/>
            <a:ext cx="7129462" cy="3757612"/>
          </a:xfrm>
        </p:spPr>
        <p:txBody>
          <a:bodyPr rtlCol="0">
            <a:normAutofit fontScale="92500"/>
          </a:bodyPr>
          <a:lstStyle/>
          <a:p>
            <a:pPr fontAlgn="auto">
              <a:buFont typeface="Arial"/>
              <a:buChar char="•"/>
              <a:defRPr/>
            </a:pPr>
            <a:r>
              <a:rPr lang="en-US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Innate Needs</a:t>
            </a:r>
          </a:p>
          <a:p>
            <a:pPr lvl="1" fontAlgn="auto">
              <a:buFont typeface="Arial"/>
              <a:buChar char="•"/>
              <a:defRPr/>
            </a:pPr>
            <a:r>
              <a:rPr lang="en-US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Physiological (or biogenic) needs that are considered primary needs or motives (food, water, air)</a:t>
            </a:r>
          </a:p>
          <a:p>
            <a:pPr fontAlgn="auto">
              <a:buFont typeface="Arial"/>
              <a:buChar char="•"/>
              <a:defRPr/>
            </a:pPr>
            <a:r>
              <a:rPr lang="en-US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Acquired Needs</a:t>
            </a:r>
          </a:p>
          <a:p>
            <a:pPr lvl="1" fontAlgn="auto">
              <a:buFont typeface="Arial"/>
              <a:buChar char="•"/>
              <a:defRPr/>
            </a:pPr>
            <a:r>
              <a:rPr lang="en-US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Learned in response to our culture or environment.  Are generally psychological and considered secondary needs (need for self-esteem, prestige, affection, power, achievement)</a:t>
            </a:r>
          </a:p>
          <a:p>
            <a:pPr lvl="1" fontAlgn="auto">
              <a:buFont typeface="Arial"/>
              <a:buChar char="•"/>
              <a:defRPr/>
            </a:pPr>
            <a:endParaRPr lang="en-US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533400" y="1524000"/>
            <a:ext cx="3810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en-US" sz="3600" b="1">
                <a:solidFill>
                  <a:srgbClr val="B10909"/>
                </a:solidFill>
              </a:rPr>
              <a:t>Is a body spray an innate or acquired need?</a:t>
            </a:r>
          </a:p>
        </p:txBody>
      </p:sp>
      <p:pic>
        <p:nvPicPr>
          <p:cNvPr id="23555" name="Picture 4" descr="body spr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533400"/>
            <a:ext cx="4351338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n>
                  <a:noFill/>
                </a:ln>
              </a:rPr>
              <a:t>Goals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b="1" smtClean="0"/>
              <a:t>The sought-after results of motivated behavior</a:t>
            </a:r>
          </a:p>
          <a:p>
            <a:pPr algn="just"/>
            <a:r>
              <a:rPr lang="en-US" altLang="en-US" b="1" i="1" smtClean="0">
                <a:solidFill>
                  <a:srgbClr val="B10909"/>
                </a:solidFill>
              </a:rPr>
              <a:t>Generic goals</a:t>
            </a:r>
            <a:r>
              <a:rPr lang="en-US" altLang="en-US" b="1" smtClean="0"/>
              <a:t> are general categories of goals that consumers see as a way to fulfill their needs</a:t>
            </a:r>
          </a:p>
          <a:p>
            <a:pPr algn="just"/>
            <a:r>
              <a:rPr lang="en-US" altLang="en-US" b="1" i="1" smtClean="0">
                <a:solidFill>
                  <a:srgbClr val="B10909"/>
                </a:solidFill>
              </a:rPr>
              <a:t>Product-specific goals</a:t>
            </a:r>
            <a:r>
              <a:rPr lang="en-US" altLang="en-US" b="1" smtClean="0"/>
              <a:t> are specifically branded products or services that consumers select as their goals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n>
                  <a:noFill/>
                </a:ln>
              </a:rPr>
              <a:t>The Selection of Goals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smtClean="0"/>
              <a:t>The goals selected by an individual depend on their:</a:t>
            </a:r>
          </a:p>
          <a:p>
            <a:pPr lvl="1"/>
            <a:r>
              <a:rPr lang="en-US" altLang="en-US" b="1" smtClean="0"/>
              <a:t>Personal experiences</a:t>
            </a:r>
          </a:p>
          <a:p>
            <a:pPr lvl="1"/>
            <a:r>
              <a:rPr lang="en-US" altLang="en-US" b="1" smtClean="0"/>
              <a:t>Physical capacity</a:t>
            </a:r>
          </a:p>
          <a:p>
            <a:pPr lvl="1"/>
            <a:r>
              <a:rPr lang="en-US" altLang="en-US" b="1" smtClean="0"/>
              <a:t>Prevailing cultural norms and values</a:t>
            </a:r>
          </a:p>
          <a:p>
            <a:pPr lvl="1"/>
            <a:r>
              <a:rPr lang="en-US" altLang="en-US" b="1" smtClean="0"/>
              <a:t>Goal’s accessibility in the physical and social environment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n>
                  <a:noFill/>
                </a:ln>
              </a:rPr>
              <a:t>Discussion Question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buFont typeface="Arial"/>
              <a:buChar char="•"/>
              <a:defRPr/>
            </a:pPr>
            <a:r>
              <a:rPr lang="en-US" altLang="en-US" sz="2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 are three generic goals you have set for yourself in the past year?</a:t>
            </a:r>
          </a:p>
          <a:p>
            <a:pPr fontAlgn="auto">
              <a:buFont typeface="Arial"/>
              <a:buChar char="•"/>
              <a:defRPr/>
            </a:pPr>
            <a:r>
              <a:rPr lang="en-US" altLang="en-US" sz="2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 are three product-specific goals you have set in the past year?</a:t>
            </a:r>
          </a:p>
          <a:p>
            <a:pPr fontAlgn="auto">
              <a:buFont typeface="Arial"/>
              <a:buChar char="•"/>
              <a:defRPr/>
            </a:pPr>
            <a:r>
              <a:rPr lang="en-US" altLang="en-US" sz="2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were these goals selected?  Was it personal experiences, physical capacity, or prevailing cultural norms and values?</a:t>
            </a:r>
          </a:p>
          <a:p>
            <a:pPr lvl="1" fontAlgn="auto">
              <a:buFont typeface="Arial"/>
              <a:buChar char="•"/>
              <a:defRPr/>
            </a:pPr>
            <a:endParaRPr lang="en-US" altLang="en-US" sz="24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647</TotalTime>
  <Words>527</Words>
  <Application>Microsoft Office PowerPoint</Application>
  <PresentationFormat>On-screen Show (4:3)</PresentationFormat>
  <Paragraphs>83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Cordia New</vt:lpstr>
      <vt:lpstr>Garamond</vt:lpstr>
      <vt:lpstr>Organic</vt:lpstr>
      <vt:lpstr>Consumer Motivation Ch. 4 </vt:lpstr>
      <vt:lpstr>Chapter Outline</vt:lpstr>
      <vt:lpstr>Needs and Motivation</vt:lpstr>
      <vt:lpstr>Model of the Motivation Process</vt:lpstr>
      <vt:lpstr>Types of Needs</vt:lpstr>
      <vt:lpstr>PowerPoint Presentation</vt:lpstr>
      <vt:lpstr>Goals</vt:lpstr>
      <vt:lpstr>The Selection of Goals</vt:lpstr>
      <vt:lpstr>Discussion Question</vt:lpstr>
      <vt:lpstr>Motivations and Goals</vt:lpstr>
      <vt:lpstr>Rational versus Emotional Motives</vt:lpstr>
      <vt:lpstr>The Dynamic Nature of Motivation</vt:lpstr>
      <vt:lpstr>Substitute Goals</vt:lpstr>
      <vt:lpstr>Frustration</vt:lpstr>
      <vt:lpstr>Defense Mechanism</vt:lpstr>
      <vt:lpstr> Defense Mechanisms </vt:lpstr>
      <vt:lpstr>Maslow’s Hierarchy of Needs</vt:lpstr>
      <vt:lpstr>Discussion Question</vt:lpstr>
      <vt:lpstr>PowerPoint Presentation</vt:lpstr>
      <vt:lpstr>A Trio of Needs</vt:lpstr>
    </vt:vector>
  </TitlesOfParts>
  <Company>boston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 Market Segmentation</dc:title>
  <dc:creator>utter</dc:creator>
  <cp:lastModifiedBy>Zarjina Khalil</cp:lastModifiedBy>
  <cp:revision>67</cp:revision>
  <dcterms:created xsi:type="dcterms:W3CDTF">2005-09-01T19:53:26Z</dcterms:created>
  <dcterms:modified xsi:type="dcterms:W3CDTF">2020-01-24T07:22:09Z</dcterms:modified>
</cp:coreProperties>
</file>