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5"/>
  </p:notesMasterIdLst>
  <p:sldIdLst>
    <p:sldId id="345" r:id="rId2"/>
    <p:sldId id="302" r:id="rId3"/>
    <p:sldId id="304" r:id="rId4"/>
    <p:sldId id="306" r:id="rId5"/>
    <p:sldId id="307" r:id="rId6"/>
    <p:sldId id="366" r:id="rId7"/>
    <p:sldId id="367" r:id="rId8"/>
    <p:sldId id="314" r:id="rId9"/>
    <p:sldId id="376" r:id="rId10"/>
    <p:sldId id="316" r:id="rId11"/>
    <p:sldId id="339" r:id="rId12"/>
    <p:sldId id="317" r:id="rId13"/>
    <p:sldId id="384" r:id="rId14"/>
    <p:sldId id="321" r:id="rId15"/>
    <p:sldId id="382" r:id="rId16"/>
    <p:sldId id="324" r:id="rId17"/>
    <p:sldId id="327" r:id="rId18"/>
    <p:sldId id="361" r:id="rId19"/>
    <p:sldId id="387" r:id="rId20"/>
    <p:sldId id="360" r:id="rId21"/>
    <p:sldId id="344" r:id="rId22"/>
    <p:sldId id="385" r:id="rId23"/>
    <p:sldId id="38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8953"/>
    <a:srgbClr val="918E4D"/>
    <a:srgbClr val="9B9853"/>
    <a:srgbClr val="ABA761"/>
    <a:srgbClr val="C6C3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0" autoAdjust="0"/>
    <p:restoredTop sz="79570" autoAdjust="0"/>
  </p:normalViewPr>
  <p:slideViewPr>
    <p:cSldViewPr>
      <p:cViewPr varScale="1">
        <p:scale>
          <a:sx n="59" d="100"/>
          <a:sy n="59" d="100"/>
        </p:scale>
        <p:origin x="1782"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p:scale>
          <a:sx n="80" d="100"/>
          <a:sy n="80" d="100"/>
        </p:scale>
        <p:origin x="-2454" y="3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50B641-4DA4-4DA0-8ECB-D42FF5BEDA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D618543-A40C-4D62-89F0-CFCD9D8388F0}">
      <dgm:prSet/>
      <dgm:spPr/>
      <dgm:t>
        <a:bodyPr/>
        <a:lstStyle/>
        <a:p>
          <a:pPr rtl="0"/>
          <a:r>
            <a:rPr lang="en-US" dirty="0" smtClean="0"/>
            <a:t>POTENTIAL PERSONAL IMPEDIMENTS</a:t>
          </a:r>
          <a:endParaRPr lang="en-US" dirty="0"/>
        </a:p>
      </dgm:t>
    </dgm:pt>
    <dgm:pt modelId="{6EC00058-A81A-4D83-9EA4-29AFFACEF68F}" type="parTrans" cxnId="{4157B62C-0751-4914-8807-2037CC2EBE18}">
      <dgm:prSet/>
      <dgm:spPr/>
      <dgm:t>
        <a:bodyPr/>
        <a:lstStyle/>
        <a:p>
          <a:endParaRPr lang="en-US"/>
        </a:p>
      </dgm:t>
    </dgm:pt>
    <dgm:pt modelId="{803B81AB-0E06-43EA-83F4-202030BE42F1}" type="sibTrans" cxnId="{4157B62C-0751-4914-8807-2037CC2EBE18}">
      <dgm:prSet/>
      <dgm:spPr/>
      <dgm:t>
        <a:bodyPr/>
        <a:lstStyle/>
        <a:p>
          <a:endParaRPr lang="en-US"/>
        </a:p>
      </dgm:t>
    </dgm:pt>
    <dgm:pt modelId="{56F327F5-A167-400D-942C-C491AB3CFE9F}">
      <dgm:prSet/>
      <dgm:spPr/>
      <dgm:t>
        <a:bodyPr/>
        <a:lstStyle/>
        <a:p>
          <a:pPr rtl="0"/>
          <a:r>
            <a:rPr lang="en-US" dirty="0" smtClean="0"/>
            <a:t>“I wonder whether my hair will be longer by the time of my wedding.”</a:t>
          </a:r>
          <a:endParaRPr lang="en-US" dirty="0"/>
        </a:p>
      </dgm:t>
    </dgm:pt>
    <dgm:pt modelId="{3F29F34F-80DA-4684-B460-67AC1A8D1DEE}" type="parTrans" cxnId="{2DD88FAA-74F5-4839-93DF-5961699E2D58}">
      <dgm:prSet/>
      <dgm:spPr/>
      <dgm:t>
        <a:bodyPr/>
        <a:lstStyle/>
        <a:p>
          <a:endParaRPr lang="en-US"/>
        </a:p>
      </dgm:t>
    </dgm:pt>
    <dgm:pt modelId="{45D34604-71B0-4597-83DF-65890AC9D68B}" type="sibTrans" cxnId="{2DD88FAA-74F5-4839-93DF-5961699E2D58}">
      <dgm:prSet/>
      <dgm:spPr/>
      <dgm:t>
        <a:bodyPr/>
        <a:lstStyle/>
        <a:p>
          <a:endParaRPr lang="en-US"/>
        </a:p>
      </dgm:t>
    </dgm:pt>
    <dgm:pt modelId="{A680F925-CBA3-400B-BAAF-51793C3DBCE8}">
      <dgm:prSet/>
      <dgm:spPr/>
      <dgm:t>
        <a:bodyPr/>
        <a:lstStyle/>
        <a:p>
          <a:pPr rtl="0"/>
          <a:r>
            <a:rPr lang="en-US" dirty="0" smtClean="0"/>
            <a:t>“I want to try to lose two inches off my waist by  my birthday.”</a:t>
          </a:r>
          <a:endParaRPr lang="en-US" dirty="0"/>
        </a:p>
      </dgm:t>
    </dgm:pt>
    <dgm:pt modelId="{E1A8B820-BE25-4373-A2ED-A69FF313B8AA}" type="parTrans" cxnId="{963779DF-A401-46C4-884E-4BC471E16C23}">
      <dgm:prSet/>
      <dgm:spPr/>
      <dgm:t>
        <a:bodyPr/>
        <a:lstStyle/>
        <a:p>
          <a:endParaRPr lang="en-US"/>
        </a:p>
      </dgm:t>
    </dgm:pt>
    <dgm:pt modelId="{EF3B5739-822B-4397-95DA-C236018C8D80}" type="sibTrans" cxnId="{963779DF-A401-46C4-884E-4BC471E16C23}">
      <dgm:prSet/>
      <dgm:spPr/>
      <dgm:t>
        <a:bodyPr/>
        <a:lstStyle/>
        <a:p>
          <a:endParaRPr lang="en-US"/>
        </a:p>
      </dgm:t>
    </dgm:pt>
    <dgm:pt modelId="{FBAA6FF2-B7C4-48C8-A599-66905A5F36AE}">
      <dgm:prSet/>
      <dgm:spPr/>
      <dgm:t>
        <a:bodyPr/>
        <a:lstStyle/>
        <a:p>
          <a:pPr rtl="0"/>
          <a:r>
            <a:rPr lang="en-US" dirty="0" smtClean="0"/>
            <a:t>“I’m going to try to get tickets for the Rolling Stones concert for our anniversary.”</a:t>
          </a:r>
          <a:endParaRPr lang="en-US" dirty="0"/>
        </a:p>
      </dgm:t>
    </dgm:pt>
    <dgm:pt modelId="{5782583C-4339-4CF2-A47B-3FF388062443}" type="parTrans" cxnId="{7C328406-4B96-4AE8-9A78-5A3ADCA48D00}">
      <dgm:prSet/>
      <dgm:spPr/>
      <dgm:t>
        <a:bodyPr/>
        <a:lstStyle/>
        <a:p>
          <a:endParaRPr lang="en-US"/>
        </a:p>
      </dgm:t>
    </dgm:pt>
    <dgm:pt modelId="{615D0254-24F8-4EF3-9BCD-15D3FA32102A}" type="sibTrans" cxnId="{7C328406-4B96-4AE8-9A78-5A3ADCA48D00}">
      <dgm:prSet/>
      <dgm:spPr/>
      <dgm:t>
        <a:bodyPr/>
        <a:lstStyle/>
        <a:p>
          <a:endParaRPr lang="en-US"/>
        </a:p>
      </dgm:t>
    </dgm:pt>
    <dgm:pt modelId="{49206049-E4CA-4458-831D-90548263DB64}">
      <dgm:prSet/>
      <dgm:spPr/>
      <dgm:t>
        <a:bodyPr/>
        <a:lstStyle/>
        <a:p>
          <a:pPr rtl="0"/>
          <a:r>
            <a:rPr lang="en-US" dirty="0" smtClean="0"/>
            <a:t>“I’m going to attempt to give up smoking by my birthday.”</a:t>
          </a:r>
          <a:endParaRPr lang="en-US" dirty="0"/>
        </a:p>
      </dgm:t>
    </dgm:pt>
    <dgm:pt modelId="{DD78EB84-1DF7-4CC3-BE45-7A1B2B62EAFA}" type="parTrans" cxnId="{B5907074-891D-43F1-8257-68F6DBA3AFF4}">
      <dgm:prSet/>
      <dgm:spPr/>
      <dgm:t>
        <a:bodyPr/>
        <a:lstStyle/>
        <a:p>
          <a:endParaRPr lang="en-US"/>
        </a:p>
      </dgm:t>
    </dgm:pt>
    <dgm:pt modelId="{D4391A7A-4B60-4F39-B8ED-A6E7388B5DF9}" type="sibTrans" cxnId="{B5907074-891D-43F1-8257-68F6DBA3AFF4}">
      <dgm:prSet/>
      <dgm:spPr/>
      <dgm:t>
        <a:bodyPr/>
        <a:lstStyle/>
        <a:p>
          <a:endParaRPr lang="en-US"/>
        </a:p>
      </dgm:t>
    </dgm:pt>
    <dgm:pt modelId="{9230ADC7-270E-45C9-87F6-4660ACE32B59}">
      <dgm:prSet/>
      <dgm:spPr/>
      <dgm:t>
        <a:bodyPr/>
        <a:lstStyle/>
        <a:p>
          <a:pPr rtl="0"/>
          <a:r>
            <a:rPr lang="en-US" dirty="0" smtClean="0"/>
            <a:t>“I am going to increase how often I run two miles from three to five times a week.”</a:t>
          </a:r>
          <a:endParaRPr lang="en-US" dirty="0"/>
        </a:p>
      </dgm:t>
    </dgm:pt>
    <dgm:pt modelId="{40803C43-3FAE-41E9-898B-3FF4E5ECE176}" type="parTrans" cxnId="{60C3A0E8-ED39-40DA-9C5C-DCE7C4BBF73C}">
      <dgm:prSet/>
      <dgm:spPr/>
      <dgm:t>
        <a:bodyPr/>
        <a:lstStyle/>
        <a:p>
          <a:endParaRPr lang="en-US"/>
        </a:p>
      </dgm:t>
    </dgm:pt>
    <dgm:pt modelId="{6028C39F-2108-46C5-87FA-FAB97125C891}" type="sibTrans" cxnId="{60C3A0E8-ED39-40DA-9C5C-DCE7C4BBF73C}">
      <dgm:prSet/>
      <dgm:spPr/>
      <dgm:t>
        <a:bodyPr/>
        <a:lstStyle/>
        <a:p>
          <a:endParaRPr lang="en-US"/>
        </a:p>
      </dgm:t>
    </dgm:pt>
    <dgm:pt modelId="{FC88CBC6-32AF-47AE-8761-BDD0F9B13D09}">
      <dgm:prSet/>
      <dgm:spPr/>
      <dgm:t>
        <a:bodyPr/>
        <a:lstStyle/>
        <a:p>
          <a:pPr rtl="0"/>
          <a:r>
            <a:rPr lang="en-US" dirty="0" smtClean="0"/>
            <a:t>“Tonight, I’m not going to have dessert at the restaurant.”</a:t>
          </a:r>
          <a:endParaRPr lang="en-US" dirty="0"/>
        </a:p>
      </dgm:t>
    </dgm:pt>
    <dgm:pt modelId="{0EC75232-D991-4A4C-91AE-F3B5EB71B84C}" type="parTrans" cxnId="{073BE1ED-1601-45F8-9B1A-540A1F78C292}">
      <dgm:prSet/>
      <dgm:spPr/>
      <dgm:t>
        <a:bodyPr/>
        <a:lstStyle/>
        <a:p>
          <a:endParaRPr lang="en-US"/>
        </a:p>
      </dgm:t>
    </dgm:pt>
    <dgm:pt modelId="{EA686177-0E26-449D-809B-861EC274FC89}" type="sibTrans" cxnId="{073BE1ED-1601-45F8-9B1A-540A1F78C292}">
      <dgm:prSet/>
      <dgm:spPr/>
      <dgm:t>
        <a:bodyPr/>
        <a:lstStyle/>
        <a:p>
          <a:endParaRPr lang="en-US"/>
        </a:p>
      </dgm:t>
    </dgm:pt>
    <dgm:pt modelId="{9FAF7348-E817-42D4-8FF4-DA0E47D5228A}" type="pres">
      <dgm:prSet presAssocID="{4950B641-4DA4-4DA0-8ECB-D42FF5BEDABC}" presName="linear" presStyleCnt="0">
        <dgm:presLayoutVars>
          <dgm:animLvl val="lvl"/>
          <dgm:resizeHandles val="exact"/>
        </dgm:presLayoutVars>
      </dgm:prSet>
      <dgm:spPr/>
      <dgm:t>
        <a:bodyPr/>
        <a:lstStyle/>
        <a:p>
          <a:endParaRPr lang="en-US"/>
        </a:p>
      </dgm:t>
    </dgm:pt>
    <dgm:pt modelId="{79E0DF1D-100C-4E28-991E-04D400D9D298}" type="pres">
      <dgm:prSet presAssocID="{2D618543-A40C-4D62-89F0-CFCD9D8388F0}" presName="parentText" presStyleLbl="node1" presStyleIdx="0" presStyleCnt="1">
        <dgm:presLayoutVars>
          <dgm:chMax val="0"/>
          <dgm:bulletEnabled val="1"/>
        </dgm:presLayoutVars>
      </dgm:prSet>
      <dgm:spPr/>
      <dgm:t>
        <a:bodyPr/>
        <a:lstStyle/>
        <a:p>
          <a:endParaRPr lang="en-US"/>
        </a:p>
      </dgm:t>
    </dgm:pt>
    <dgm:pt modelId="{9A27989C-9AF1-4B2A-8B75-753E5DE49026}" type="pres">
      <dgm:prSet presAssocID="{2D618543-A40C-4D62-89F0-CFCD9D8388F0}" presName="childText" presStyleLbl="revTx" presStyleIdx="0" presStyleCnt="1">
        <dgm:presLayoutVars>
          <dgm:bulletEnabled val="1"/>
        </dgm:presLayoutVars>
      </dgm:prSet>
      <dgm:spPr/>
      <dgm:t>
        <a:bodyPr/>
        <a:lstStyle/>
        <a:p>
          <a:endParaRPr lang="en-US"/>
        </a:p>
      </dgm:t>
    </dgm:pt>
  </dgm:ptLst>
  <dgm:cxnLst>
    <dgm:cxn modelId="{377D1AE2-1F22-4ED6-883C-B4DA9A478F3D}" type="presOf" srcId="{9230ADC7-270E-45C9-87F6-4660ACE32B59}" destId="{9A27989C-9AF1-4B2A-8B75-753E5DE49026}" srcOrd="0" destOrd="4" presId="urn:microsoft.com/office/officeart/2005/8/layout/vList2"/>
    <dgm:cxn modelId="{073BE1ED-1601-45F8-9B1A-540A1F78C292}" srcId="{2D618543-A40C-4D62-89F0-CFCD9D8388F0}" destId="{FC88CBC6-32AF-47AE-8761-BDD0F9B13D09}" srcOrd="5" destOrd="0" parTransId="{0EC75232-D991-4A4C-91AE-F3B5EB71B84C}" sibTransId="{EA686177-0E26-449D-809B-861EC274FC89}"/>
    <dgm:cxn modelId="{7C328406-4B96-4AE8-9A78-5A3ADCA48D00}" srcId="{2D618543-A40C-4D62-89F0-CFCD9D8388F0}" destId="{FBAA6FF2-B7C4-48C8-A599-66905A5F36AE}" srcOrd="2" destOrd="0" parTransId="{5782583C-4339-4CF2-A47B-3FF388062443}" sibTransId="{615D0254-24F8-4EF3-9BCD-15D3FA32102A}"/>
    <dgm:cxn modelId="{139214E2-C3D0-4605-AD09-44F574DE7B70}" type="presOf" srcId="{FC88CBC6-32AF-47AE-8761-BDD0F9B13D09}" destId="{9A27989C-9AF1-4B2A-8B75-753E5DE49026}" srcOrd="0" destOrd="5" presId="urn:microsoft.com/office/officeart/2005/8/layout/vList2"/>
    <dgm:cxn modelId="{FAB06CC5-27CD-4CBF-93D5-DA2CA3D741FC}" type="presOf" srcId="{49206049-E4CA-4458-831D-90548263DB64}" destId="{9A27989C-9AF1-4B2A-8B75-753E5DE49026}" srcOrd="0" destOrd="3" presId="urn:microsoft.com/office/officeart/2005/8/layout/vList2"/>
    <dgm:cxn modelId="{C55FCFD5-DD9E-49EE-AC0B-11CC6377C357}" type="presOf" srcId="{2D618543-A40C-4D62-89F0-CFCD9D8388F0}" destId="{79E0DF1D-100C-4E28-991E-04D400D9D298}" srcOrd="0" destOrd="0" presId="urn:microsoft.com/office/officeart/2005/8/layout/vList2"/>
    <dgm:cxn modelId="{7EE1D9E7-5670-4040-AC95-964E0F489F06}" type="presOf" srcId="{56F327F5-A167-400D-942C-C491AB3CFE9F}" destId="{9A27989C-9AF1-4B2A-8B75-753E5DE49026}" srcOrd="0" destOrd="0" presId="urn:microsoft.com/office/officeart/2005/8/layout/vList2"/>
    <dgm:cxn modelId="{2DD88FAA-74F5-4839-93DF-5961699E2D58}" srcId="{2D618543-A40C-4D62-89F0-CFCD9D8388F0}" destId="{56F327F5-A167-400D-942C-C491AB3CFE9F}" srcOrd="0" destOrd="0" parTransId="{3F29F34F-80DA-4684-B460-67AC1A8D1DEE}" sibTransId="{45D34604-71B0-4597-83DF-65890AC9D68B}"/>
    <dgm:cxn modelId="{65B5F915-E1FC-4995-8296-FEDBA3B03FD8}" type="presOf" srcId="{FBAA6FF2-B7C4-48C8-A599-66905A5F36AE}" destId="{9A27989C-9AF1-4B2A-8B75-753E5DE49026}" srcOrd="0" destOrd="2" presId="urn:microsoft.com/office/officeart/2005/8/layout/vList2"/>
    <dgm:cxn modelId="{B5907074-891D-43F1-8257-68F6DBA3AFF4}" srcId="{2D618543-A40C-4D62-89F0-CFCD9D8388F0}" destId="{49206049-E4CA-4458-831D-90548263DB64}" srcOrd="3" destOrd="0" parTransId="{DD78EB84-1DF7-4CC3-BE45-7A1B2B62EAFA}" sibTransId="{D4391A7A-4B60-4F39-B8ED-A6E7388B5DF9}"/>
    <dgm:cxn modelId="{0B213176-C0A7-4988-A1CB-D9CF0A32D75D}" type="presOf" srcId="{A680F925-CBA3-400B-BAAF-51793C3DBCE8}" destId="{9A27989C-9AF1-4B2A-8B75-753E5DE49026}" srcOrd="0" destOrd="1" presId="urn:microsoft.com/office/officeart/2005/8/layout/vList2"/>
    <dgm:cxn modelId="{963779DF-A401-46C4-884E-4BC471E16C23}" srcId="{2D618543-A40C-4D62-89F0-CFCD9D8388F0}" destId="{A680F925-CBA3-400B-BAAF-51793C3DBCE8}" srcOrd="1" destOrd="0" parTransId="{E1A8B820-BE25-4373-A2ED-A69FF313B8AA}" sibTransId="{EF3B5739-822B-4397-95DA-C236018C8D80}"/>
    <dgm:cxn modelId="{60C3A0E8-ED39-40DA-9C5C-DCE7C4BBF73C}" srcId="{2D618543-A40C-4D62-89F0-CFCD9D8388F0}" destId="{9230ADC7-270E-45C9-87F6-4660ACE32B59}" srcOrd="4" destOrd="0" parTransId="{40803C43-3FAE-41E9-898B-3FF4E5ECE176}" sibTransId="{6028C39F-2108-46C5-87FA-FAB97125C891}"/>
    <dgm:cxn modelId="{9F49AC55-43C2-4303-994C-DE7691EBB71D}" type="presOf" srcId="{4950B641-4DA4-4DA0-8ECB-D42FF5BEDABC}" destId="{9FAF7348-E817-42D4-8FF4-DA0E47D5228A}" srcOrd="0" destOrd="0" presId="urn:microsoft.com/office/officeart/2005/8/layout/vList2"/>
    <dgm:cxn modelId="{4157B62C-0751-4914-8807-2037CC2EBE18}" srcId="{4950B641-4DA4-4DA0-8ECB-D42FF5BEDABC}" destId="{2D618543-A40C-4D62-89F0-CFCD9D8388F0}" srcOrd="0" destOrd="0" parTransId="{6EC00058-A81A-4D83-9EA4-29AFFACEF68F}" sibTransId="{803B81AB-0E06-43EA-83F4-202030BE42F1}"/>
    <dgm:cxn modelId="{AEFA8574-9256-4882-956C-156F4452FFFB}" type="presParOf" srcId="{9FAF7348-E817-42D4-8FF4-DA0E47D5228A}" destId="{79E0DF1D-100C-4E28-991E-04D400D9D298}" srcOrd="0" destOrd="0" presId="urn:microsoft.com/office/officeart/2005/8/layout/vList2"/>
    <dgm:cxn modelId="{06F4F151-B982-404F-8BC9-27B5A2B9CCD2}" type="presParOf" srcId="{9FAF7348-E817-42D4-8FF4-DA0E47D5228A}" destId="{9A27989C-9AF1-4B2A-8B75-753E5DE4902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AEC21D-C1AE-4DA0-8E96-B7F872D17DD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E7AE06F-275F-49A3-A492-7E61401A627D}">
      <dgm:prSet/>
      <dgm:spPr/>
      <dgm:t>
        <a:bodyPr/>
        <a:lstStyle/>
        <a:p>
          <a:pPr rtl="0"/>
          <a:r>
            <a:rPr lang="en-US" dirty="0" smtClean="0"/>
            <a:t>POTENTIAL ENVIRONMENTAL IMPEDIMENTS</a:t>
          </a:r>
          <a:endParaRPr lang="en-US" dirty="0"/>
        </a:p>
      </dgm:t>
    </dgm:pt>
    <dgm:pt modelId="{95110952-6A34-486B-952B-FB7A129BF47A}" type="parTrans" cxnId="{F0E4C281-E517-47B9-81DD-19EBAEBF8F25}">
      <dgm:prSet/>
      <dgm:spPr/>
      <dgm:t>
        <a:bodyPr/>
        <a:lstStyle/>
        <a:p>
          <a:endParaRPr lang="en-US"/>
        </a:p>
      </dgm:t>
    </dgm:pt>
    <dgm:pt modelId="{2012DB68-65FC-477A-9BE6-47914CAB4B1B}" type="sibTrans" cxnId="{F0E4C281-E517-47B9-81DD-19EBAEBF8F25}">
      <dgm:prSet/>
      <dgm:spPr/>
      <dgm:t>
        <a:bodyPr/>
        <a:lstStyle/>
        <a:p>
          <a:endParaRPr lang="en-US"/>
        </a:p>
      </dgm:t>
    </dgm:pt>
    <dgm:pt modelId="{849D0593-1711-4155-83BD-BBED13E77D89}">
      <dgm:prSet/>
      <dgm:spPr/>
      <dgm:t>
        <a:bodyPr/>
        <a:lstStyle/>
        <a:p>
          <a:pPr rtl="0"/>
          <a:r>
            <a:rPr lang="en-US" dirty="0" smtClean="0"/>
            <a:t>“The first 1,000 people at the baseball game will receive a team cap.”</a:t>
          </a:r>
          <a:endParaRPr lang="en-US" dirty="0"/>
        </a:p>
      </dgm:t>
    </dgm:pt>
    <dgm:pt modelId="{1480575B-43FC-4C33-B9FD-CD4195E06067}" type="parTrans" cxnId="{233ECAE6-7316-4451-A704-AC9B62FC9D33}">
      <dgm:prSet/>
      <dgm:spPr/>
      <dgm:t>
        <a:bodyPr/>
        <a:lstStyle/>
        <a:p>
          <a:endParaRPr lang="en-US"/>
        </a:p>
      </dgm:t>
    </dgm:pt>
    <dgm:pt modelId="{213A1F19-434B-45EA-A634-69E43795B599}" type="sibTrans" cxnId="{233ECAE6-7316-4451-A704-AC9B62FC9D33}">
      <dgm:prSet/>
      <dgm:spPr/>
      <dgm:t>
        <a:bodyPr/>
        <a:lstStyle/>
        <a:p>
          <a:endParaRPr lang="en-US"/>
        </a:p>
      </dgm:t>
    </dgm:pt>
    <dgm:pt modelId="{4DCD30D4-3026-4AF1-AFEC-99A921FD8BBA}">
      <dgm:prSet/>
      <dgm:spPr/>
      <dgm:t>
        <a:bodyPr/>
        <a:lstStyle/>
        <a:p>
          <a:pPr rtl="0"/>
          <a:r>
            <a:rPr lang="en-US" dirty="0" smtClean="0"/>
            <a:t>“Sorry, the car you ordered didn’t come in from Japan on the ship that docked yesterday.”</a:t>
          </a:r>
          <a:endParaRPr lang="en-US" dirty="0"/>
        </a:p>
      </dgm:t>
    </dgm:pt>
    <dgm:pt modelId="{10D98C4D-7EC2-4F0C-8471-6840647D44E6}" type="parTrans" cxnId="{9972FD1A-28BC-4B0A-8E86-44BBE6399F15}">
      <dgm:prSet/>
      <dgm:spPr/>
      <dgm:t>
        <a:bodyPr/>
        <a:lstStyle/>
        <a:p>
          <a:endParaRPr lang="en-US"/>
        </a:p>
      </dgm:t>
    </dgm:pt>
    <dgm:pt modelId="{3D30789A-F9CC-47DE-9A35-292459439CF6}" type="sibTrans" cxnId="{9972FD1A-28BC-4B0A-8E86-44BBE6399F15}">
      <dgm:prSet/>
      <dgm:spPr/>
      <dgm:t>
        <a:bodyPr/>
        <a:lstStyle/>
        <a:p>
          <a:endParaRPr lang="en-US"/>
        </a:p>
      </dgm:t>
    </dgm:pt>
    <dgm:pt modelId="{622707FC-DB82-4145-A41C-B3EA64B4C0F4}">
      <dgm:prSet/>
      <dgm:spPr/>
      <dgm:t>
        <a:bodyPr/>
        <a:lstStyle/>
        <a:p>
          <a:pPr rtl="0"/>
          <a:r>
            <a:rPr lang="en-US" dirty="0" smtClean="0"/>
            <a:t>“There are only two cases of chardonnay in our stockroom. You better come in sometime today.”</a:t>
          </a:r>
          <a:endParaRPr lang="en-US" dirty="0"/>
        </a:p>
      </dgm:t>
    </dgm:pt>
    <dgm:pt modelId="{D5AE4DA5-84CF-4A14-9042-95CF879688D3}" type="parTrans" cxnId="{E3F69C6C-294D-4EA6-9475-5F237F747E8E}">
      <dgm:prSet/>
      <dgm:spPr/>
      <dgm:t>
        <a:bodyPr/>
        <a:lstStyle/>
        <a:p>
          <a:endParaRPr lang="en-US"/>
        </a:p>
      </dgm:t>
    </dgm:pt>
    <dgm:pt modelId="{A808C8B9-1D64-48EE-9C04-47CE0E874FB6}" type="sibTrans" cxnId="{E3F69C6C-294D-4EA6-9475-5F237F747E8E}">
      <dgm:prSet/>
      <dgm:spPr/>
      <dgm:t>
        <a:bodyPr/>
        <a:lstStyle/>
        <a:p>
          <a:endParaRPr lang="en-US"/>
        </a:p>
      </dgm:t>
    </dgm:pt>
    <dgm:pt modelId="{EB633158-7CCF-441D-9B5B-89CA1B28BA8D}">
      <dgm:prSet/>
      <dgm:spPr/>
      <dgm:t>
        <a:bodyPr/>
        <a:lstStyle/>
        <a:p>
          <a:pPr rtl="0"/>
          <a:r>
            <a:rPr lang="en-US" dirty="0" smtClean="0"/>
            <a:t>“I am sorry. We cannot serve you. We are closing the restaurant because of an electrical problem.”</a:t>
          </a:r>
          <a:endParaRPr lang="en-US" dirty="0"/>
        </a:p>
      </dgm:t>
    </dgm:pt>
    <dgm:pt modelId="{1C62C788-77A7-443E-A061-E2326238DAE4}" type="parTrans" cxnId="{8CE29B70-CE0F-49FF-95E4-DF12E1B2C2C2}">
      <dgm:prSet/>
      <dgm:spPr/>
      <dgm:t>
        <a:bodyPr/>
        <a:lstStyle/>
        <a:p>
          <a:endParaRPr lang="en-US"/>
        </a:p>
      </dgm:t>
    </dgm:pt>
    <dgm:pt modelId="{D36F45A8-3ADF-4656-B180-A6D301662BB9}" type="sibTrans" cxnId="{8CE29B70-CE0F-49FF-95E4-DF12E1B2C2C2}">
      <dgm:prSet/>
      <dgm:spPr/>
      <dgm:t>
        <a:bodyPr/>
        <a:lstStyle/>
        <a:p>
          <a:endParaRPr lang="en-US"/>
        </a:p>
      </dgm:t>
    </dgm:pt>
    <dgm:pt modelId="{EBEF589C-524B-4C1A-983B-6545A08761C6}" type="pres">
      <dgm:prSet presAssocID="{4FAEC21D-C1AE-4DA0-8E96-B7F872D17DD0}" presName="linear" presStyleCnt="0">
        <dgm:presLayoutVars>
          <dgm:animLvl val="lvl"/>
          <dgm:resizeHandles val="exact"/>
        </dgm:presLayoutVars>
      </dgm:prSet>
      <dgm:spPr/>
      <dgm:t>
        <a:bodyPr/>
        <a:lstStyle/>
        <a:p>
          <a:endParaRPr lang="en-US"/>
        </a:p>
      </dgm:t>
    </dgm:pt>
    <dgm:pt modelId="{B840EFA9-BA1E-4FD7-8567-AD5F3D3EC588}" type="pres">
      <dgm:prSet presAssocID="{5E7AE06F-275F-49A3-A492-7E61401A627D}" presName="parentText" presStyleLbl="node1" presStyleIdx="0" presStyleCnt="1">
        <dgm:presLayoutVars>
          <dgm:chMax val="0"/>
          <dgm:bulletEnabled val="1"/>
        </dgm:presLayoutVars>
      </dgm:prSet>
      <dgm:spPr/>
      <dgm:t>
        <a:bodyPr/>
        <a:lstStyle/>
        <a:p>
          <a:endParaRPr lang="en-US"/>
        </a:p>
      </dgm:t>
    </dgm:pt>
    <dgm:pt modelId="{18F0D53E-0E03-47DB-99AA-5E6470C92138}" type="pres">
      <dgm:prSet presAssocID="{5E7AE06F-275F-49A3-A492-7E61401A627D}" presName="childText" presStyleLbl="revTx" presStyleIdx="0" presStyleCnt="1">
        <dgm:presLayoutVars>
          <dgm:bulletEnabled val="1"/>
        </dgm:presLayoutVars>
      </dgm:prSet>
      <dgm:spPr/>
      <dgm:t>
        <a:bodyPr/>
        <a:lstStyle/>
        <a:p>
          <a:endParaRPr lang="en-US"/>
        </a:p>
      </dgm:t>
    </dgm:pt>
  </dgm:ptLst>
  <dgm:cxnLst>
    <dgm:cxn modelId="{3322E330-85D6-45D5-9D3F-4508BFAFEF09}" type="presOf" srcId="{4FAEC21D-C1AE-4DA0-8E96-B7F872D17DD0}" destId="{EBEF589C-524B-4C1A-983B-6545A08761C6}" srcOrd="0" destOrd="0" presId="urn:microsoft.com/office/officeart/2005/8/layout/vList2"/>
    <dgm:cxn modelId="{9972FD1A-28BC-4B0A-8E86-44BBE6399F15}" srcId="{5E7AE06F-275F-49A3-A492-7E61401A627D}" destId="{4DCD30D4-3026-4AF1-AFEC-99A921FD8BBA}" srcOrd="1" destOrd="0" parTransId="{10D98C4D-7EC2-4F0C-8471-6840647D44E6}" sibTransId="{3D30789A-F9CC-47DE-9A35-292459439CF6}"/>
    <dgm:cxn modelId="{F0E4C281-E517-47B9-81DD-19EBAEBF8F25}" srcId="{4FAEC21D-C1AE-4DA0-8E96-B7F872D17DD0}" destId="{5E7AE06F-275F-49A3-A492-7E61401A627D}" srcOrd="0" destOrd="0" parTransId="{95110952-6A34-486B-952B-FB7A129BF47A}" sibTransId="{2012DB68-65FC-477A-9BE6-47914CAB4B1B}"/>
    <dgm:cxn modelId="{04D891B3-12B9-4FA2-B513-CF682E335343}" type="presOf" srcId="{622707FC-DB82-4145-A41C-B3EA64B4C0F4}" destId="{18F0D53E-0E03-47DB-99AA-5E6470C92138}" srcOrd="0" destOrd="2" presId="urn:microsoft.com/office/officeart/2005/8/layout/vList2"/>
    <dgm:cxn modelId="{E3F69C6C-294D-4EA6-9475-5F237F747E8E}" srcId="{5E7AE06F-275F-49A3-A492-7E61401A627D}" destId="{622707FC-DB82-4145-A41C-B3EA64B4C0F4}" srcOrd="2" destOrd="0" parTransId="{D5AE4DA5-84CF-4A14-9042-95CF879688D3}" sibTransId="{A808C8B9-1D64-48EE-9C04-47CE0E874FB6}"/>
    <dgm:cxn modelId="{8CE29B70-CE0F-49FF-95E4-DF12E1B2C2C2}" srcId="{5E7AE06F-275F-49A3-A492-7E61401A627D}" destId="{EB633158-7CCF-441D-9B5B-89CA1B28BA8D}" srcOrd="3" destOrd="0" parTransId="{1C62C788-77A7-443E-A061-E2326238DAE4}" sibTransId="{D36F45A8-3ADF-4656-B180-A6D301662BB9}"/>
    <dgm:cxn modelId="{CE69ED18-A710-4249-AC8D-2C84701A43EA}" type="presOf" srcId="{5E7AE06F-275F-49A3-A492-7E61401A627D}" destId="{B840EFA9-BA1E-4FD7-8567-AD5F3D3EC588}" srcOrd="0" destOrd="0" presId="urn:microsoft.com/office/officeart/2005/8/layout/vList2"/>
    <dgm:cxn modelId="{233ECAE6-7316-4451-A704-AC9B62FC9D33}" srcId="{5E7AE06F-275F-49A3-A492-7E61401A627D}" destId="{849D0593-1711-4155-83BD-BBED13E77D89}" srcOrd="0" destOrd="0" parTransId="{1480575B-43FC-4C33-B9FD-CD4195E06067}" sibTransId="{213A1F19-434B-45EA-A634-69E43795B599}"/>
    <dgm:cxn modelId="{632E2609-AA7C-45EA-BB16-5068AE591023}" type="presOf" srcId="{849D0593-1711-4155-83BD-BBED13E77D89}" destId="{18F0D53E-0E03-47DB-99AA-5E6470C92138}" srcOrd="0" destOrd="0" presId="urn:microsoft.com/office/officeart/2005/8/layout/vList2"/>
    <dgm:cxn modelId="{09C7F5D1-FA7C-472C-BA63-070D256304D1}" type="presOf" srcId="{4DCD30D4-3026-4AF1-AFEC-99A921FD8BBA}" destId="{18F0D53E-0E03-47DB-99AA-5E6470C92138}" srcOrd="0" destOrd="1" presId="urn:microsoft.com/office/officeart/2005/8/layout/vList2"/>
    <dgm:cxn modelId="{8059E407-0915-4713-9BC4-41E50AB7F09C}" type="presOf" srcId="{EB633158-7CCF-441D-9B5B-89CA1B28BA8D}" destId="{18F0D53E-0E03-47DB-99AA-5E6470C92138}" srcOrd="0" destOrd="3" presId="urn:microsoft.com/office/officeart/2005/8/layout/vList2"/>
    <dgm:cxn modelId="{560BD906-9DD4-4B5D-9268-5828BB4FFF89}" type="presParOf" srcId="{EBEF589C-524B-4C1A-983B-6545A08761C6}" destId="{B840EFA9-BA1E-4FD7-8567-AD5F3D3EC588}" srcOrd="0" destOrd="0" presId="urn:microsoft.com/office/officeart/2005/8/layout/vList2"/>
    <dgm:cxn modelId="{F0ACA262-1F05-49E4-B4AF-C724F1FA910C}" type="presParOf" srcId="{EBEF589C-524B-4C1A-983B-6545A08761C6}" destId="{18F0D53E-0E03-47DB-99AA-5E6470C92138}" srcOrd="1"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8A9FC8-49E9-47EB-8C4B-8240173D3499}"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1EF1C414-7BBD-4558-B737-438DA1943CBF}">
      <dgm:prSet/>
      <dgm:spPr/>
      <dgm:t>
        <a:bodyPr/>
        <a:lstStyle/>
        <a:p>
          <a:pPr rtl="0"/>
          <a:r>
            <a:rPr lang="en-US" dirty="0" smtClean="0"/>
            <a:t>Cognitive Dissonance Theory</a:t>
          </a:r>
          <a:endParaRPr lang="en-US" dirty="0"/>
        </a:p>
      </dgm:t>
    </dgm:pt>
    <dgm:pt modelId="{B109298E-648E-4B50-A021-83F4221745F5}" type="parTrans" cxnId="{A2B42F72-9836-4E40-8785-2A1CE77841F6}">
      <dgm:prSet/>
      <dgm:spPr/>
      <dgm:t>
        <a:bodyPr/>
        <a:lstStyle/>
        <a:p>
          <a:endParaRPr lang="en-US"/>
        </a:p>
      </dgm:t>
    </dgm:pt>
    <dgm:pt modelId="{5AF3531A-9C87-4D2C-BFEA-BFB2AEC91B45}" type="sibTrans" cxnId="{A2B42F72-9836-4E40-8785-2A1CE77841F6}">
      <dgm:prSet/>
      <dgm:spPr/>
      <dgm:t>
        <a:bodyPr/>
        <a:lstStyle/>
        <a:p>
          <a:endParaRPr lang="en-US"/>
        </a:p>
      </dgm:t>
    </dgm:pt>
    <dgm:pt modelId="{31DDFDBD-B9C4-405B-A9E1-A9489DE2633B}">
      <dgm:prSet/>
      <dgm:spPr/>
      <dgm:t>
        <a:bodyPr/>
        <a:lstStyle/>
        <a:p>
          <a:pPr rtl="0"/>
          <a:r>
            <a:rPr lang="en-US" dirty="0" smtClean="0"/>
            <a:t>Attribution Theory</a:t>
          </a:r>
          <a:endParaRPr lang="en-US" dirty="0"/>
        </a:p>
      </dgm:t>
    </dgm:pt>
    <dgm:pt modelId="{36665E0A-DC1A-43D6-9898-3FAEDBB716A4}" type="parTrans" cxnId="{67AD86D3-DC1A-4AFF-A0FB-3C87A07819DE}">
      <dgm:prSet/>
      <dgm:spPr/>
      <dgm:t>
        <a:bodyPr/>
        <a:lstStyle/>
        <a:p>
          <a:endParaRPr lang="en-US"/>
        </a:p>
      </dgm:t>
    </dgm:pt>
    <dgm:pt modelId="{F8222962-D5CF-4653-837D-7A446FF54EE6}" type="sibTrans" cxnId="{67AD86D3-DC1A-4AFF-A0FB-3C87A07819DE}">
      <dgm:prSet/>
      <dgm:spPr/>
      <dgm:t>
        <a:bodyPr/>
        <a:lstStyle/>
        <a:p>
          <a:endParaRPr lang="en-US"/>
        </a:p>
      </dgm:t>
    </dgm:pt>
    <dgm:pt modelId="{6EA56C25-938A-40BA-9EAC-ADF0B0ABBD67}">
      <dgm:prSet/>
      <dgm:spPr/>
      <dgm:t>
        <a:bodyPr/>
        <a:lstStyle/>
        <a:p>
          <a:pPr rtl="0"/>
          <a:r>
            <a:rPr lang="en-US" dirty="0" smtClean="0">
              <a:latin typeface="Times New Roman" pitchFamily="18" charset="0"/>
            </a:rPr>
            <a:t>Holds that discomfort or dissonance occurs when a consumer holds conflicting thoughts about a belief or an attitude object.</a:t>
          </a:r>
          <a:endParaRPr lang="en-US" dirty="0"/>
        </a:p>
      </dgm:t>
    </dgm:pt>
    <dgm:pt modelId="{2DE316FE-B3AE-4466-9268-64DF24F91663}" type="parTrans" cxnId="{D551DC61-35D3-4EFB-A731-A7F3CD06C1BD}">
      <dgm:prSet/>
      <dgm:spPr/>
      <dgm:t>
        <a:bodyPr/>
        <a:lstStyle/>
        <a:p>
          <a:endParaRPr lang="en-US"/>
        </a:p>
      </dgm:t>
    </dgm:pt>
    <dgm:pt modelId="{5A9C02A4-4AC8-40F8-9469-3AC3C60D0A5A}" type="sibTrans" cxnId="{D551DC61-35D3-4EFB-A731-A7F3CD06C1BD}">
      <dgm:prSet/>
      <dgm:spPr/>
      <dgm:t>
        <a:bodyPr/>
        <a:lstStyle/>
        <a:p>
          <a:endParaRPr lang="en-US"/>
        </a:p>
      </dgm:t>
    </dgm:pt>
    <dgm:pt modelId="{1F0751FF-81BC-4E93-9F40-8B4C11F0F517}">
      <dgm:prSet/>
      <dgm:spPr/>
      <dgm:t>
        <a:bodyPr/>
        <a:lstStyle/>
        <a:p>
          <a:pPr rtl="0"/>
          <a:r>
            <a:rPr lang="en-US" dirty="0" smtClean="0">
              <a:latin typeface="Times New Roman" pitchFamily="18" charset="0"/>
            </a:rPr>
            <a:t>A theory concerned with how people assign causality to events and form or alter their attitudes as an outcome of assessing their own or other people’s behavior.</a:t>
          </a:r>
          <a:endParaRPr lang="en-US" dirty="0"/>
        </a:p>
      </dgm:t>
    </dgm:pt>
    <dgm:pt modelId="{31AD8411-6F96-41E9-AB30-ACF4FEAEFE8E}" type="parTrans" cxnId="{AE49FAC6-2D17-4203-9E10-59F59EBCB1D1}">
      <dgm:prSet/>
      <dgm:spPr/>
      <dgm:t>
        <a:bodyPr/>
        <a:lstStyle/>
        <a:p>
          <a:endParaRPr lang="en-US"/>
        </a:p>
      </dgm:t>
    </dgm:pt>
    <dgm:pt modelId="{61AA43EA-9975-4E47-8EDC-FE1E9F1FF657}" type="sibTrans" cxnId="{AE49FAC6-2D17-4203-9E10-59F59EBCB1D1}">
      <dgm:prSet/>
      <dgm:spPr/>
      <dgm:t>
        <a:bodyPr/>
        <a:lstStyle/>
        <a:p>
          <a:endParaRPr lang="en-US"/>
        </a:p>
      </dgm:t>
    </dgm:pt>
    <dgm:pt modelId="{3760D68B-9D34-47A4-AB31-B0D77645A12C}" type="pres">
      <dgm:prSet presAssocID="{498A9FC8-49E9-47EB-8C4B-8240173D3499}" presName="Name0" presStyleCnt="0">
        <dgm:presLayoutVars>
          <dgm:dir/>
          <dgm:animLvl val="lvl"/>
          <dgm:resizeHandles val="exact"/>
        </dgm:presLayoutVars>
      </dgm:prSet>
      <dgm:spPr/>
      <dgm:t>
        <a:bodyPr/>
        <a:lstStyle/>
        <a:p>
          <a:endParaRPr lang="en-US"/>
        </a:p>
      </dgm:t>
    </dgm:pt>
    <dgm:pt modelId="{A69B50C9-2B0E-425B-826C-EB69E99EE92F}" type="pres">
      <dgm:prSet presAssocID="{1EF1C414-7BBD-4558-B737-438DA1943CBF}" presName="composite" presStyleCnt="0"/>
      <dgm:spPr/>
    </dgm:pt>
    <dgm:pt modelId="{14109FC6-44BF-49FE-A615-5432EE083414}" type="pres">
      <dgm:prSet presAssocID="{1EF1C414-7BBD-4558-B737-438DA1943CBF}" presName="parTx" presStyleLbl="alignNode1" presStyleIdx="0" presStyleCnt="2">
        <dgm:presLayoutVars>
          <dgm:chMax val="0"/>
          <dgm:chPref val="0"/>
          <dgm:bulletEnabled val="1"/>
        </dgm:presLayoutVars>
      </dgm:prSet>
      <dgm:spPr/>
      <dgm:t>
        <a:bodyPr/>
        <a:lstStyle/>
        <a:p>
          <a:endParaRPr lang="en-US"/>
        </a:p>
      </dgm:t>
    </dgm:pt>
    <dgm:pt modelId="{49499DED-3050-44DE-A381-B3F3C6F10881}" type="pres">
      <dgm:prSet presAssocID="{1EF1C414-7BBD-4558-B737-438DA1943CBF}" presName="desTx" presStyleLbl="alignAccFollowNode1" presStyleIdx="0" presStyleCnt="2" custLinFactNeighborX="-1" custLinFactNeighborY="-4784">
        <dgm:presLayoutVars>
          <dgm:bulletEnabled val="1"/>
        </dgm:presLayoutVars>
      </dgm:prSet>
      <dgm:spPr/>
      <dgm:t>
        <a:bodyPr/>
        <a:lstStyle/>
        <a:p>
          <a:endParaRPr lang="en-US"/>
        </a:p>
      </dgm:t>
    </dgm:pt>
    <dgm:pt modelId="{3AF22198-1C75-4CEB-B443-9DA229793B69}" type="pres">
      <dgm:prSet presAssocID="{5AF3531A-9C87-4D2C-BFEA-BFB2AEC91B45}" presName="space" presStyleCnt="0"/>
      <dgm:spPr/>
    </dgm:pt>
    <dgm:pt modelId="{192115E0-A0E0-4F85-821F-0C71A0240020}" type="pres">
      <dgm:prSet presAssocID="{31DDFDBD-B9C4-405B-A9E1-A9489DE2633B}" presName="composite" presStyleCnt="0"/>
      <dgm:spPr/>
    </dgm:pt>
    <dgm:pt modelId="{18121F00-B749-4F17-A453-EDF630BB1457}" type="pres">
      <dgm:prSet presAssocID="{31DDFDBD-B9C4-405B-A9E1-A9489DE2633B}" presName="parTx" presStyleLbl="alignNode1" presStyleIdx="1" presStyleCnt="2" custScaleY="84342">
        <dgm:presLayoutVars>
          <dgm:chMax val="0"/>
          <dgm:chPref val="0"/>
          <dgm:bulletEnabled val="1"/>
        </dgm:presLayoutVars>
      </dgm:prSet>
      <dgm:spPr/>
      <dgm:t>
        <a:bodyPr/>
        <a:lstStyle/>
        <a:p>
          <a:endParaRPr lang="en-US"/>
        </a:p>
      </dgm:t>
    </dgm:pt>
    <dgm:pt modelId="{EED4C9B1-16F5-43F5-B3C9-502EC906CCA1}" type="pres">
      <dgm:prSet presAssocID="{31DDFDBD-B9C4-405B-A9E1-A9489DE2633B}" presName="desTx" presStyleLbl="alignAccFollowNode1" presStyleIdx="1" presStyleCnt="2">
        <dgm:presLayoutVars>
          <dgm:bulletEnabled val="1"/>
        </dgm:presLayoutVars>
      </dgm:prSet>
      <dgm:spPr/>
      <dgm:t>
        <a:bodyPr/>
        <a:lstStyle/>
        <a:p>
          <a:endParaRPr lang="en-US"/>
        </a:p>
      </dgm:t>
    </dgm:pt>
  </dgm:ptLst>
  <dgm:cxnLst>
    <dgm:cxn modelId="{714CDB7E-A291-4E6A-882D-79F7C55828D1}" type="presOf" srcId="{31DDFDBD-B9C4-405B-A9E1-A9489DE2633B}" destId="{18121F00-B749-4F17-A453-EDF630BB1457}" srcOrd="0" destOrd="0" presId="urn:microsoft.com/office/officeart/2005/8/layout/hList1"/>
    <dgm:cxn modelId="{D551DC61-35D3-4EFB-A731-A7F3CD06C1BD}" srcId="{1EF1C414-7BBD-4558-B737-438DA1943CBF}" destId="{6EA56C25-938A-40BA-9EAC-ADF0B0ABBD67}" srcOrd="0" destOrd="0" parTransId="{2DE316FE-B3AE-4466-9268-64DF24F91663}" sibTransId="{5A9C02A4-4AC8-40F8-9469-3AC3C60D0A5A}"/>
    <dgm:cxn modelId="{8B901B52-A8E2-491C-9BC9-3F0F0127865E}" type="presOf" srcId="{6EA56C25-938A-40BA-9EAC-ADF0B0ABBD67}" destId="{49499DED-3050-44DE-A381-B3F3C6F10881}" srcOrd="0" destOrd="0" presId="urn:microsoft.com/office/officeart/2005/8/layout/hList1"/>
    <dgm:cxn modelId="{67AD86D3-DC1A-4AFF-A0FB-3C87A07819DE}" srcId="{498A9FC8-49E9-47EB-8C4B-8240173D3499}" destId="{31DDFDBD-B9C4-405B-A9E1-A9489DE2633B}" srcOrd="1" destOrd="0" parTransId="{36665E0A-DC1A-43D6-9898-3FAEDBB716A4}" sibTransId="{F8222962-D5CF-4653-837D-7A446FF54EE6}"/>
    <dgm:cxn modelId="{159D3949-079E-451F-9FC2-85C28D0390C5}" type="presOf" srcId="{1F0751FF-81BC-4E93-9F40-8B4C11F0F517}" destId="{EED4C9B1-16F5-43F5-B3C9-502EC906CCA1}" srcOrd="0" destOrd="0" presId="urn:microsoft.com/office/officeart/2005/8/layout/hList1"/>
    <dgm:cxn modelId="{72EA7855-1750-4341-890C-EBED08192195}" type="presOf" srcId="{498A9FC8-49E9-47EB-8C4B-8240173D3499}" destId="{3760D68B-9D34-47A4-AB31-B0D77645A12C}" srcOrd="0" destOrd="0" presId="urn:microsoft.com/office/officeart/2005/8/layout/hList1"/>
    <dgm:cxn modelId="{AE49FAC6-2D17-4203-9E10-59F59EBCB1D1}" srcId="{31DDFDBD-B9C4-405B-A9E1-A9489DE2633B}" destId="{1F0751FF-81BC-4E93-9F40-8B4C11F0F517}" srcOrd="0" destOrd="0" parTransId="{31AD8411-6F96-41E9-AB30-ACF4FEAEFE8E}" sibTransId="{61AA43EA-9975-4E47-8EDC-FE1E9F1FF657}"/>
    <dgm:cxn modelId="{A2B42F72-9836-4E40-8785-2A1CE77841F6}" srcId="{498A9FC8-49E9-47EB-8C4B-8240173D3499}" destId="{1EF1C414-7BBD-4558-B737-438DA1943CBF}" srcOrd="0" destOrd="0" parTransId="{B109298E-648E-4B50-A021-83F4221745F5}" sibTransId="{5AF3531A-9C87-4D2C-BFEA-BFB2AEC91B45}"/>
    <dgm:cxn modelId="{06AB7D72-F043-4C32-BDC8-8840A9B3F06A}" type="presOf" srcId="{1EF1C414-7BBD-4558-B737-438DA1943CBF}" destId="{14109FC6-44BF-49FE-A615-5432EE083414}" srcOrd="0" destOrd="0" presId="urn:microsoft.com/office/officeart/2005/8/layout/hList1"/>
    <dgm:cxn modelId="{22ED8B3E-47A1-4BF7-8BBC-992FBA27DF02}" type="presParOf" srcId="{3760D68B-9D34-47A4-AB31-B0D77645A12C}" destId="{A69B50C9-2B0E-425B-826C-EB69E99EE92F}" srcOrd="0" destOrd="0" presId="urn:microsoft.com/office/officeart/2005/8/layout/hList1"/>
    <dgm:cxn modelId="{165E9F9F-3D0B-4C5D-A193-3BB99CB1110E}" type="presParOf" srcId="{A69B50C9-2B0E-425B-826C-EB69E99EE92F}" destId="{14109FC6-44BF-49FE-A615-5432EE083414}" srcOrd="0" destOrd="0" presId="urn:microsoft.com/office/officeart/2005/8/layout/hList1"/>
    <dgm:cxn modelId="{1E93D4A7-6A02-4061-A69E-682C1D8C8345}" type="presParOf" srcId="{A69B50C9-2B0E-425B-826C-EB69E99EE92F}" destId="{49499DED-3050-44DE-A381-B3F3C6F10881}" srcOrd="1" destOrd="0" presId="urn:microsoft.com/office/officeart/2005/8/layout/hList1"/>
    <dgm:cxn modelId="{F2E285FC-950E-48B2-B1A9-3C65BF5DC1A5}" type="presParOf" srcId="{3760D68B-9D34-47A4-AB31-B0D77645A12C}" destId="{3AF22198-1C75-4CEB-B443-9DA229793B69}" srcOrd="1" destOrd="0" presId="urn:microsoft.com/office/officeart/2005/8/layout/hList1"/>
    <dgm:cxn modelId="{25E6D909-A50D-4692-A07C-6612DE067BAE}" type="presParOf" srcId="{3760D68B-9D34-47A4-AB31-B0D77645A12C}" destId="{192115E0-A0E0-4F85-821F-0C71A0240020}" srcOrd="2" destOrd="0" presId="urn:microsoft.com/office/officeart/2005/8/layout/hList1"/>
    <dgm:cxn modelId="{C58EAFB0-8E5B-4E19-84B1-F5AB2C2C6164}" type="presParOf" srcId="{192115E0-A0E0-4F85-821F-0C71A0240020}" destId="{18121F00-B749-4F17-A453-EDF630BB1457}" srcOrd="0" destOrd="0" presId="urn:microsoft.com/office/officeart/2005/8/layout/hList1"/>
    <dgm:cxn modelId="{3042CBD4-9873-4F18-8ECD-15A164168E0C}" type="presParOf" srcId="{192115E0-A0E0-4F85-821F-0C71A0240020}" destId="{EED4C9B1-16F5-43F5-B3C9-502EC906CCA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0DF1D-100C-4E28-991E-04D400D9D298}">
      <dsp:nvSpPr>
        <dsp:cNvPr id="0" name=""/>
        <dsp:cNvSpPr/>
      </dsp:nvSpPr>
      <dsp:spPr>
        <a:xfrm>
          <a:off x="0" y="109677"/>
          <a:ext cx="7772400" cy="5036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POTENTIAL PERSONAL IMPEDIMENTS</a:t>
          </a:r>
          <a:endParaRPr lang="en-US" sz="2100" kern="1200" dirty="0"/>
        </a:p>
      </dsp:txBody>
      <dsp:txXfrm>
        <a:off x="24588" y="134265"/>
        <a:ext cx="7723224" cy="454509"/>
      </dsp:txXfrm>
    </dsp:sp>
    <dsp:sp modelId="{9A27989C-9AF1-4B2A-8B75-753E5DE49026}">
      <dsp:nvSpPr>
        <dsp:cNvPr id="0" name=""/>
        <dsp:cNvSpPr/>
      </dsp:nvSpPr>
      <dsp:spPr>
        <a:xfrm>
          <a:off x="0" y="613362"/>
          <a:ext cx="7772400" cy="165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“I wonder whether my hair will be longer by the time of my wedding.”</a:t>
          </a:r>
          <a:endParaRPr lang="en-US" sz="1600" kern="1200" dirty="0"/>
        </a:p>
        <a:p>
          <a:pPr marL="171450" lvl="1" indent="-171450" algn="l" defTabSz="711200" rtl="0">
            <a:lnSpc>
              <a:spcPct val="90000"/>
            </a:lnSpc>
            <a:spcBef>
              <a:spcPct val="0"/>
            </a:spcBef>
            <a:spcAft>
              <a:spcPct val="20000"/>
            </a:spcAft>
            <a:buChar char="••"/>
          </a:pPr>
          <a:r>
            <a:rPr lang="en-US" sz="1600" kern="1200" dirty="0" smtClean="0"/>
            <a:t>“I want to try to lose two inches off my waist by  my birthday.”</a:t>
          </a:r>
          <a:endParaRPr lang="en-US" sz="1600" kern="1200" dirty="0"/>
        </a:p>
        <a:p>
          <a:pPr marL="171450" lvl="1" indent="-171450" algn="l" defTabSz="711200" rtl="0">
            <a:lnSpc>
              <a:spcPct val="90000"/>
            </a:lnSpc>
            <a:spcBef>
              <a:spcPct val="0"/>
            </a:spcBef>
            <a:spcAft>
              <a:spcPct val="20000"/>
            </a:spcAft>
            <a:buChar char="••"/>
          </a:pPr>
          <a:r>
            <a:rPr lang="en-US" sz="1600" kern="1200" dirty="0" smtClean="0"/>
            <a:t>“I’m going to try to get tickets for the Rolling Stones concert for our anniversary.”</a:t>
          </a:r>
          <a:endParaRPr lang="en-US" sz="1600" kern="1200" dirty="0"/>
        </a:p>
        <a:p>
          <a:pPr marL="171450" lvl="1" indent="-171450" algn="l" defTabSz="711200" rtl="0">
            <a:lnSpc>
              <a:spcPct val="90000"/>
            </a:lnSpc>
            <a:spcBef>
              <a:spcPct val="0"/>
            </a:spcBef>
            <a:spcAft>
              <a:spcPct val="20000"/>
            </a:spcAft>
            <a:buChar char="••"/>
          </a:pPr>
          <a:r>
            <a:rPr lang="en-US" sz="1600" kern="1200" dirty="0" smtClean="0"/>
            <a:t>“I’m going to attempt to give up smoking by my birthday.”</a:t>
          </a:r>
          <a:endParaRPr lang="en-US" sz="1600" kern="1200" dirty="0"/>
        </a:p>
        <a:p>
          <a:pPr marL="171450" lvl="1" indent="-171450" algn="l" defTabSz="711200" rtl="0">
            <a:lnSpc>
              <a:spcPct val="90000"/>
            </a:lnSpc>
            <a:spcBef>
              <a:spcPct val="0"/>
            </a:spcBef>
            <a:spcAft>
              <a:spcPct val="20000"/>
            </a:spcAft>
            <a:buChar char="••"/>
          </a:pPr>
          <a:r>
            <a:rPr lang="en-US" sz="1600" kern="1200" dirty="0" smtClean="0"/>
            <a:t>“I am going to increase how often I run two miles from three to five times a week.”</a:t>
          </a:r>
          <a:endParaRPr lang="en-US" sz="1600" kern="1200" dirty="0"/>
        </a:p>
        <a:p>
          <a:pPr marL="171450" lvl="1" indent="-171450" algn="l" defTabSz="711200" rtl="0">
            <a:lnSpc>
              <a:spcPct val="90000"/>
            </a:lnSpc>
            <a:spcBef>
              <a:spcPct val="0"/>
            </a:spcBef>
            <a:spcAft>
              <a:spcPct val="20000"/>
            </a:spcAft>
            <a:buChar char="••"/>
          </a:pPr>
          <a:r>
            <a:rPr lang="en-US" sz="1600" kern="1200" dirty="0" smtClean="0"/>
            <a:t>“Tonight, I’m not going to have dessert at the restaurant.”</a:t>
          </a:r>
          <a:endParaRPr lang="en-US" sz="1600" kern="1200" dirty="0"/>
        </a:p>
      </dsp:txBody>
      <dsp:txXfrm>
        <a:off x="0" y="613362"/>
        <a:ext cx="7772400" cy="1651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0EFA9-BA1E-4FD7-8567-AD5F3D3EC588}">
      <dsp:nvSpPr>
        <dsp:cNvPr id="0" name=""/>
        <dsp:cNvSpPr/>
      </dsp:nvSpPr>
      <dsp:spPr>
        <a:xfrm>
          <a:off x="0" y="37124"/>
          <a:ext cx="7772400"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POTENTIAL ENVIRONMENTAL IMPEDIMENTS</a:t>
          </a:r>
          <a:endParaRPr lang="en-US" sz="2200" kern="1200" dirty="0"/>
        </a:p>
      </dsp:txBody>
      <dsp:txXfrm>
        <a:off x="25759" y="62883"/>
        <a:ext cx="7720882" cy="476152"/>
      </dsp:txXfrm>
    </dsp:sp>
    <dsp:sp modelId="{18F0D53E-0E03-47DB-99AA-5E6470C92138}">
      <dsp:nvSpPr>
        <dsp:cNvPr id="0" name=""/>
        <dsp:cNvSpPr/>
      </dsp:nvSpPr>
      <dsp:spPr>
        <a:xfrm>
          <a:off x="0" y="564794"/>
          <a:ext cx="7772400" cy="191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“The first 1,000 people at the baseball game will receive a team cap.”</a:t>
          </a:r>
          <a:endParaRPr lang="en-US" sz="1700" kern="1200" dirty="0"/>
        </a:p>
        <a:p>
          <a:pPr marL="171450" lvl="1" indent="-171450" algn="l" defTabSz="755650" rtl="0">
            <a:lnSpc>
              <a:spcPct val="90000"/>
            </a:lnSpc>
            <a:spcBef>
              <a:spcPct val="0"/>
            </a:spcBef>
            <a:spcAft>
              <a:spcPct val="20000"/>
            </a:spcAft>
            <a:buChar char="••"/>
          </a:pPr>
          <a:r>
            <a:rPr lang="en-US" sz="1700" kern="1200" dirty="0" smtClean="0"/>
            <a:t>“Sorry, the car you ordered didn’t come in from Japan on the ship that docked yesterday.”</a:t>
          </a:r>
          <a:endParaRPr lang="en-US" sz="1700" kern="1200" dirty="0"/>
        </a:p>
        <a:p>
          <a:pPr marL="171450" lvl="1" indent="-171450" algn="l" defTabSz="755650" rtl="0">
            <a:lnSpc>
              <a:spcPct val="90000"/>
            </a:lnSpc>
            <a:spcBef>
              <a:spcPct val="0"/>
            </a:spcBef>
            <a:spcAft>
              <a:spcPct val="20000"/>
            </a:spcAft>
            <a:buChar char="••"/>
          </a:pPr>
          <a:r>
            <a:rPr lang="en-US" sz="1700" kern="1200" dirty="0" smtClean="0"/>
            <a:t>“There are only two cases of chardonnay in our stockroom. You better come in sometime today.”</a:t>
          </a:r>
          <a:endParaRPr lang="en-US" sz="1700" kern="1200" dirty="0"/>
        </a:p>
        <a:p>
          <a:pPr marL="171450" lvl="1" indent="-171450" algn="l" defTabSz="755650" rtl="0">
            <a:lnSpc>
              <a:spcPct val="90000"/>
            </a:lnSpc>
            <a:spcBef>
              <a:spcPct val="0"/>
            </a:spcBef>
            <a:spcAft>
              <a:spcPct val="20000"/>
            </a:spcAft>
            <a:buChar char="••"/>
          </a:pPr>
          <a:r>
            <a:rPr lang="en-US" sz="1700" kern="1200" dirty="0" smtClean="0"/>
            <a:t>“I am sorry. We cannot serve you. We are closing the restaurant because of an electrical problem.”</a:t>
          </a:r>
          <a:endParaRPr lang="en-US" sz="1700" kern="1200" dirty="0"/>
        </a:p>
      </dsp:txBody>
      <dsp:txXfrm>
        <a:off x="0" y="564794"/>
        <a:ext cx="7772400" cy="1912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09FC6-44BF-49FE-A615-5432EE083414}">
      <dsp:nvSpPr>
        <dsp:cNvPr id="0" name=""/>
        <dsp:cNvSpPr/>
      </dsp:nvSpPr>
      <dsp:spPr>
        <a:xfrm>
          <a:off x="40" y="540814"/>
          <a:ext cx="3845569" cy="6624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dirty="0" smtClean="0"/>
            <a:t>Cognitive Dissonance Theory</a:t>
          </a:r>
          <a:endParaRPr lang="en-US" sz="2300" kern="1200" dirty="0"/>
        </a:p>
      </dsp:txBody>
      <dsp:txXfrm>
        <a:off x="40" y="540814"/>
        <a:ext cx="3845569" cy="662400"/>
      </dsp:txXfrm>
    </dsp:sp>
    <dsp:sp modelId="{49499DED-3050-44DE-A381-B3F3C6F10881}">
      <dsp:nvSpPr>
        <dsp:cNvPr id="0" name=""/>
        <dsp:cNvSpPr/>
      </dsp:nvSpPr>
      <dsp:spPr>
        <a:xfrm>
          <a:off x="1" y="1077418"/>
          <a:ext cx="3845569" cy="262953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latin typeface="Times New Roman" pitchFamily="18" charset="0"/>
            </a:rPr>
            <a:t>Holds that discomfort or dissonance occurs when a consumer holds conflicting thoughts about a belief or an attitude object.</a:t>
          </a:r>
          <a:endParaRPr lang="en-US" sz="2300" kern="1200" dirty="0"/>
        </a:p>
      </dsp:txBody>
      <dsp:txXfrm>
        <a:off x="1" y="1077418"/>
        <a:ext cx="3845569" cy="2629533"/>
      </dsp:txXfrm>
    </dsp:sp>
    <dsp:sp modelId="{18121F00-B749-4F17-A453-EDF630BB1457}">
      <dsp:nvSpPr>
        <dsp:cNvPr id="0" name=""/>
        <dsp:cNvSpPr/>
      </dsp:nvSpPr>
      <dsp:spPr>
        <a:xfrm>
          <a:off x="4383989" y="618603"/>
          <a:ext cx="3845569" cy="558681"/>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dirty="0" smtClean="0"/>
            <a:t>Attribution Theory</a:t>
          </a:r>
          <a:endParaRPr lang="en-US" sz="2300" kern="1200" dirty="0"/>
        </a:p>
      </dsp:txBody>
      <dsp:txXfrm>
        <a:off x="4383989" y="618603"/>
        <a:ext cx="3845569" cy="558681"/>
      </dsp:txXfrm>
    </dsp:sp>
    <dsp:sp modelId="{EED4C9B1-16F5-43F5-B3C9-502EC906CCA1}">
      <dsp:nvSpPr>
        <dsp:cNvPr id="0" name=""/>
        <dsp:cNvSpPr/>
      </dsp:nvSpPr>
      <dsp:spPr>
        <a:xfrm>
          <a:off x="4383989" y="1125426"/>
          <a:ext cx="3845569" cy="2629533"/>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latin typeface="Times New Roman" pitchFamily="18" charset="0"/>
            </a:rPr>
            <a:t>A theory concerned with how people assign causality to events and form or alter their attitudes as an outcome of assessing their own or other people’s behavior.</a:t>
          </a:r>
          <a:endParaRPr lang="en-US" sz="2300" kern="1200" dirty="0"/>
        </a:p>
      </dsp:txBody>
      <dsp:txXfrm>
        <a:off x="4383989" y="1125426"/>
        <a:ext cx="3845569" cy="26295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42ED194-A8C1-4AEA-A7BE-3B1D9DAC1915}" type="datetimeFigureOut">
              <a:rPr lang="en-US"/>
              <a:pPr>
                <a:defRPr/>
              </a:pPr>
              <a:t>3/16/2020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D67A1B-B1EC-4ECE-8EC2-17DE44C9E00B}" type="slidenum">
              <a:rPr lang="en-US"/>
              <a:pPr>
                <a:defRPr/>
              </a:pPr>
              <a:t>‹#›</a:t>
            </a:fld>
            <a:endParaRPr lang="en-US"/>
          </a:p>
        </p:txBody>
      </p:sp>
    </p:spTree>
    <p:extLst>
      <p:ext uri="{BB962C8B-B14F-4D97-AF65-F5344CB8AC3E}">
        <p14:creationId xmlns:p14="http://schemas.microsoft.com/office/powerpoint/2010/main" val="1937949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C61D11-0F2B-4A4F-BF98-AEB0091D43DF}"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1261749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a:t>
            </a:r>
            <a:r>
              <a:rPr lang="en-US" b="1" smtClean="0"/>
              <a:t>theory of trying to consume</a:t>
            </a:r>
            <a:r>
              <a:rPr lang="en-US" smtClean="0"/>
              <a:t> addresses the fact that many people may want to purchase but in many cases they cannot.  This may occur for personal reasons, such as not having enough money, or environmental reasons, such as not being able to go to a particular store.</a:t>
            </a:r>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96ABFD-6402-45A1-82D0-60CCD36406BB}"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1688770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many reasons why people do not consume even if they want to purchase a product.  Table 8.7 in the text gives examples of both personal and environment impediments.  How many times have these reasons stopped you from purchasing?  What can marketers do to remove these impediments?</a:t>
            </a:r>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D3E0E5-30CC-475A-9296-E5B77BEA8B16}"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748828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a:t>
            </a:r>
            <a:r>
              <a:rPr lang="en-US" b="1" dirty="0" smtClean="0"/>
              <a:t>attitude-toward-the-ad model </a:t>
            </a:r>
            <a:r>
              <a:rPr lang="en-US" dirty="0" smtClean="0"/>
              <a:t>helps us understand how advertising impacts attitudes.  </a:t>
            </a:r>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F3EE03-0801-4466-952F-99C3CB431CE1}" type="slidenum">
              <a:rPr lang="en-US" smtClean="0"/>
              <a:pPr fontAlgn="base">
                <a:spcBef>
                  <a:spcPct val="0"/>
                </a:spcBef>
                <a:spcAft>
                  <a:spcPct val="0"/>
                </a:spcAft>
                <a:defRPr/>
              </a:pPr>
              <a:t>16</a:t>
            </a:fld>
            <a:endParaRPr lang="en-US" smtClean="0"/>
          </a:p>
        </p:txBody>
      </p:sp>
    </p:spTree>
    <p:extLst>
      <p:ext uri="{BB962C8B-B14F-4D97-AF65-F5344CB8AC3E}">
        <p14:creationId xmlns:p14="http://schemas.microsoft.com/office/powerpoint/2010/main" val="3277935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Attitudes are formed through learning.  Recalling the concepts of classical and operant conditioning from earlier chapters, we recall that two stimuli can be paired or linked together to form a learned response.  In addition, consumers can learn attitudes from rewards or outcomes from behavior.</a:t>
            </a:r>
          </a:p>
          <a:p>
            <a:pPr eaLnBrk="1" hangingPunct="1">
              <a:spcBef>
                <a:spcPct val="0"/>
              </a:spcBef>
            </a:pPr>
            <a:endParaRPr lang="en-US" smtClean="0"/>
          </a:p>
          <a:p>
            <a:pPr eaLnBrk="1" hangingPunct="1">
              <a:spcBef>
                <a:spcPct val="0"/>
              </a:spcBef>
            </a:pPr>
            <a:r>
              <a:rPr lang="en-US" smtClean="0"/>
              <a:t>If attitudes are learned, then it is through experiences that this learning occurs.  This can be from personal experience or from experiences with friends or exposure to marketing influences.  Another topic studied in an earlier chapter comes into play with attitude formation.  This is the consumer’s need for cognition.  People will form attitudes based on the information that best suits them, information for the high need for cognition consumer, and images and spokespeople for the low need for cognition.</a:t>
            </a:r>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29B02F-0E54-4E2F-AD4B-3AF7E8F0C532}" type="slidenum">
              <a:rPr lang="en-US" smtClean="0"/>
              <a:pPr fontAlgn="base">
                <a:spcBef>
                  <a:spcPct val="0"/>
                </a:spcBef>
                <a:spcAft>
                  <a:spcPct val="0"/>
                </a:spcAft>
                <a:defRPr/>
              </a:pPr>
              <a:t>17</a:t>
            </a:fld>
            <a:endParaRPr lang="en-US" smtClean="0"/>
          </a:p>
        </p:txBody>
      </p:sp>
    </p:spTree>
    <p:extLst>
      <p:ext uri="{BB962C8B-B14F-4D97-AF65-F5344CB8AC3E}">
        <p14:creationId xmlns:p14="http://schemas.microsoft.com/office/powerpoint/2010/main" val="2120594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E841EA5C-AC90-411C-80B3-88F8AF33B3BF}" type="slidenum">
              <a:rPr lang="en-US" smtClean="0"/>
              <a:pPr>
                <a:defRPr/>
              </a:pPr>
              <a:t>18</a:t>
            </a:fld>
            <a:endParaRPr lang="en-US"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Daniel Katz developed the functional theory of attitudes to explain how attitudes facilitate social behavior. This theory suggests that attitudes exist because they serve some function for the person. Two people can have an attitude toward some object for very different reasons. </a:t>
            </a:r>
          </a:p>
        </p:txBody>
      </p:sp>
    </p:spTree>
    <p:extLst>
      <p:ext uri="{BB962C8B-B14F-4D97-AF65-F5344CB8AC3E}">
        <p14:creationId xmlns:p14="http://schemas.microsoft.com/office/powerpoint/2010/main" val="2568717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Up to this point, we have always had an attitude change, which led to a behavior.  It is now time to consumer a behavior that might change attitude.  There are two main theories that address this difference in sequencing.  The </a:t>
            </a:r>
            <a:r>
              <a:rPr lang="en-US" b="1" dirty="0" smtClean="0"/>
              <a:t>cognitive dissonance theory </a:t>
            </a:r>
            <a:r>
              <a:rPr lang="en-US" dirty="0" smtClean="0"/>
              <a:t>occurs after the consumer has done something, let’s say purchase a product or accepted admission to a college.  They begin to create an attitude around their behavior which is often based on dissonance or discomfort.  </a:t>
            </a:r>
          </a:p>
          <a:p>
            <a:pPr eaLnBrk="1" hangingPunct="1">
              <a:spcBef>
                <a:spcPct val="0"/>
              </a:spcBef>
            </a:pPr>
            <a:endParaRPr lang="en-US" dirty="0" smtClean="0"/>
          </a:p>
          <a:p>
            <a:pPr eaLnBrk="1" hangingPunct="1">
              <a:spcBef>
                <a:spcPct val="0"/>
              </a:spcBef>
            </a:pPr>
            <a:r>
              <a:rPr lang="en-US" b="1" dirty="0" smtClean="0"/>
              <a:t>Attribution theory </a:t>
            </a:r>
            <a:r>
              <a:rPr lang="en-US" dirty="0" smtClean="0"/>
              <a:t>is related to the question we have after a behavior of “Why did I do that?”  This process of making inferences about behavior can lead to attitude formation and change.</a:t>
            </a:r>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E9447B-17F5-4953-B994-1F3829F9E380}" type="slidenum">
              <a:rPr lang="en-US" smtClean="0"/>
              <a:pPr fontAlgn="base">
                <a:spcBef>
                  <a:spcPct val="0"/>
                </a:spcBef>
                <a:spcAft>
                  <a:spcPct val="0"/>
                </a:spcAft>
                <a:defRPr/>
              </a:pPr>
              <a:t>21</a:t>
            </a:fld>
            <a:endParaRPr lang="en-US" smtClean="0"/>
          </a:p>
        </p:txBody>
      </p:sp>
    </p:spTree>
    <p:extLst>
      <p:ext uri="{BB962C8B-B14F-4D97-AF65-F5344CB8AC3E}">
        <p14:creationId xmlns:p14="http://schemas.microsoft.com/office/powerpoint/2010/main" val="357057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We have </a:t>
            </a:r>
            <a:r>
              <a:rPr lang="en-US" b="1" dirty="0" smtClean="0"/>
              <a:t>attitudes </a:t>
            </a:r>
            <a:r>
              <a:rPr lang="en-US" dirty="0" smtClean="0"/>
              <a:t>toward many things – to people, products, advertisements, ideas, and more.  For the most part, these attitudes have been learned and guide our behavior toward the object.  </a:t>
            </a:r>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5C9567-2FE3-44B4-B13E-7FB5BAB5E678}"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3622628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It is important to understand these four concepts.  The first is that we must clearly define the </a:t>
            </a:r>
            <a:r>
              <a:rPr lang="en-US" b="1" smtClean="0"/>
              <a:t>object </a:t>
            </a:r>
            <a:r>
              <a:rPr lang="en-US" smtClean="0"/>
              <a:t>which we are discussing or measuring the attitude toward.  Is it a product category, a specific brand, or a particular model?  The second is the agreement among researchers that attitudes are </a:t>
            </a:r>
            <a:r>
              <a:rPr lang="en-US" b="1" smtClean="0"/>
              <a:t>learned</a:t>
            </a:r>
            <a:r>
              <a:rPr lang="en-US" smtClean="0"/>
              <a:t>, either through direct experience or from others.  Attitudes are </a:t>
            </a:r>
            <a:r>
              <a:rPr lang="en-US" b="1" smtClean="0"/>
              <a:t>consistent</a:t>
            </a:r>
            <a:r>
              <a:rPr lang="en-US" smtClean="0"/>
              <a:t>,</a:t>
            </a:r>
            <a:r>
              <a:rPr lang="en-US" b="1" smtClean="0"/>
              <a:t> </a:t>
            </a:r>
            <a:r>
              <a:rPr lang="en-US" smtClean="0"/>
              <a:t>they are not necessarily permanent and can change over time.  We all know how our attitude can be affected by a </a:t>
            </a:r>
            <a:r>
              <a:rPr lang="en-US" b="1" smtClean="0"/>
              <a:t>situation</a:t>
            </a:r>
            <a:r>
              <a:rPr lang="en-US" smtClean="0"/>
              <a:t> – think about the times you have to eat foods that are not necessarily your favorite but they are what is available or what you are being served at a friend’s house.</a:t>
            </a:r>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2E4E03-59FB-42B8-9E43-3F574EFC64C3}"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1785242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These are models that attempt to understand the relationships between attitude and behavior.  They will be explained in more detail on the following slides.</a:t>
            </a:r>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4D2C07-F1A6-434F-ACA4-F92C60454199}"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409449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tricomponent attitude model has three components, as seen on this figure – the cognitive, affective, and conative components.  Each of these will be explained in more detail in the slides that follow.</a:t>
            </a:r>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7DB2BD-B2E2-47DC-BF11-BB5076C10132}"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1839534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According to the </a:t>
            </a:r>
            <a:r>
              <a:rPr lang="en-US" b="1" smtClean="0"/>
              <a:t>attitude-toward-object model</a:t>
            </a:r>
            <a:r>
              <a:rPr lang="en-US" smtClean="0"/>
              <a:t>, consumers will like a brand or product that has an adequate level of attributes that the consumer thinks are positive.  For example, if you are buying a home, there is a list of attributes that the home must have – 2 bedrooms, 2 bathrooms, air conditioning, and a back yard.  With this model, an attitude is positive for the house that has the most of these attributes.</a:t>
            </a:r>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5D20A7-FA4C-405A-9004-E00CBBEF8543}"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3730288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Instead of asking people what product they like and have positive attitudes toward, the </a:t>
            </a:r>
            <a:r>
              <a:rPr lang="en-US" b="1" smtClean="0"/>
              <a:t>attitude-toward-behavior model </a:t>
            </a:r>
            <a:r>
              <a:rPr lang="en-US" smtClean="0"/>
              <a:t>is based on how positive someone's attitude is toward </a:t>
            </a:r>
            <a:r>
              <a:rPr lang="en-US" u="sng" smtClean="0"/>
              <a:t>acting </a:t>
            </a:r>
            <a:r>
              <a:rPr lang="en-US" smtClean="0"/>
              <a:t>a certain way, for instance purchasing a certain brand.  The question is now how likely are you to purchase brand X rather than how highly do you rate brand X.</a:t>
            </a:r>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2D952B-0765-4A7F-8CB3-51CEFAA3D83D}"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2818804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is a model that looks at people’s attitudes toward purchasing online.  On the lefthand side are the consumer characteristics that tend to impact a person’s attitude toward purchasing online.  Their attitude was broken down further by how they view nine benefits of online shopping, including effectiveness, convenience, information, safety, service, delivery speed, web design, selection, and familiarity with company name.  In addition, the attitude leads to how a consumer will rate an online shopping experience.</a:t>
            </a:r>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49F5F1-0608-4871-8AE8-D16E26E2F34B}"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2190069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Like other models, the </a:t>
            </a:r>
            <a:r>
              <a:rPr lang="en-US" b="1" smtClean="0"/>
              <a:t>theory of reasoned action </a:t>
            </a:r>
            <a:r>
              <a:rPr lang="en-US" smtClean="0"/>
              <a:t>has the three components, cognitive (think), affective (feel), and conative (do).  In this model, we also need to understand subjective norms or how a consumer is influenced by others.</a:t>
            </a:r>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C8B1E5-F874-4FFF-B3B3-0799D131AD40}"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125179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171C2CF2-B74D-4F71-AFE0-1241FF2BCCBC}" type="datetime1">
              <a:rPr lang="en-US"/>
              <a:pPr>
                <a:defRPr/>
              </a:pPr>
              <a:t>3/16/2020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A5810A-6853-4524-9095-559B7D75C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903CEC5-EA28-4D93-BAE8-4930C6DC1DB9}" type="datetime1">
              <a:rPr lang="en-US"/>
              <a:pPr>
                <a:defRPr/>
              </a:pPr>
              <a:t>3/16/2020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F87965-BC51-442F-BA36-C270DDC6725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2B311CE-ADDC-40F5-9C8A-BAD48881FC66}" type="datetime1">
              <a:rPr lang="en-US"/>
              <a:pPr>
                <a:defRPr/>
              </a:pPr>
              <a:t>3/16/2020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D1B256-FA69-49A6-B162-75BE59C5E6A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Copyright 2007 by Prentice Hall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ounded Rectangle 3"/>
          <p:cNvSpPr/>
          <p:nvPr userDrawn="1"/>
        </p:nvSpPr>
        <p:spPr>
          <a:xfrm>
            <a:off x="457200" y="1371600"/>
            <a:ext cx="8229600" cy="152400"/>
          </a:xfrm>
          <a:prstGeom prst="roundRect">
            <a:avLst/>
          </a:prstGeom>
          <a:solidFill>
            <a:srgbClr val="C6C3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8F3232B6-3049-4378-A77D-D75A548E6077}" type="datetime1">
              <a:rPr lang="en-US"/>
              <a:pPr>
                <a:defRPr/>
              </a:pPr>
              <a:t>3/16/2020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C01CEB-255C-4852-B0BC-07D4D5E525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5742E04-3EF3-46DE-B74D-E9CF8647E1B5}" type="datetime1">
              <a:rPr lang="en-US"/>
              <a:pPr>
                <a:defRPr/>
              </a:pPr>
              <a:t>3/16/2020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723492-E397-4840-9F06-FA29995DBF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ounded Rectangle 4"/>
          <p:cNvSpPr/>
          <p:nvPr userDrawn="1"/>
        </p:nvSpPr>
        <p:spPr>
          <a:xfrm>
            <a:off x="457200" y="1371600"/>
            <a:ext cx="8229600" cy="152400"/>
          </a:xfrm>
          <a:prstGeom prst="roundRect">
            <a:avLst/>
          </a:prstGeom>
          <a:solidFill>
            <a:srgbClr val="ABA761"/>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83A69FD-2B8A-4E00-92FA-0086CEDE0338}" type="datetime1">
              <a:rPr lang="en-US"/>
              <a:pPr>
                <a:defRPr/>
              </a:pPr>
              <a:t>3/16/2020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992FF45-064C-4C7B-B89D-F6DCF2FE21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7669794F-F1FC-42F6-BDC8-437BB60F2618}" type="datetime1">
              <a:rPr lang="en-US"/>
              <a:pPr>
                <a:defRPr/>
              </a:pPr>
              <a:t>3/16/2020</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9E8300B6-5889-48B2-B120-0563E9BBD5D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63F480DC-79ED-4E47-8CA4-2991642FD4A3}" type="datetime1">
              <a:rPr lang="en-US"/>
              <a:pPr>
                <a:defRPr/>
              </a:pPr>
              <a:t>3/16/2020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37EFDB8-8A56-410A-A02D-C472E202A3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A6B71DC-9814-4C29-86DD-A904FE5C87D6}" type="datetime1">
              <a:rPr lang="en-US"/>
              <a:pPr>
                <a:defRPr/>
              </a:pPr>
              <a:t>3/16/2020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80A0CF3-2D31-4EAC-B027-1FF3A413C0D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3848742C-5C84-4EBA-829D-AD27567EEB7D}" type="datetime1">
              <a:rPr lang="en-US"/>
              <a:pPr>
                <a:defRPr/>
              </a:pPr>
              <a:t>3/16/2020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2A7785C-ED95-4240-97F9-367AAE2862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057BCFA-3250-4D05-8951-3B965B893B56}" type="datetime1">
              <a:rPr lang="en-US"/>
              <a:pPr>
                <a:defRPr/>
              </a:pPr>
              <a:t>3/16/2020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567EA07-E727-4B34-9EFE-D279E9B6AF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477000"/>
            <a:ext cx="5791200" cy="3810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523FAE4-0B70-4F45-87C0-1DCB93DB56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Lst>
  <p:hf hdr="0" ftr="0" dt="0"/>
  <p:txStyles>
    <p:titleStyle>
      <a:lvl1pPr algn="ctr" rtl="0" eaLnBrk="0" fontAlgn="base" hangingPunct="0">
        <a:spcBef>
          <a:spcPct val="0"/>
        </a:spcBef>
        <a:spcAft>
          <a:spcPct val="0"/>
        </a:spcAft>
        <a:defRPr sz="4000" b="1" kern="1200">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Calibri" pitchFamily="34" charset="0"/>
        </a:defRPr>
      </a:lvl2pPr>
      <a:lvl3pPr algn="ctr" rtl="0" eaLnBrk="0" fontAlgn="base" hangingPunct="0">
        <a:spcBef>
          <a:spcPct val="0"/>
        </a:spcBef>
        <a:spcAft>
          <a:spcPct val="0"/>
        </a:spcAft>
        <a:defRPr sz="4000" b="1">
          <a:solidFill>
            <a:schemeClr val="tx1"/>
          </a:solidFill>
          <a:latin typeface="Calibri" pitchFamily="34" charset="0"/>
        </a:defRPr>
      </a:lvl3pPr>
      <a:lvl4pPr algn="ctr" rtl="0" eaLnBrk="0" fontAlgn="base" hangingPunct="0">
        <a:spcBef>
          <a:spcPct val="0"/>
        </a:spcBef>
        <a:spcAft>
          <a:spcPct val="0"/>
        </a:spcAft>
        <a:defRPr sz="4000" b="1">
          <a:solidFill>
            <a:schemeClr val="tx1"/>
          </a:solidFill>
          <a:latin typeface="Calibri" pitchFamily="34" charset="0"/>
        </a:defRPr>
      </a:lvl4pPr>
      <a:lvl5pPr algn="ctr" rtl="0" eaLnBrk="0" fontAlgn="base" hangingPunct="0">
        <a:spcBef>
          <a:spcPct val="0"/>
        </a:spcBef>
        <a:spcAft>
          <a:spcPct val="0"/>
        </a:spcAft>
        <a:defRPr sz="4000" b="1">
          <a:solidFill>
            <a:schemeClr val="tx1"/>
          </a:solidFill>
          <a:latin typeface="Calibri" pitchFamily="34" charset="0"/>
        </a:defRPr>
      </a:lvl5pPr>
      <a:lvl6pPr marL="457200" algn="ctr" rtl="0" fontAlgn="base">
        <a:spcBef>
          <a:spcPct val="0"/>
        </a:spcBef>
        <a:spcAft>
          <a:spcPct val="0"/>
        </a:spcAft>
        <a:defRPr sz="4400" b="1">
          <a:solidFill>
            <a:srgbClr val="0070C0"/>
          </a:solidFill>
          <a:latin typeface="Calibri" pitchFamily="34" charset="0"/>
        </a:defRPr>
      </a:lvl6pPr>
      <a:lvl7pPr marL="914400" algn="ctr" rtl="0" fontAlgn="base">
        <a:spcBef>
          <a:spcPct val="0"/>
        </a:spcBef>
        <a:spcAft>
          <a:spcPct val="0"/>
        </a:spcAft>
        <a:defRPr sz="4400" b="1">
          <a:solidFill>
            <a:srgbClr val="0070C0"/>
          </a:solidFill>
          <a:latin typeface="Calibri" pitchFamily="34" charset="0"/>
        </a:defRPr>
      </a:lvl7pPr>
      <a:lvl8pPr marL="1371600" algn="ctr" rtl="0" fontAlgn="base">
        <a:spcBef>
          <a:spcPct val="0"/>
        </a:spcBef>
        <a:spcAft>
          <a:spcPct val="0"/>
        </a:spcAft>
        <a:defRPr sz="4400" b="1">
          <a:solidFill>
            <a:srgbClr val="0070C0"/>
          </a:solidFill>
          <a:latin typeface="Calibri" pitchFamily="34" charset="0"/>
        </a:defRPr>
      </a:lvl8pPr>
      <a:lvl9pPr marL="1828800" algn="ctr" rtl="0" fontAlgn="base">
        <a:spcBef>
          <a:spcPct val="0"/>
        </a:spcBef>
        <a:spcAft>
          <a:spcPct val="0"/>
        </a:spcAft>
        <a:defRPr sz="4400" b="1">
          <a:solidFill>
            <a:srgbClr val="0070C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8382000" y="304800"/>
            <a:ext cx="152400" cy="5791200"/>
          </a:xfrm>
          <a:prstGeom prst="rect">
            <a:avLst/>
          </a:prstGeom>
          <a:solidFill>
            <a:srgbClr val="C6C3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39" name="Title 1"/>
          <p:cNvSpPr>
            <a:spLocks noGrp="1"/>
          </p:cNvSpPr>
          <p:nvPr>
            <p:ph type="ctrTitle"/>
          </p:nvPr>
        </p:nvSpPr>
        <p:spPr>
          <a:xfrm>
            <a:off x="4495800" y="1524000"/>
            <a:ext cx="3581400" cy="2743200"/>
          </a:xfrm>
        </p:spPr>
        <p:txBody>
          <a:bodyPr/>
          <a:lstStyle/>
          <a:p>
            <a:pPr eaLnBrk="1" hangingPunct="1"/>
            <a:r>
              <a:rPr lang="en-US" sz="2800" dirty="0" smtClean="0"/>
              <a:t>Consumer Attitude Formation and Change</a:t>
            </a:r>
          </a:p>
        </p:txBody>
      </p:sp>
      <p:pic>
        <p:nvPicPr>
          <p:cNvPr id="14341" name="Picture 1"/>
          <p:cNvPicPr>
            <a:picLocks noChangeAspect="1" noChangeArrowheads="1"/>
          </p:cNvPicPr>
          <p:nvPr/>
        </p:nvPicPr>
        <p:blipFill>
          <a:blip r:embed="rId3"/>
          <a:srcRect/>
          <a:stretch>
            <a:fillRect/>
          </a:stretch>
        </p:blipFill>
        <p:spPr bwMode="auto">
          <a:xfrm>
            <a:off x="381000" y="652463"/>
            <a:ext cx="3810000" cy="5214937"/>
          </a:xfrm>
          <a:prstGeom prst="rect">
            <a:avLst/>
          </a:prstGeom>
          <a:noFill/>
          <a:ln w="9525">
            <a:noFill/>
            <a:miter lim="800000"/>
            <a:headEnd/>
            <a:tailEnd/>
          </a:ln>
        </p:spPr>
      </p:pic>
      <p:sp>
        <p:nvSpPr>
          <p:cNvPr id="16" name="Rectangle 15"/>
          <p:cNvSpPr/>
          <p:nvPr/>
        </p:nvSpPr>
        <p:spPr>
          <a:xfrm>
            <a:off x="152400" y="6400800"/>
            <a:ext cx="87630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Multiattribute Attitude Models</a:t>
            </a:r>
          </a:p>
        </p:txBody>
      </p:sp>
      <p:sp>
        <p:nvSpPr>
          <p:cNvPr id="23555" name="Rectangle 3"/>
          <p:cNvSpPr>
            <a:spLocks noGrp="1" noChangeArrowheads="1"/>
          </p:cNvSpPr>
          <p:nvPr>
            <p:ph type="body" sz="half" idx="1"/>
          </p:nvPr>
        </p:nvSpPr>
        <p:spPr>
          <a:xfrm>
            <a:off x="457200" y="2743200"/>
            <a:ext cx="3962400" cy="3733800"/>
          </a:xfrm>
        </p:spPr>
        <p:txBody>
          <a:bodyPr/>
          <a:lstStyle/>
          <a:p>
            <a:pPr eaLnBrk="1" hangingPunct="1"/>
            <a:r>
              <a:rPr lang="en-US" b="1" smtClean="0">
                <a:solidFill>
                  <a:schemeClr val="bg2"/>
                </a:solidFill>
              </a:rPr>
              <a:t>The attitude-toward-object model</a:t>
            </a:r>
          </a:p>
          <a:p>
            <a:pPr eaLnBrk="1" hangingPunct="1"/>
            <a:r>
              <a:rPr lang="en-US" b="1" smtClean="0"/>
              <a:t>The attitude-toward-behavior model</a:t>
            </a:r>
          </a:p>
          <a:p>
            <a:pPr eaLnBrk="1" hangingPunct="1"/>
            <a:r>
              <a:rPr lang="en-US" b="1" smtClean="0">
                <a:solidFill>
                  <a:schemeClr val="bg2"/>
                </a:solidFill>
              </a:rPr>
              <a:t>Theory-of-reasoned-action model</a:t>
            </a:r>
          </a:p>
        </p:txBody>
      </p:sp>
      <p:sp>
        <p:nvSpPr>
          <p:cNvPr id="26628" name="Rectangle 4"/>
          <p:cNvSpPr>
            <a:spLocks noGrp="1" noChangeArrowheads="1"/>
          </p:cNvSpPr>
          <p:nvPr>
            <p:ph type="body" sz="half" idx="2"/>
          </p:nvPr>
        </p:nvSpPr>
        <p:spPr>
          <a:xfrm>
            <a:off x="4724400" y="1676400"/>
            <a:ext cx="4038600" cy="4800600"/>
          </a:xfrm>
        </p:spPr>
        <p:txBody>
          <a:bodyPr>
            <a:normAutofit fontScale="92500" lnSpcReduction="10000"/>
          </a:bodyPr>
          <a:lstStyle/>
          <a:p>
            <a:pPr marL="354013" indent="-354013" eaLnBrk="1" hangingPunct="1">
              <a:defRPr/>
            </a:pPr>
            <a:r>
              <a:rPr lang="en-US" dirty="0" smtClean="0"/>
              <a:t>Based on how positive someone's attitude is toward </a:t>
            </a:r>
            <a:r>
              <a:rPr lang="en-US" u="sng" dirty="0" smtClean="0"/>
              <a:t>acting </a:t>
            </a:r>
            <a:r>
              <a:rPr lang="en-US" dirty="0" smtClean="0"/>
              <a:t>a certain way, for instance purchasing a certain brand.  </a:t>
            </a:r>
          </a:p>
          <a:p>
            <a:pPr marL="354013" indent="-354013" eaLnBrk="1" hangingPunct="1">
              <a:defRPr/>
            </a:pPr>
            <a:r>
              <a:rPr lang="en-US" dirty="0" smtClean="0"/>
              <a:t>The question is now how likely are you to purchase brand X rather than how highly do you rate brand X. </a:t>
            </a:r>
          </a:p>
          <a:p>
            <a:pPr marL="754063" lvl="1" indent="-354013" eaLnBrk="1" hangingPunct="1">
              <a:defRPr/>
            </a:pPr>
            <a:r>
              <a:rPr lang="en-US" dirty="0" smtClean="0"/>
              <a:t>How you feel about purchasing?</a:t>
            </a:r>
          </a:p>
        </p:txBody>
      </p:sp>
      <p:sp>
        <p:nvSpPr>
          <p:cNvPr id="23557" name="Rectangle 7"/>
          <p:cNvSpPr>
            <a:spLocks noChangeArrowheads="1"/>
          </p:cNvSpPr>
          <p:nvPr/>
        </p:nvSpPr>
        <p:spPr bwMode="auto">
          <a:xfrm>
            <a:off x="609600" y="1935163"/>
            <a:ext cx="4495800" cy="579437"/>
          </a:xfrm>
          <a:prstGeom prst="rect">
            <a:avLst/>
          </a:prstGeom>
          <a:noFill/>
          <a:ln w="9525">
            <a:noFill/>
            <a:miter lim="800000"/>
            <a:headEnd/>
            <a:tailEnd/>
          </a:ln>
        </p:spPr>
        <p:txBody>
          <a:bodyPr>
            <a:spAutoFit/>
          </a:bodyPr>
          <a:lstStyle/>
          <a:p>
            <a:r>
              <a:rPr lang="en-US" sz="3200" b="1">
                <a:solidFill>
                  <a:srgbClr val="ABA761"/>
                </a:solidFill>
                <a:latin typeface="Calibri" pitchFamily="34" charset="0"/>
              </a:rPr>
              <a:t>Types</a:t>
            </a:r>
          </a:p>
        </p:txBody>
      </p:sp>
      <p:sp>
        <p:nvSpPr>
          <p:cNvPr id="6" name="Slide Number Placeholder 4"/>
          <p:cNvSpPr>
            <a:spLocks noGrp="1"/>
          </p:cNvSpPr>
          <p:nvPr>
            <p:ph type="sldNum" sz="quarter" idx="12"/>
          </p:nvPr>
        </p:nvSpPr>
        <p:spPr/>
        <p:txBody>
          <a:bodyPr/>
          <a:lstStyle/>
          <a:p>
            <a:pPr>
              <a:defRPr/>
            </a:pPr>
            <a:fld id="{64EB506B-925B-45A0-9467-9A76473473EF}" type="slidenum">
              <a:rPr lang="en-US"/>
              <a:pPr>
                <a:defRPr/>
              </a:pPr>
              <a:t>10</a:t>
            </a:fld>
            <a:endParaRPr lang="en-US"/>
          </a:p>
        </p:txBody>
      </p:sp>
      <p:sp>
        <p:nvSpPr>
          <p:cNvPr id="7"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8"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Consumer Characteristics, Attitude, </a:t>
            </a:r>
            <a:br>
              <a:rPr lang="en-US" dirty="0" smtClean="0"/>
            </a:br>
            <a:r>
              <a:rPr lang="en-US" dirty="0" smtClean="0"/>
              <a:t>and Online Shopping</a:t>
            </a:r>
            <a:endParaRPr lang="en-US" dirty="0"/>
          </a:p>
        </p:txBody>
      </p:sp>
      <p:sp>
        <p:nvSpPr>
          <p:cNvPr id="7" name="Slide Number Placeholder 4"/>
          <p:cNvSpPr>
            <a:spLocks noGrp="1"/>
          </p:cNvSpPr>
          <p:nvPr>
            <p:ph type="sldNum" sz="quarter" idx="12"/>
          </p:nvPr>
        </p:nvSpPr>
        <p:spPr/>
        <p:txBody>
          <a:bodyPr/>
          <a:lstStyle/>
          <a:p>
            <a:pPr>
              <a:defRPr/>
            </a:pPr>
            <a:fld id="{3A9A9E1C-3C01-4D5F-8E7C-6F6678033C07}" type="slidenum">
              <a:rPr lang="en-US"/>
              <a:pPr>
                <a:defRPr/>
              </a:pPr>
              <a:t>11</a:t>
            </a:fld>
            <a:endParaRPr lang="en-US"/>
          </a:p>
        </p:txBody>
      </p:sp>
      <p:sp>
        <p:nvSpPr>
          <p:cNvPr id="8"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9"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pic>
        <p:nvPicPr>
          <p:cNvPr id="24582" name="Picture 8" descr="fig08_04"/>
          <p:cNvPicPr>
            <a:picLocks noChangeAspect="1" noChangeArrowheads="1"/>
          </p:cNvPicPr>
          <p:nvPr/>
        </p:nvPicPr>
        <p:blipFill>
          <a:blip r:embed="rId3"/>
          <a:srcRect/>
          <a:stretch>
            <a:fillRect/>
          </a:stretch>
        </p:blipFill>
        <p:spPr bwMode="auto">
          <a:xfrm>
            <a:off x="228600" y="1484313"/>
            <a:ext cx="8534400" cy="5068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600" smtClean="0"/>
              <a:t>Multiattribute Attitude Models</a:t>
            </a:r>
          </a:p>
        </p:txBody>
      </p:sp>
      <p:sp>
        <p:nvSpPr>
          <p:cNvPr id="25603" name="Rectangle 3"/>
          <p:cNvSpPr>
            <a:spLocks noGrp="1" noChangeArrowheads="1"/>
          </p:cNvSpPr>
          <p:nvPr>
            <p:ph type="body" sz="half" idx="1"/>
          </p:nvPr>
        </p:nvSpPr>
        <p:spPr>
          <a:xfrm>
            <a:off x="457200" y="2743200"/>
            <a:ext cx="3962400" cy="4525963"/>
          </a:xfrm>
        </p:spPr>
        <p:txBody>
          <a:bodyPr/>
          <a:lstStyle/>
          <a:p>
            <a:pPr eaLnBrk="1" hangingPunct="1"/>
            <a:r>
              <a:rPr lang="en-US" b="1" smtClean="0">
                <a:solidFill>
                  <a:schemeClr val="bg2"/>
                </a:solidFill>
              </a:rPr>
              <a:t>The attitude-toward-object model</a:t>
            </a:r>
          </a:p>
          <a:p>
            <a:pPr eaLnBrk="1" hangingPunct="1"/>
            <a:r>
              <a:rPr lang="en-US" b="1" smtClean="0">
                <a:solidFill>
                  <a:schemeClr val="bg2"/>
                </a:solidFill>
              </a:rPr>
              <a:t>The attitude-toward-behavior model</a:t>
            </a:r>
          </a:p>
          <a:p>
            <a:pPr eaLnBrk="1" hangingPunct="1"/>
            <a:r>
              <a:rPr lang="en-US" b="1" smtClean="0"/>
              <a:t>Theory-of-reasoned-action model</a:t>
            </a:r>
          </a:p>
        </p:txBody>
      </p:sp>
      <p:sp>
        <p:nvSpPr>
          <p:cNvPr id="25604" name="Rectangle 4"/>
          <p:cNvSpPr>
            <a:spLocks noGrp="1" noChangeArrowheads="1"/>
          </p:cNvSpPr>
          <p:nvPr>
            <p:ph type="body" sz="half" idx="2"/>
          </p:nvPr>
        </p:nvSpPr>
        <p:spPr>
          <a:xfrm>
            <a:off x="4419600" y="1524000"/>
            <a:ext cx="4572000" cy="5029200"/>
          </a:xfrm>
        </p:spPr>
        <p:txBody>
          <a:bodyPr/>
          <a:lstStyle/>
          <a:p>
            <a:pPr marL="354013" indent="-354013" eaLnBrk="1" hangingPunct="1">
              <a:spcBef>
                <a:spcPct val="0"/>
              </a:spcBef>
            </a:pPr>
            <a:r>
              <a:rPr lang="en-US" smtClean="0"/>
              <a:t>Includes cognitive, affective, and conative components</a:t>
            </a:r>
          </a:p>
          <a:p>
            <a:pPr marL="354013" indent="-354013" eaLnBrk="1" hangingPunct="1">
              <a:spcBef>
                <a:spcPct val="0"/>
              </a:spcBef>
            </a:pPr>
            <a:r>
              <a:rPr lang="en-US" smtClean="0"/>
              <a:t>Includes subjective norms in addition to attitude</a:t>
            </a:r>
          </a:p>
          <a:p>
            <a:pPr marL="754063" lvl="1" indent="-354013" eaLnBrk="1" hangingPunct="1">
              <a:spcBef>
                <a:spcPct val="0"/>
              </a:spcBef>
            </a:pPr>
            <a:r>
              <a:rPr lang="en-US" smtClean="0"/>
              <a:t>How others feel about me purchasing a certain product might influence how I feel about the purchase/behavior</a:t>
            </a:r>
          </a:p>
          <a:p>
            <a:pPr marL="754063" lvl="1" indent="-354013" eaLnBrk="1" hangingPunct="1">
              <a:spcBef>
                <a:spcPct val="0"/>
              </a:spcBef>
            </a:pPr>
            <a:r>
              <a:rPr lang="en-US" smtClean="0"/>
              <a:t>Do I want it or need it?</a:t>
            </a:r>
          </a:p>
        </p:txBody>
      </p:sp>
      <p:sp>
        <p:nvSpPr>
          <p:cNvPr id="25605" name="Rectangle 7"/>
          <p:cNvSpPr>
            <a:spLocks noChangeArrowheads="1"/>
          </p:cNvSpPr>
          <p:nvPr/>
        </p:nvSpPr>
        <p:spPr bwMode="auto">
          <a:xfrm>
            <a:off x="609600" y="1935163"/>
            <a:ext cx="4495800" cy="579437"/>
          </a:xfrm>
          <a:prstGeom prst="rect">
            <a:avLst/>
          </a:prstGeom>
          <a:noFill/>
          <a:ln w="9525">
            <a:noFill/>
            <a:miter lim="800000"/>
            <a:headEnd/>
            <a:tailEnd/>
          </a:ln>
        </p:spPr>
        <p:txBody>
          <a:bodyPr>
            <a:spAutoFit/>
          </a:bodyPr>
          <a:lstStyle/>
          <a:p>
            <a:r>
              <a:rPr lang="en-US" sz="3200" b="1">
                <a:solidFill>
                  <a:srgbClr val="ABA761"/>
                </a:solidFill>
                <a:latin typeface="Calibri" pitchFamily="34" charset="0"/>
              </a:rPr>
              <a:t>Types</a:t>
            </a:r>
          </a:p>
        </p:txBody>
      </p:sp>
      <p:sp>
        <p:nvSpPr>
          <p:cNvPr id="7" name="Slide Number Placeholder 4"/>
          <p:cNvSpPr>
            <a:spLocks noGrp="1"/>
          </p:cNvSpPr>
          <p:nvPr>
            <p:ph type="sldNum" sz="quarter" idx="12"/>
          </p:nvPr>
        </p:nvSpPr>
        <p:spPr/>
        <p:txBody>
          <a:bodyPr/>
          <a:lstStyle/>
          <a:p>
            <a:pPr>
              <a:defRPr/>
            </a:pPr>
            <a:fld id="{29A65E9D-A82E-415A-8709-A66229F86AEC}" type="slidenum">
              <a:rPr lang="en-US"/>
              <a:pPr>
                <a:defRPr/>
              </a:pPr>
              <a:t>12</a:t>
            </a:fld>
            <a:endParaRPr lang="en-US"/>
          </a:p>
        </p:txBody>
      </p:sp>
      <p:sp>
        <p:nvSpPr>
          <p:cNvPr id="8"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9"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35000" y="638175"/>
            <a:ext cx="8128000" cy="1066800"/>
          </a:xfrm>
          <a:prstGeom prst="rect">
            <a:avLst/>
          </a:prstGeom>
          <a:noFill/>
          <a:ln w="9525">
            <a:noFill/>
            <a:miter lim="800000"/>
            <a:headEnd/>
            <a:tailEnd/>
          </a:ln>
        </p:spPr>
        <p:txBody>
          <a:bodyPr>
            <a:spAutoFit/>
          </a:bodyPr>
          <a:lstStyle/>
          <a:p>
            <a:pPr algn="ctr" eaLnBrk="0" hangingPunct="0"/>
            <a:r>
              <a:rPr lang="en-US" sz="3200" b="1" dirty="0" smtClean="0"/>
              <a:t>A </a:t>
            </a:r>
            <a:r>
              <a:rPr lang="en-US" sz="3200" b="1" dirty="0"/>
              <a:t>Simplified Version of the Theory of Reasoned Action</a:t>
            </a:r>
          </a:p>
        </p:txBody>
      </p:sp>
      <p:grpSp>
        <p:nvGrpSpPr>
          <p:cNvPr id="27651" name="Group 18"/>
          <p:cNvGrpSpPr>
            <a:grpSpLocks/>
          </p:cNvGrpSpPr>
          <p:nvPr/>
        </p:nvGrpSpPr>
        <p:grpSpPr bwMode="auto">
          <a:xfrm>
            <a:off x="762000" y="1905000"/>
            <a:ext cx="7696200" cy="4267200"/>
            <a:chOff x="216" y="1200"/>
            <a:chExt cx="5312" cy="2456"/>
          </a:xfrm>
        </p:grpSpPr>
        <p:sp>
          <p:nvSpPr>
            <p:cNvPr id="317443" name="Rectangle 3"/>
            <p:cNvSpPr>
              <a:spLocks noChangeArrowheads="1"/>
            </p:cNvSpPr>
            <p:nvPr/>
          </p:nvSpPr>
          <p:spPr bwMode="auto">
            <a:xfrm>
              <a:off x="216" y="1200"/>
              <a:ext cx="968" cy="1188"/>
            </a:xfrm>
            <a:prstGeom prst="rect">
              <a:avLst/>
            </a:prstGeom>
            <a:gradFill rotWithShape="0">
              <a:gsLst>
                <a:gs pos="0">
                  <a:srgbClr val="E6BEF0"/>
                </a:gs>
                <a:gs pos="100000">
                  <a:srgbClr val="E6BEF0">
                    <a:gamma/>
                    <a:tint val="36471"/>
                    <a:invGamma/>
                  </a:srgbClr>
                </a:gs>
              </a:gsLst>
              <a:lin ang="5400000" scaled="1"/>
            </a:gradFill>
            <a:ln w="9525">
              <a:solidFill>
                <a:schemeClr val="tx1"/>
              </a:solidFill>
              <a:miter lim="800000"/>
              <a:headEnd/>
              <a:tailEnd/>
            </a:ln>
            <a:effectLst>
              <a:outerShdw dist="107763" dir="2700000" algn="ctr" rotWithShape="0">
                <a:schemeClr val="bg2"/>
              </a:outerShdw>
            </a:effectLst>
          </p:spPr>
          <p:txBody>
            <a:bodyPr anchor="ctr"/>
            <a:lstStyle/>
            <a:p>
              <a:pPr algn="ctr" eaLnBrk="0" hangingPunct="0">
                <a:defRPr/>
              </a:pPr>
              <a:r>
                <a:rPr lang="en-US" sz="1700" b="1"/>
                <a:t>Beliefs that the behavior leads to certain outcomes</a:t>
              </a:r>
            </a:p>
          </p:txBody>
        </p:sp>
        <p:sp>
          <p:nvSpPr>
            <p:cNvPr id="317444" name="Rectangle 4"/>
            <p:cNvSpPr>
              <a:spLocks noChangeArrowheads="1"/>
            </p:cNvSpPr>
            <p:nvPr/>
          </p:nvSpPr>
          <p:spPr bwMode="auto">
            <a:xfrm>
              <a:off x="1800" y="1200"/>
              <a:ext cx="968" cy="1188"/>
            </a:xfrm>
            <a:prstGeom prst="rect">
              <a:avLst/>
            </a:prstGeom>
            <a:gradFill rotWithShape="0">
              <a:gsLst>
                <a:gs pos="0">
                  <a:srgbClr val="E6BEF0"/>
                </a:gs>
                <a:gs pos="100000">
                  <a:srgbClr val="E6BEF0">
                    <a:gamma/>
                    <a:tint val="36471"/>
                    <a:invGamma/>
                  </a:srgbClr>
                </a:gs>
              </a:gsLst>
              <a:lin ang="5400000" scaled="1"/>
            </a:gradFill>
            <a:ln w="9525">
              <a:solidFill>
                <a:schemeClr val="tx1"/>
              </a:solidFill>
              <a:miter lim="800000"/>
              <a:headEnd/>
              <a:tailEnd/>
            </a:ln>
            <a:effectLst>
              <a:outerShdw dist="107763" dir="2700000" algn="ctr" rotWithShape="0">
                <a:schemeClr val="bg2"/>
              </a:outerShdw>
            </a:effectLst>
          </p:spPr>
          <p:txBody>
            <a:bodyPr anchor="ctr"/>
            <a:lstStyle/>
            <a:p>
              <a:pPr algn="ctr" eaLnBrk="0" hangingPunct="0">
                <a:defRPr/>
              </a:pPr>
              <a:r>
                <a:rPr lang="en-US" sz="1700" b="1"/>
                <a:t>Evaluation of the outcomes</a:t>
              </a:r>
            </a:p>
          </p:txBody>
        </p:sp>
        <p:sp>
          <p:nvSpPr>
            <p:cNvPr id="317445" name="Rectangle 5"/>
            <p:cNvSpPr>
              <a:spLocks noChangeArrowheads="1"/>
            </p:cNvSpPr>
            <p:nvPr/>
          </p:nvSpPr>
          <p:spPr bwMode="auto">
            <a:xfrm>
              <a:off x="3224" y="1200"/>
              <a:ext cx="971" cy="1188"/>
            </a:xfrm>
            <a:prstGeom prst="rect">
              <a:avLst/>
            </a:prstGeom>
            <a:gradFill rotWithShape="0">
              <a:gsLst>
                <a:gs pos="0">
                  <a:srgbClr val="E6BEF0"/>
                </a:gs>
                <a:gs pos="100000">
                  <a:srgbClr val="E6BEF0">
                    <a:gamma/>
                    <a:tint val="36471"/>
                    <a:invGamma/>
                  </a:srgbClr>
                </a:gs>
              </a:gsLst>
              <a:lin ang="5400000" scaled="1"/>
            </a:gradFill>
            <a:ln w="9525">
              <a:solidFill>
                <a:schemeClr val="tx1"/>
              </a:solidFill>
              <a:miter lim="800000"/>
              <a:headEnd/>
              <a:tailEnd/>
            </a:ln>
            <a:effectLst>
              <a:outerShdw dist="107763" dir="2700000" algn="ctr" rotWithShape="0">
                <a:schemeClr val="bg2"/>
              </a:outerShdw>
            </a:effectLst>
          </p:spPr>
          <p:txBody>
            <a:bodyPr anchor="ctr"/>
            <a:lstStyle/>
            <a:p>
              <a:pPr algn="ctr" eaLnBrk="0" hangingPunct="0">
                <a:defRPr/>
              </a:pPr>
              <a:r>
                <a:rPr lang="en-US" sz="1700" b="1"/>
                <a:t>Beliefs that specific referents think I should or should not perform the behavior</a:t>
              </a:r>
            </a:p>
          </p:txBody>
        </p:sp>
        <p:sp>
          <p:nvSpPr>
            <p:cNvPr id="317446" name="Rectangle 6"/>
            <p:cNvSpPr>
              <a:spLocks noChangeArrowheads="1"/>
            </p:cNvSpPr>
            <p:nvPr/>
          </p:nvSpPr>
          <p:spPr bwMode="auto">
            <a:xfrm>
              <a:off x="4560" y="1200"/>
              <a:ext cx="968" cy="1188"/>
            </a:xfrm>
            <a:prstGeom prst="rect">
              <a:avLst/>
            </a:prstGeom>
            <a:gradFill rotWithShape="0">
              <a:gsLst>
                <a:gs pos="0">
                  <a:srgbClr val="E6BEF0"/>
                </a:gs>
                <a:gs pos="100000">
                  <a:srgbClr val="E6BEF0">
                    <a:gamma/>
                    <a:tint val="36471"/>
                    <a:invGamma/>
                  </a:srgbClr>
                </a:gs>
              </a:gsLst>
              <a:lin ang="5400000" scaled="1"/>
            </a:gradFill>
            <a:ln w="9525">
              <a:solidFill>
                <a:schemeClr val="tx1"/>
              </a:solidFill>
              <a:miter lim="800000"/>
              <a:headEnd/>
              <a:tailEnd/>
            </a:ln>
            <a:effectLst>
              <a:outerShdw dist="107763" dir="2700000" algn="ctr" rotWithShape="0">
                <a:schemeClr val="bg2"/>
              </a:outerShdw>
            </a:effectLst>
          </p:spPr>
          <p:txBody>
            <a:bodyPr anchor="ctr"/>
            <a:lstStyle/>
            <a:p>
              <a:pPr algn="ctr" eaLnBrk="0" hangingPunct="0">
                <a:defRPr/>
              </a:pPr>
              <a:r>
                <a:rPr lang="en-US" sz="1700" b="1"/>
                <a:t>Motivation to comply with the specific referents</a:t>
              </a:r>
            </a:p>
          </p:txBody>
        </p:sp>
        <p:sp>
          <p:nvSpPr>
            <p:cNvPr id="317447" name="Rectangle 7"/>
            <p:cNvSpPr>
              <a:spLocks noChangeArrowheads="1"/>
            </p:cNvSpPr>
            <p:nvPr/>
          </p:nvSpPr>
          <p:spPr bwMode="auto">
            <a:xfrm>
              <a:off x="3926" y="2555"/>
              <a:ext cx="816" cy="376"/>
            </a:xfrm>
            <a:prstGeom prst="rect">
              <a:avLst/>
            </a:prstGeom>
            <a:gradFill rotWithShape="0">
              <a:gsLst>
                <a:gs pos="0">
                  <a:srgbClr val="FFBE9D"/>
                </a:gs>
                <a:gs pos="100000">
                  <a:srgbClr val="FFBE9D">
                    <a:gamma/>
                    <a:tint val="18039"/>
                    <a:invGamma/>
                  </a:srgbClr>
                </a:gs>
              </a:gsLst>
              <a:lin ang="5400000" scaled="1"/>
            </a:gradFill>
            <a:ln w="9525">
              <a:solidFill>
                <a:schemeClr val="tx1"/>
              </a:solidFill>
              <a:miter lim="800000"/>
              <a:headEnd/>
              <a:tailEnd/>
            </a:ln>
            <a:effectLst>
              <a:outerShdw dist="107763" dir="2700000" algn="ctr" rotWithShape="0">
                <a:schemeClr val="bg2"/>
              </a:outerShdw>
            </a:effectLst>
          </p:spPr>
          <p:txBody>
            <a:bodyPr anchor="ctr"/>
            <a:lstStyle/>
            <a:p>
              <a:pPr algn="ctr" eaLnBrk="0" hangingPunct="0">
                <a:defRPr/>
              </a:pPr>
              <a:r>
                <a:rPr lang="en-US" sz="1400" b="1" dirty="0"/>
                <a:t>Subjective norm</a:t>
              </a:r>
            </a:p>
          </p:txBody>
        </p:sp>
        <p:sp>
          <p:nvSpPr>
            <p:cNvPr id="317448" name="Rectangle 8"/>
            <p:cNvSpPr>
              <a:spLocks noChangeArrowheads="1"/>
            </p:cNvSpPr>
            <p:nvPr/>
          </p:nvSpPr>
          <p:spPr bwMode="auto">
            <a:xfrm>
              <a:off x="858" y="2552"/>
              <a:ext cx="1176" cy="376"/>
            </a:xfrm>
            <a:prstGeom prst="rect">
              <a:avLst/>
            </a:prstGeom>
            <a:gradFill rotWithShape="0">
              <a:gsLst>
                <a:gs pos="0">
                  <a:srgbClr val="FFBE9D"/>
                </a:gs>
                <a:gs pos="100000">
                  <a:srgbClr val="FFBE9D">
                    <a:gamma/>
                    <a:tint val="18039"/>
                    <a:invGamma/>
                  </a:srgbClr>
                </a:gs>
              </a:gsLst>
              <a:lin ang="5400000" scaled="1"/>
            </a:gradFill>
            <a:ln w="9525">
              <a:solidFill>
                <a:schemeClr val="tx1"/>
              </a:solidFill>
              <a:miter lim="800000"/>
              <a:headEnd/>
              <a:tailEnd/>
            </a:ln>
            <a:effectLst>
              <a:outerShdw dist="107763" dir="2700000" algn="ctr" rotWithShape="0">
                <a:schemeClr val="bg2"/>
              </a:outerShdw>
            </a:effectLst>
          </p:spPr>
          <p:txBody>
            <a:bodyPr anchor="ctr"/>
            <a:lstStyle/>
            <a:p>
              <a:pPr algn="ctr" eaLnBrk="0" hangingPunct="0">
                <a:defRPr/>
              </a:pPr>
              <a:r>
                <a:rPr lang="en-US" sz="1600" b="1" dirty="0"/>
                <a:t>Attitude toward the behavior</a:t>
              </a:r>
            </a:p>
          </p:txBody>
        </p:sp>
        <p:sp>
          <p:nvSpPr>
            <p:cNvPr id="317449" name="Rectangle 9"/>
            <p:cNvSpPr>
              <a:spLocks noChangeArrowheads="1"/>
            </p:cNvSpPr>
            <p:nvPr/>
          </p:nvSpPr>
          <p:spPr bwMode="auto">
            <a:xfrm>
              <a:off x="2652" y="3032"/>
              <a:ext cx="880" cy="232"/>
            </a:xfrm>
            <a:prstGeom prst="rect">
              <a:avLst/>
            </a:prstGeom>
            <a:gradFill rotWithShape="0">
              <a:gsLst>
                <a:gs pos="0">
                  <a:srgbClr val="C3E1FF"/>
                </a:gs>
                <a:gs pos="100000">
                  <a:srgbClr val="C3E1FF">
                    <a:gamma/>
                    <a:tint val="48627"/>
                    <a:invGamma/>
                  </a:srgbClr>
                </a:gs>
              </a:gsLst>
              <a:lin ang="5400000" scaled="1"/>
            </a:gradFill>
            <a:ln w="9525">
              <a:solidFill>
                <a:schemeClr val="tx1"/>
              </a:solidFill>
              <a:miter lim="800000"/>
              <a:headEnd/>
              <a:tailEnd/>
            </a:ln>
            <a:effectLst>
              <a:outerShdw dist="107763" dir="2700000" algn="ctr" rotWithShape="0">
                <a:schemeClr val="bg2"/>
              </a:outerShdw>
            </a:effectLst>
          </p:spPr>
          <p:txBody>
            <a:bodyPr anchor="ctr"/>
            <a:lstStyle/>
            <a:p>
              <a:pPr algn="ctr" eaLnBrk="0" hangingPunct="0">
                <a:defRPr/>
              </a:pPr>
              <a:r>
                <a:rPr lang="en-US"/>
                <a:t>Intention</a:t>
              </a:r>
            </a:p>
          </p:txBody>
        </p:sp>
        <p:sp>
          <p:nvSpPr>
            <p:cNvPr id="317450" name="Rectangle 10"/>
            <p:cNvSpPr>
              <a:spLocks noChangeArrowheads="1"/>
            </p:cNvSpPr>
            <p:nvPr/>
          </p:nvSpPr>
          <p:spPr bwMode="auto">
            <a:xfrm>
              <a:off x="2652" y="3424"/>
              <a:ext cx="880" cy="232"/>
            </a:xfrm>
            <a:prstGeom prst="rect">
              <a:avLst/>
            </a:prstGeom>
            <a:gradFill rotWithShape="0">
              <a:gsLst>
                <a:gs pos="0">
                  <a:srgbClr val="FFBFDF"/>
                </a:gs>
                <a:gs pos="100000">
                  <a:srgbClr val="FFBFDF">
                    <a:gamma/>
                    <a:tint val="43922"/>
                    <a:invGamma/>
                  </a:srgbClr>
                </a:gs>
              </a:gsLst>
              <a:lin ang="5400000" scaled="1"/>
            </a:gradFill>
            <a:ln w="9525">
              <a:solidFill>
                <a:schemeClr val="tx1"/>
              </a:solidFill>
              <a:miter lim="800000"/>
              <a:headEnd/>
              <a:tailEnd/>
            </a:ln>
            <a:effectLst>
              <a:outerShdw dist="107763" dir="2700000" algn="ctr" rotWithShape="0">
                <a:schemeClr val="bg2"/>
              </a:outerShdw>
            </a:effectLst>
          </p:spPr>
          <p:txBody>
            <a:bodyPr anchor="ctr"/>
            <a:lstStyle/>
            <a:p>
              <a:pPr algn="ctr" eaLnBrk="0" hangingPunct="0">
                <a:defRPr/>
              </a:pPr>
              <a:r>
                <a:rPr lang="en-US"/>
                <a:t>Behavior</a:t>
              </a:r>
            </a:p>
          </p:txBody>
        </p:sp>
        <p:cxnSp>
          <p:nvCxnSpPr>
            <p:cNvPr id="27660" name="AutoShape 11"/>
            <p:cNvCxnSpPr>
              <a:cxnSpLocks noChangeShapeType="1"/>
              <a:stCxn id="317443" idx="2"/>
              <a:endCxn id="317448" idx="1"/>
            </p:cNvCxnSpPr>
            <p:nvPr/>
          </p:nvCxnSpPr>
          <p:spPr bwMode="auto">
            <a:xfrm rot="16200000" flipH="1">
              <a:off x="603" y="2485"/>
              <a:ext cx="352" cy="158"/>
            </a:xfrm>
            <a:prstGeom prst="bentConnector2">
              <a:avLst/>
            </a:prstGeom>
            <a:noFill/>
            <a:ln w="28575">
              <a:solidFill>
                <a:schemeClr val="tx1"/>
              </a:solidFill>
              <a:miter lim="800000"/>
              <a:headEnd/>
              <a:tailEnd type="triangle" w="med" len="med"/>
            </a:ln>
          </p:spPr>
        </p:cxnSp>
        <p:cxnSp>
          <p:nvCxnSpPr>
            <p:cNvPr id="27661" name="AutoShape 12"/>
            <p:cNvCxnSpPr>
              <a:cxnSpLocks noChangeShapeType="1"/>
              <a:stCxn id="317444" idx="2"/>
              <a:endCxn id="317448" idx="3"/>
            </p:cNvCxnSpPr>
            <p:nvPr/>
          </p:nvCxnSpPr>
          <p:spPr bwMode="auto">
            <a:xfrm rot="5400000">
              <a:off x="1983" y="2439"/>
              <a:ext cx="352" cy="250"/>
            </a:xfrm>
            <a:prstGeom prst="bentConnector2">
              <a:avLst/>
            </a:prstGeom>
            <a:noFill/>
            <a:ln w="28575">
              <a:solidFill>
                <a:schemeClr val="tx1"/>
              </a:solidFill>
              <a:miter lim="800000"/>
              <a:headEnd/>
              <a:tailEnd type="triangle" w="med" len="med"/>
            </a:ln>
          </p:spPr>
        </p:cxnSp>
        <p:cxnSp>
          <p:nvCxnSpPr>
            <p:cNvPr id="27662" name="AutoShape 13"/>
            <p:cNvCxnSpPr>
              <a:cxnSpLocks noChangeShapeType="1"/>
              <a:stCxn id="317445" idx="2"/>
              <a:endCxn id="317447" idx="1"/>
            </p:cNvCxnSpPr>
            <p:nvPr/>
          </p:nvCxnSpPr>
          <p:spPr bwMode="auto">
            <a:xfrm rot="16200000" flipH="1">
              <a:off x="3639" y="2457"/>
              <a:ext cx="355" cy="218"/>
            </a:xfrm>
            <a:prstGeom prst="bentConnector2">
              <a:avLst/>
            </a:prstGeom>
            <a:noFill/>
            <a:ln w="28575">
              <a:solidFill>
                <a:schemeClr val="tx1"/>
              </a:solidFill>
              <a:miter lim="800000"/>
              <a:headEnd/>
              <a:tailEnd type="triangle" w="med" len="med"/>
            </a:ln>
          </p:spPr>
        </p:cxnSp>
        <p:cxnSp>
          <p:nvCxnSpPr>
            <p:cNvPr id="27663" name="AutoShape 14"/>
            <p:cNvCxnSpPr>
              <a:cxnSpLocks noChangeShapeType="1"/>
              <a:stCxn id="317446" idx="2"/>
              <a:endCxn id="317447" idx="3"/>
            </p:cNvCxnSpPr>
            <p:nvPr/>
          </p:nvCxnSpPr>
          <p:spPr bwMode="auto">
            <a:xfrm rot="5400000">
              <a:off x="4715" y="2415"/>
              <a:ext cx="355" cy="302"/>
            </a:xfrm>
            <a:prstGeom prst="bentConnector2">
              <a:avLst/>
            </a:prstGeom>
            <a:noFill/>
            <a:ln w="28575">
              <a:solidFill>
                <a:schemeClr val="tx1"/>
              </a:solidFill>
              <a:miter lim="800000"/>
              <a:headEnd/>
              <a:tailEnd type="triangle" w="med" len="med"/>
            </a:ln>
          </p:spPr>
        </p:cxnSp>
        <p:cxnSp>
          <p:nvCxnSpPr>
            <p:cNvPr id="27664" name="AutoShape 15"/>
            <p:cNvCxnSpPr>
              <a:cxnSpLocks noChangeShapeType="1"/>
              <a:stCxn id="317448" idx="2"/>
              <a:endCxn id="317449" idx="1"/>
            </p:cNvCxnSpPr>
            <p:nvPr/>
          </p:nvCxnSpPr>
          <p:spPr bwMode="auto">
            <a:xfrm rot="16200000" flipH="1">
              <a:off x="1939" y="2435"/>
              <a:ext cx="220" cy="1206"/>
            </a:xfrm>
            <a:prstGeom prst="bentConnector2">
              <a:avLst/>
            </a:prstGeom>
            <a:noFill/>
            <a:ln w="28575">
              <a:solidFill>
                <a:schemeClr val="tx1"/>
              </a:solidFill>
              <a:miter lim="800000"/>
              <a:headEnd/>
              <a:tailEnd type="triangle" w="med" len="med"/>
            </a:ln>
          </p:spPr>
        </p:cxnSp>
        <p:cxnSp>
          <p:nvCxnSpPr>
            <p:cNvPr id="27665" name="AutoShape 16"/>
            <p:cNvCxnSpPr>
              <a:cxnSpLocks noChangeShapeType="1"/>
              <a:stCxn id="317447" idx="2"/>
              <a:endCxn id="317449" idx="3"/>
            </p:cNvCxnSpPr>
            <p:nvPr/>
          </p:nvCxnSpPr>
          <p:spPr bwMode="auto">
            <a:xfrm rot="5400000">
              <a:off x="3824" y="2639"/>
              <a:ext cx="217" cy="802"/>
            </a:xfrm>
            <a:prstGeom prst="bentConnector2">
              <a:avLst/>
            </a:prstGeom>
            <a:noFill/>
            <a:ln w="28575">
              <a:solidFill>
                <a:schemeClr val="tx1"/>
              </a:solidFill>
              <a:miter lim="800000"/>
              <a:headEnd/>
              <a:tailEnd type="triangle" w="med" len="med"/>
            </a:ln>
          </p:spPr>
        </p:cxnSp>
        <p:cxnSp>
          <p:nvCxnSpPr>
            <p:cNvPr id="27666" name="AutoShape 17"/>
            <p:cNvCxnSpPr>
              <a:cxnSpLocks noChangeShapeType="1"/>
              <a:stCxn id="317449" idx="2"/>
              <a:endCxn id="317450" idx="0"/>
            </p:cNvCxnSpPr>
            <p:nvPr/>
          </p:nvCxnSpPr>
          <p:spPr bwMode="auto">
            <a:xfrm>
              <a:off x="3092" y="3264"/>
              <a:ext cx="0" cy="160"/>
            </a:xfrm>
            <a:prstGeom prst="straightConnector1">
              <a:avLst/>
            </a:prstGeom>
            <a:noFill/>
            <a:ln w="28575">
              <a:solidFill>
                <a:schemeClr val="tx1"/>
              </a:solidFill>
              <a:round/>
              <a:headEnd/>
              <a:tailEnd type="triangle" w="med" len="med"/>
            </a:ln>
          </p:spPr>
        </p:cxnSp>
      </p:grpSp>
    </p:spTree>
  </p:cSld>
  <p:clrMapOvr>
    <a:masterClrMapping/>
  </p:clrMapOvr>
  <p:transition>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609600" y="533400"/>
            <a:ext cx="3200400" cy="5638800"/>
          </a:xfrm>
          <a:prstGeom prst="rect">
            <a:avLst/>
          </a:prstGeom>
          <a:solidFill>
            <a:srgbClr val="938953"/>
          </a:solidFill>
          <a:ln w="57150">
            <a:noFill/>
            <a:miter lim="800000"/>
            <a:headEnd/>
            <a:tailEnd/>
          </a:ln>
          <a:effectLst/>
        </p:spPr>
        <p:txBody>
          <a:bodyPr lIns="365760" rIns="365760" anchor="ctr"/>
          <a:lstStyle/>
          <a:p>
            <a:pPr algn="ctr" eaLnBrk="0" fontAlgn="auto" hangingPunct="0">
              <a:spcBef>
                <a:spcPts val="0"/>
              </a:spcBef>
              <a:spcAft>
                <a:spcPts val="0"/>
              </a:spcAft>
              <a:defRPr/>
            </a:pPr>
            <a:r>
              <a:rPr lang="en-US" sz="3200" b="1">
                <a:solidFill>
                  <a:schemeClr val="bg1"/>
                </a:solidFill>
                <a:effectLst>
                  <a:outerShdw blurRad="38100" dist="38100" dir="2700000" algn="tl">
                    <a:srgbClr val="000000"/>
                  </a:outerShdw>
                </a:effectLst>
                <a:latin typeface="Times New Roman" pitchFamily="18" charset="0"/>
              </a:rPr>
              <a:t>Theory of Trying to Consume</a:t>
            </a:r>
          </a:p>
        </p:txBody>
      </p:sp>
      <p:sp>
        <p:nvSpPr>
          <p:cNvPr id="112643" name="Rectangle 3"/>
          <p:cNvSpPr>
            <a:spLocks noChangeArrowheads="1"/>
          </p:cNvSpPr>
          <p:nvPr/>
        </p:nvSpPr>
        <p:spPr bwMode="auto">
          <a:xfrm>
            <a:off x="3810000" y="533400"/>
            <a:ext cx="4724400" cy="5638800"/>
          </a:xfrm>
          <a:prstGeom prst="rect">
            <a:avLst/>
          </a:prstGeom>
          <a:solidFill>
            <a:schemeClr val="bg1">
              <a:lumMod val="85000"/>
            </a:schemeClr>
          </a:solidFill>
          <a:ln w="57150">
            <a:noFill/>
            <a:miter lim="800000"/>
            <a:headEnd/>
            <a:tailEnd/>
          </a:ln>
          <a:effectLst/>
        </p:spPr>
        <p:txBody>
          <a:bodyPr lIns="548640" rIns="548640" anchor="ctr"/>
          <a:lstStyle/>
          <a:p>
            <a:pPr eaLnBrk="0" fontAlgn="auto" hangingPunct="0">
              <a:spcBef>
                <a:spcPts val="0"/>
              </a:spcBef>
              <a:spcAft>
                <a:spcPts val="0"/>
              </a:spcAft>
              <a:defRPr/>
            </a:pPr>
            <a:r>
              <a:rPr lang="en-US" sz="2800" dirty="0">
                <a:latin typeface="Times New Roman" pitchFamily="18" charset="0"/>
              </a:rPr>
              <a:t>An attitude theory designed to account for the many cases where the action or outcome is not certain but instead reflects the consumer’s attempt to consume (or purchase).</a:t>
            </a:r>
          </a:p>
          <a:p>
            <a:pPr lvl="1" eaLnBrk="0" fontAlgn="auto" hangingPunct="0">
              <a:spcBef>
                <a:spcPts val="0"/>
              </a:spcBef>
              <a:spcAft>
                <a:spcPts val="0"/>
              </a:spcAft>
              <a:buFont typeface="Arial" pitchFamily="34" charset="0"/>
              <a:buChar char="•"/>
              <a:defRPr/>
            </a:pPr>
            <a:r>
              <a:rPr lang="en-US" sz="2800" dirty="0">
                <a:latin typeface="Times New Roman" pitchFamily="18" charset="0"/>
              </a:rPr>
              <a:t>To consume something in order to NOT be in the state.</a:t>
            </a:r>
          </a:p>
        </p:txBody>
      </p:sp>
      <p:sp>
        <p:nvSpPr>
          <p:cNvPr id="5" name="Slide Number Placeholder 4"/>
          <p:cNvSpPr>
            <a:spLocks noGrp="1"/>
          </p:cNvSpPr>
          <p:nvPr>
            <p:ph type="sldNum" sz="quarter" idx="12"/>
          </p:nvPr>
        </p:nvSpPr>
        <p:spPr/>
        <p:txBody>
          <a:bodyPr/>
          <a:lstStyle/>
          <a:p>
            <a:pPr>
              <a:defRPr/>
            </a:pPr>
            <a:fld id="{1E14F08E-AD20-4BE6-8FD3-1ADC361A5BB0}" type="slidenum">
              <a:rPr lang="en-US"/>
              <a:pPr>
                <a:defRPr/>
              </a:pPr>
              <a:t>14</a:t>
            </a:fld>
            <a:endParaRPr lang="en-US"/>
          </a:p>
        </p:txBody>
      </p:sp>
      <p:sp>
        <p:nvSpPr>
          <p:cNvPr id="6"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7"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38200" y="1524000"/>
          <a:ext cx="7772400" cy="2374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nvGraphicFramePr>
        <p:xfrm>
          <a:off x="838200" y="3886200"/>
          <a:ext cx="7772400" cy="2514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8676" name="Title 6"/>
          <p:cNvSpPr>
            <a:spLocks noGrp="1"/>
          </p:cNvSpPr>
          <p:nvPr>
            <p:ph type="title"/>
          </p:nvPr>
        </p:nvSpPr>
        <p:spPr>
          <a:xfrm>
            <a:off x="0" y="274638"/>
            <a:ext cx="9144000" cy="1143000"/>
          </a:xfrm>
        </p:spPr>
        <p:txBody>
          <a:bodyPr/>
          <a:lstStyle/>
          <a:p>
            <a:pPr eaLnBrk="1" hangingPunct="1"/>
            <a:r>
              <a:rPr lang="en-US" sz="3600" dirty="0" smtClean="0"/>
              <a:t>Selected Examples of Potential Impediments That Might Impact Trying</a:t>
            </a:r>
          </a:p>
        </p:txBody>
      </p:sp>
      <p:sp>
        <p:nvSpPr>
          <p:cNvPr id="9" name="Slide Number Placeholder 4"/>
          <p:cNvSpPr>
            <a:spLocks noGrp="1"/>
          </p:cNvSpPr>
          <p:nvPr>
            <p:ph type="sldNum" sz="quarter" idx="12"/>
          </p:nvPr>
        </p:nvSpPr>
        <p:spPr/>
        <p:txBody>
          <a:bodyPr/>
          <a:lstStyle/>
          <a:p>
            <a:pPr>
              <a:defRPr/>
            </a:pPr>
            <a:fld id="{261878E7-BF67-43F4-BEE3-734843111ACF}" type="slidenum">
              <a:rPr lang="en-US"/>
              <a:pPr>
                <a:defRPr/>
              </a:pPr>
              <a:t>15</a:t>
            </a:fld>
            <a:endParaRPr lang="en-US"/>
          </a:p>
        </p:txBody>
      </p:sp>
      <p:sp>
        <p:nvSpPr>
          <p:cNvPr id="10"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11"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609600" y="533400"/>
            <a:ext cx="3352800" cy="5638800"/>
          </a:xfrm>
          <a:prstGeom prst="rect">
            <a:avLst/>
          </a:prstGeom>
          <a:solidFill>
            <a:srgbClr val="938953"/>
          </a:solidFill>
          <a:ln w="57150">
            <a:noFill/>
            <a:miter lim="800000"/>
            <a:headEnd/>
            <a:tailEnd/>
          </a:ln>
          <a:effectLst/>
        </p:spPr>
        <p:txBody>
          <a:bodyPr lIns="365760" rIns="365760" anchor="ctr"/>
          <a:lstStyle/>
          <a:p>
            <a:pPr algn="ctr" eaLnBrk="0" fontAlgn="auto" hangingPunct="0">
              <a:spcBef>
                <a:spcPts val="0"/>
              </a:spcBef>
              <a:spcAft>
                <a:spcPts val="0"/>
              </a:spcAft>
              <a:defRPr/>
            </a:pPr>
            <a:r>
              <a:rPr lang="en-US" sz="3200" b="1">
                <a:solidFill>
                  <a:schemeClr val="bg1"/>
                </a:solidFill>
                <a:effectLst>
                  <a:outerShdw blurRad="38100" dist="38100" dir="2700000" algn="tl">
                    <a:srgbClr val="000000"/>
                  </a:outerShdw>
                </a:effectLst>
                <a:latin typeface="Times New Roman" pitchFamily="18" charset="0"/>
              </a:rPr>
              <a:t>Attitude-Toward-the-Ad Model</a:t>
            </a:r>
          </a:p>
          <a:p>
            <a:pPr algn="ctr" eaLnBrk="0" fontAlgn="auto" hangingPunct="0">
              <a:spcBef>
                <a:spcPts val="0"/>
              </a:spcBef>
              <a:spcAft>
                <a:spcPts val="0"/>
              </a:spcAft>
              <a:defRPr/>
            </a:pPr>
            <a:endParaRPr lang="en-US" sz="3200" b="1">
              <a:solidFill>
                <a:schemeClr val="bg1"/>
              </a:solidFill>
              <a:effectLst>
                <a:outerShdw blurRad="38100" dist="38100" dir="2700000" algn="tl">
                  <a:srgbClr val="000000"/>
                </a:outerShdw>
              </a:effectLst>
              <a:latin typeface="Times New Roman" pitchFamily="18" charset="0"/>
            </a:endParaRPr>
          </a:p>
        </p:txBody>
      </p:sp>
      <p:sp>
        <p:nvSpPr>
          <p:cNvPr id="144387" name="Rectangle 3"/>
          <p:cNvSpPr>
            <a:spLocks noChangeArrowheads="1"/>
          </p:cNvSpPr>
          <p:nvPr/>
        </p:nvSpPr>
        <p:spPr bwMode="auto">
          <a:xfrm>
            <a:off x="3962400" y="533400"/>
            <a:ext cx="4724400" cy="5638800"/>
          </a:xfrm>
          <a:prstGeom prst="rect">
            <a:avLst/>
          </a:prstGeom>
          <a:solidFill>
            <a:schemeClr val="bg1">
              <a:lumMod val="85000"/>
            </a:schemeClr>
          </a:solidFill>
          <a:ln w="57150">
            <a:noFill/>
            <a:miter lim="800000"/>
            <a:headEnd/>
            <a:tailEnd/>
          </a:ln>
          <a:effectLst/>
        </p:spPr>
        <p:txBody>
          <a:bodyPr lIns="548640" rIns="548640" anchor="ctr"/>
          <a:lstStyle/>
          <a:p>
            <a:pPr algn="ctr" eaLnBrk="0" fontAlgn="auto" hangingPunct="0">
              <a:spcBef>
                <a:spcPts val="0"/>
              </a:spcBef>
              <a:spcAft>
                <a:spcPts val="0"/>
              </a:spcAft>
              <a:defRPr/>
            </a:pPr>
            <a:r>
              <a:rPr lang="en-US" sz="2800" dirty="0">
                <a:latin typeface="Times New Roman" pitchFamily="18" charset="0"/>
              </a:rPr>
              <a:t>A model that proposes that a consumer forms various feelings (affects) and judgments (cognitions) as the result of exposure to an advertisement, which, in turn, affect the consumer’s attitude toward the ad and attitude toward the brand.</a:t>
            </a:r>
          </a:p>
          <a:p>
            <a:pPr algn="ctr" eaLnBrk="0" fontAlgn="auto" hangingPunct="0">
              <a:spcBef>
                <a:spcPts val="0"/>
              </a:spcBef>
              <a:spcAft>
                <a:spcPts val="0"/>
              </a:spcAft>
              <a:defRPr/>
            </a:pPr>
            <a:endParaRPr lang="en-US" sz="2800" dirty="0">
              <a:latin typeface="Times New Roman" pitchFamily="18" charset="0"/>
            </a:endParaRPr>
          </a:p>
        </p:txBody>
      </p:sp>
      <p:sp>
        <p:nvSpPr>
          <p:cNvPr id="4" name="Slide Number Placeholder 4"/>
          <p:cNvSpPr>
            <a:spLocks noGrp="1"/>
          </p:cNvSpPr>
          <p:nvPr>
            <p:ph type="sldNum" sz="quarter" idx="12"/>
          </p:nvPr>
        </p:nvSpPr>
        <p:spPr/>
        <p:txBody>
          <a:bodyPr/>
          <a:lstStyle/>
          <a:p>
            <a:pPr>
              <a:defRPr/>
            </a:pPr>
            <a:fld id="{B6987395-1957-4EAC-8185-F805E118DE14}" type="slidenum">
              <a:rPr lang="en-US"/>
              <a:pPr>
                <a:defRPr/>
              </a:pPr>
              <a:t>16</a:t>
            </a:fld>
            <a:endParaRPr lang="en-US"/>
          </a:p>
        </p:txBody>
      </p:sp>
      <p:sp>
        <p:nvSpPr>
          <p:cNvPr id="5"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6"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Issues in Attitude Formation</a:t>
            </a:r>
          </a:p>
        </p:txBody>
      </p:sp>
      <p:sp>
        <p:nvSpPr>
          <p:cNvPr id="34819" name="Rectangle 3"/>
          <p:cNvSpPr>
            <a:spLocks noGrp="1" noChangeArrowheads="1"/>
          </p:cNvSpPr>
          <p:nvPr>
            <p:ph type="body" idx="1"/>
          </p:nvPr>
        </p:nvSpPr>
        <p:spPr>
          <a:xfrm>
            <a:off x="228600" y="1524000"/>
            <a:ext cx="8305800" cy="4800600"/>
          </a:xfrm>
        </p:spPr>
        <p:txBody>
          <a:bodyPr>
            <a:normAutofit fontScale="85000" lnSpcReduction="10000"/>
          </a:bodyPr>
          <a:lstStyle/>
          <a:p>
            <a:pPr eaLnBrk="1" hangingPunct="1">
              <a:defRPr/>
            </a:pPr>
            <a:r>
              <a:rPr lang="en-US" dirty="0" smtClean="0"/>
              <a:t>How attitudes are learned</a:t>
            </a:r>
          </a:p>
          <a:p>
            <a:pPr lvl="1" eaLnBrk="1" hangingPunct="1">
              <a:defRPr/>
            </a:pPr>
            <a:r>
              <a:rPr lang="en-US" dirty="0" smtClean="0"/>
              <a:t>Conditioning and experience</a:t>
            </a:r>
          </a:p>
          <a:p>
            <a:pPr lvl="1" eaLnBrk="1" hangingPunct="1">
              <a:defRPr/>
            </a:pPr>
            <a:r>
              <a:rPr lang="en-US" dirty="0" smtClean="0"/>
              <a:t>Knowledge and beliefs</a:t>
            </a:r>
          </a:p>
          <a:p>
            <a:pPr eaLnBrk="1" hangingPunct="1">
              <a:defRPr/>
            </a:pPr>
            <a:r>
              <a:rPr lang="en-US" dirty="0" smtClean="0"/>
              <a:t>Sources of influence on attitude formation</a:t>
            </a:r>
          </a:p>
          <a:p>
            <a:pPr lvl="1" eaLnBrk="1" hangingPunct="1">
              <a:defRPr/>
            </a:pPr>
            <a:r>
              <a:rPr lang="en-US" dirty="0" smtClean="0"/>
              <a:t>Personal experience</a:t>
            </a:r>
          </a:p>
          <a:p>
            <a:pPr lvl="1" eaLnBrk="1" hangingPunct="1">
              <a:defRPr/>
            </a:pPr>
            <a:r>
              <a:rPr lang="en-US" dirty="0" smtClean="0"/>
              <a:t>Influence of family</a:t>
            </a:r>
          </a:p>
          <a:p>
            <a:pPr lvl="1" eaLnBrk="1" hangingPunct="1">
              <a:defRPr/>
            </a:pPr>
            <a:r>
              <a:rPr lang="en-US" dirty="0" smtClean="0"/>
              <a:t>Direct marketing and mass media</a:t>
            </a:r>
          </a:p>
          <a:p>
            <a:pPr eaLnBrk="1" hangingPunct="1">
              <a:defRPr/>
            </a:pPr>
            <a:r>
              <a:rPr lang="en-US" dirty="0" smtClean="0"/>
              <a:t>Personality factors</a:t>
            </a:r>
          </a:p>
          <a:p>
            <a:pPr lvl="1" eaLnBrk="1" hangingPunct="1">
              <a:defRPr/>
            </a:pPr>
            <a:r>
              <a:rPr lang="en-US" dirty="0" smtClean="0"/>
              <a:t>This is the consumer’s need for cognition.  People will form attitudes based on the information that best suits them, information for the high need for cognition consumer, and images and spokespeople for the low need for cognition.</a:t>
            </a:r>
          </a:p>
          <a:p>
            <a:pPr lvl="1" eaLnBrk="1" hangingPunct="1">
              <a:defRPr/>
            </a:pPr>
            <a:endParaRPr lang="en-US" dirty="0" smtClean="0"/>
          </a:p>
          <a:p>
            <a:pPr eaLnBrk="1" hangingPunct="1">
              <a:defRPr/>
            </a:pPr>
            <a:endParaRPr lang="en-US" dirty="0" smtClean="0"/>
          </a:p>
        </p:txBody>
      </p:sp>
      <p:sp>
        <p:nvSpPr>
          <p:cNvPr id="6" name="Slide Number Placeholder 4"/>
          <p:cNvSpPr>
            <a:spLocks noGrp="1"/>
          </p:cNvSpPr>
          <p:nvPr>
            <p:ph type="sldNum" sz="quarter" idx="12"/>
          </p:nvPr>
        </p:nvSpPr>
        <p:spPr/>
        <p:txBody>
          <a:bodyPr/>
          <a:lstStyle/>
          <a:p>
            <a:pPr>
              <a:defRPr/>
            </a:pPr>
            <a:fld id="{03E908B6-1270-4F28-93A4-2CBEA81EDD78}" type="slidenum">
              <a:rPr lang="en-US"/>
              <a:pPr>
                <a:defRPr/>
              </a:pPr>
              <a:t>17</a:t>
            </a:fld>
            <a:endParaRPr lang="en-US"/>
          </a:p>
        </p:txBody>
      </p:sp>
      <p:sp>
        <p:nvSpPr>
          <p:cNvPr id="7"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8"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Functional Theory of Attitudes</a:t>
            </a:r>
          </a:p>
        </p:txBody>
      </p:sp>
      <p:sp>
        <p:nvSpPr>
          <p:cNvPr id="31747" name="Rectangle 4"/>
          <p:cNvSpPr>
            <a:spLocks noChangeArrowheads="1"/>
          </p:cNvSpPr>
          <p:nvPr/>
        </p:nvSpPr>
        <p:spPr bwMode="auto">
          <a:xfrm>
            <a:off x="1066800" y="1828800"/>
            <a:ext cx="3505200" cy="1828800"/>
          </a:xfrm>
          <a:prstGeom prst="rect">
            <a:avLst/>
          </a:prstGeom>
          <a:solidFill>
            <a:srgbClr val="CC0066"/>
          </a:solidFill>
          <a:ln w="25400" algn="ctr">
            <a:noFill/>
            <a:miter lim="800000"/>
            <a:headEnd/>
            <a:tailEnd/>
          </a:ln>
        </p:spPr>
        <p:txBody>
          <a:bodyPr tIns="228600" bIns="228600" anchor="ctr"/>
          <a:lstStyle/>
          <a:p>
            <a:pPr algn="ctr"/>
            <a:r>
              <a:rPr lang="en-US" b="1"/>
              <a:t>UTILITARIAN</a:t>
            </a:r>
          </a:p>
          <a:p>
            <a:pPr algn="ctr"/>
            <a:r>
              <a:rPr lang="en-US" b="1"/>
              <a:t>FUNCTION:</a:t>
            </a:r>
          </a:p>
          <a:p>
            <a:pPr algn="ctr"/>
            <a:endParaRPr lang="en-US" b="1"/>
          </a:p>
          <a:p>
            <a:pPr algn="ctr"/>
            <a:r>
              <a:rPr lang="en-US" b="1"/>
              <a:t>Relates to rewards </a:t>
            </a:r>
          </a:p>
          <a:p>
            <a:pPr algn="ctr"/>
            <a:r>
              <a:rPr lang="en-US" b="1"/>
              <a:t>and punishments</a:t>
            </a:r>
          </a:p>
        </p:txBody>
      </p:sp>
      <p:sp>
        <p:nvSpPr>
          <p:cNvPr id="31748" name="Rectangle 5"/>
          <p:cNvSpPr>
            <a:spLocks noChangeArrowheads="1"/>
          </p:cNvSpPr>
          <p:nvPr/>
        </p:nvSpPr>
        <p:spPr bwMode="auto">
          <a:xfrm>
            <a:off x="4800600" y="1828800"/>
            <a:ext cx="3505200" cy="1830388"/>
          </a:xfrm>
          <a:prstGeom prst="rect">
            <a:avLst/>
          </a:prstGeom>
          <a:solidFill>
            <a:srgbClr val="009999"/>
          </a:solidFill>
          <a:ln w="25400" algn="ctr">
            <a:noFill/>
            <a:miter lim="800000"/>
            <a:headEnd/>
            <a:tailEnd/>
          </a:ln>
        </p:spPr>
        <p:txBody>
          <a:bodyPr tIns="228600" bIns="228600" anchor="ctr"/>
          <a:lstStyle/>
          <a:p>
            <a:pPr algn="ctr"/>
            <a:r>
              <a:rPr lang="en-US" b="1">
                <a:solidFill>
                  <a:schemeClr val="bg1"/>
                </a:solidFill>
              </a:rPr>
              <a:t>VALUE-EXPRESSIVE FUNCTION:</a:t>
            </a:r>
          </a:p>
          <a:p>
            <a:pPr algn="ctr"/>
            <a:endParaRPr lang="en-US" b="1">
              <a:solidFill>
                <a:schemeClr val="bg1"/>
              </a:solidFill>
            </a:endParaRPr>
          </a:p>
          <a:p>
            <a:pPr algn="ctr"/>
            <a:r>
              <a:rPr lang="en-US" b="1">
                <a:solidFill>
                  <a:schemeClr val="bg1"/>
                </a:solidFill>
              </a:rPr>
              <a:t>Expresses consumer’s </a:t>
            </a:r>
          </a:p>
          <a:p>
            <a:pPr algn="ctr"/>
            <a:r>
              <a:rPr lang="en-US" b="1">
                <a:solidFill>
                  <a:schemeClr val="bg1"/>
                </a:solidFill>
              </a:rPr>
              <a:t>values or self-concept</a:t>
            </a:r>
          </a:p>
        </p:txBody>
      </p:sp>
      <p:sp>
        <p:nvSpPr>
          <p:cNvPr id="26630" name="Rectangle 6"/>
          <p:cNvSpPr>
            <a:spLocks noChangeArrowheads="1"/>
          </p:cNvSpPr>
          <p:nvPr/>
        </p:nvSpPr>
        <p:spPr bwMode="auto">
          <a:xfrm>
            <a:off x="1066800" y="3886200"/>
            <a:ext cx="3505200" cy="1830388"/>
          </a:xfrm>
          <a:prstGeom prst="rect">
            <a:avLst/>
          </a:prstGeom>
          <a:solidFill>
            <a:schemeClr val="accent4">
              <a:lumMod val="60000"/>
              <a:lumOff val="40000"/>
            </a:schemeClr>
          </a:solidFill>
          <a:ln w="25400" algn="ctr">
            <a:noFill/>
            <a:miter lim="800000"/>
            <a:headEnd/>
            <a:tailEnd/>
          </a:ln>
        </p:spPr>
        <p:txBody>
          <a:bodyPr tIns="228600" bIns="228600" anchor="ctr"/>
          <a:lstStyle/>
          <a:p>
            <a:pPr algn="ctr">
              <a:defRPr/>
            </a:pPr>
            <a:r>
              <a:rPr lang="en-US" b="1" dirty="0"/>
              <a:t>EGO-DEFENSIVE</a:t>
            </a:r>
          </a:p>
          <a:p>
            <a:pPr algn="ctr">
              <a:defRPr/>
            </a:pPr>
            <a:r>
              <a:rPr lang="en-US" b="1" dirty="0"/>
              <a:t>FUNCTION:</a:t>
            </a:r>
          </a:p>
          <a:p>
            <a:pPr algn="ctr">
              <a:defRPr/>
            </a:pPr>
            <a:endParaRPr lang="en-US" b="1" dirty="0"/>
          </a:p>
          <a:p>
            <a:pPr algn="ctr">
              <a:defRPr/>
            </a:pPr>
            <a:r>
              <a:rPr lang="en-US" b="1" dirty="0"/>
              <a:t>Protect ourselves from external threats </a:t>
            </a:r>
          </a:p>
          <a:p>
            <a:pPr algn="ctr">
              <a:defRPr/>
            </a:pPr>
            <a:r>
              <a:rPr lang="en-US" b="1" dirty="0"/>
              <a:t>or internal feelings</a:t>
            </a:r>
          </a:p>
        </p:txBody>
      </p:sp>
      <p:sp>
        <p:nvSpPr>
          <p:cNvPr id="31750" name="Rectangle 8"/>
          <p:cNvSpPr>
            <a:spLocks noChangeArrowheads="1"/>
          </p:cNvSpPr>
          <p:nvPr/>
        </p:nvSpPr>
        <p:spPr bwMode="auto">
          <a:xfrm>
            <a:off x="4800600" y="3886200"/>
            <a:ext cx="3505200" cy="1830388"/>
          </a:xfrm>
          <a:prstGeom prst="rect">
            <a:avLst/>
          </a:prstGeom>
          <a:solidFill>
            <a:srgbClr val="92D050"/>
          </a:solidFill>
          <a:ln w="25400" algn="ctr">
            <a:noFill/>
            <a:miter lim="800000"/>
            <a:headEnd/>
            <a:tailEnd/>
          </a:ln>
        </p:spPr>
        <p:txBody>
          <a:bodyPr tIns="228600" bIns="228600" anchor="ctr"/>
          <a:lstStyle/>
          <a:p>
            <a:pPr algn="ctr"/>
            <a:r>
              <a:rPr lang="en-US" b="1" dirty="0">
                <a:solidFill>
                  <a:schemeClr val="bg1"/>
                </a:solidFill>
              </a:rPr>
              <a:t>KNOWLEDGE</a:t>
            </a:r>
          </a:p>
          <a:p>
            <a:pPr algn="ctr"/>
            <a:r>
              <a:rPr lang="en-US" b="1" dirty="0">
                <a:solidFill>
                  <a:schemeClr val="bg1"/>
                </a:solidFill>
              </a:rPr>
              <a:t>FUNCTION:</a:t>
            </a:r>
          </a:p>
          <a:p>
            <a:pPr algn="ctr"/>
            <a:endParaRPr lang="en-US" b="1" dirty="0">
              <a:solidFill>
                <a:schemeClr val="bg1"/>
              </a:solidFill>
            </a:endParaRPr>
          </a:p>
          <a:p>
            <a:pPr algn="ctr"/>
            <a:r>
              <a:rPr lang="en-US" b="1" dirty="0">
                <a:solidFill>
                  <a:schemeClr val="bg1"/>
                </a:solidFill>
              </a:rPr>
              <a:t>Need for order, structure, </a:t>
            </a:r>
          </a:p>
          <a:p>
            <a:pPr algn="ctr"/>
            <a:r>
              <a:rPr lang="en-US" b="1" dirty="0">
                <a:solidFill>
                  <a:schemeClr val="bg1"/>
                </a:solidFill>
              </a:rPr>
              <a:t>or meaning</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9C01CEB-255C-4852-B0BC-07D4D5E52585}" type="slidenum">
              <a:rPr lang="en-US" smtClean="0"/>
              <a:pPr>
                <a:defRPr/>
              </a:pPr>
              <a:t>19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330"/>
          </a:xfrm>
          <a:prstGeom prst="rect">
            <a:avLst/>
          </a:prstGeom>
        </p:spPr>
      </p:pic>
    </p:spTree>
    <p:extLst>
      <p:ext uri="{BB962C8B-B14F-4D97-AF65-F5344CB8AC3E}">
        <p14:creationId xmlns:p14="http://schemas.microsoft.com/office/powerpoint/2010/main" val="35973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09600" y="533400"/>
            <a:ext cx="3276600" cy="5638800"/>
          </a:xfrm>
          <a:prstGeom prst="rect">
            <a:avLst/>
          </a:prstGeom>
          <a:solidFill>
            <a:srgbClr val="938953"/>
          </a:solidFill>
          <a:ln w="57150">
            <a:noFill/>
            <a:miter lim="800000"/>
            <a:headEnd/>
            <a:tailEnd/>
          </a:ln>
        </p:spPr>
        <p:txBody>
          <a:bodyPr lIns="365760" rIns="365760" anchor="ctr"/>
          <a:lstStyle/>
          <a:p>
            <a:pPr algn="ctr" eaLnBrk="0" hangingPunct="0"/>
            <a:r>
              <a:rPr lang="en-US" sz="4800" b="1" dirty="0">
                <a:solidFill>
                  <a:schemeClr val="bg1"/>
                </a:solidFill>
                <a:latin typeface="Times New Roman" charset="0"/>
              </a:rPr>
              <a:t>Attitude</a:t>
            </a:r>
            <a:endParaRPr lang="en-US" sz="4800" dirty="0">
              <a:solidFill>
                <a:schemeClr val="bg1"/>
              </a:solidFill>
              <a:latin typeface="Times New Roman" charset="0"/>
            </a:endParaRPr>
          </a:p>
        </p:txBody>
      </p:sp>
      <p:sp>
        <p:nvSpPr>
          <p:cNvPr id="101379" name="Rectangle 3"/>
          <p:cNvSpPr>
            <a:spLocks noChangeArrowheads="1"/>
          </p:cNvSpPr>
          <p:nvPr/>
        </p:nvSpPr>
        <p:spPr bwMode="auto">
          <a:xfrm>
            <a:off x="3886200" y="533400"/>
            <a:ext cx="4648200" cy="5638800"/>
          </a:xfrm>
          <a:prstGeom prst="rect">
            <a:avLst/>
          </a:prstGeom>
          <a:solidFill>
            <a:schemeClr val="bg1">
              <a:lumMod val="85000"/>
            </a:schemeClr>
          </a:solidFill>
          <a:ln w="57150">
            <a:noFill/>
            <a:miter lim="800000"/>
            <a:headEnd/>
            <a:tailEnd/>
          </a:ln>
          <a:effectLst/>
        </p:spPr>
        <p:txBody>
          <a:bodyPr lIns="548640" rIns="548640" anchor="ctr"/>
          <a:lstStyle/>
          <a:p>
            <a:pPr algn="ctr" eaLnBrk="0" fontAlgn="auto" hangingPunct="0">
              <a:spcBef>
                <a:spcPts val="0"/>
              </a:spcBef>
              <a:spcAft>
                <a:spcPts val="0"/>
              </a:spcAft>
              <a:defRPr/>
            </a:pPr>
            <a:r>
              <a:rPr lang="en-US" sz="3200" dirty="0">
                <a:latin typeface="Times New Roman" pitchFamily="18" charset="0"/>
              </a:rPr>
              <a:t>A learned tendency to behave in a consistently favorable or unfavorable manner with respect to a given object.</a:t>
            </a:r>
          </a:p>
        </p:txBody>
      </p:sp>
      <p:sp>
        <p:nvSpPr>
          <p:cNvPr id="6" name="Slide Number Placeholder 4"/>
          <p:cNvSpPr>
            <a:spLocks noGrp="1"/>
          </p:cNvSpPr>
          <p:nvPr>
            <p:ph type="sldNum" sz="quarter" idx="12"/>
          </p:nvPr>
        </p:nvSpPr>
        <p:spPr/>
        <p:txBody>
          <a:bodyPr/>
          <a:lstStyle/>
          <a:p>
            <a:pPr>
              <a:defRPr/>
            </a:pPr>
            <a:fld id="{64202280-D9C2-4BA4-9D6C-EB660D946D86}" type="slidenum">
              <a:rPr lang="en-US"/>
              <a:pPr>
                <a:defRPr/>
              </a:pPr>
              <a:t>2</a:t>
            </a:fld>
            <a:endParaRPr lang="en-US"/>
          </a:p>
        </p:txBody>
      </p:sp>
      <p:sp>
        <p:nvSpPr>
          <p:cNvPr id="7"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8"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Changing the Basic Motivational Function</a:t>
            </a:r>
          </a:p>
        </p:txBody>
      </p:sp>
      <p:sp>
        <p:nvSpPr>
          <p:cNvPr id="32771" name="Content Placeholder 2"/>
          <p:cNvSpPr>
            <a:spLocks noGrp="1"/>
          </p:cNvSpPr>
          <p:nvPr>
            <p:ph idx="1"/>
          </p:nvPr>
        </p:nvSpPr>
        <p:spPr>
          <a:xfrm>
            <a:off x="228600" y="1524000"/>
            <a:ext cx="8686800" cy="5105400"/>
          </a:xfrm>
        </p:spPr>
        <p:txBody>
          <a:bodyPr/>
          <a:lstStyle/>
          <a:p>
            <a:pPr eaLnBrk="1" hangingPunct="1">
              <a:spcBef>
                <a:spcPct val="0"/>
              </a:spcBef>
            </a:pPr>
            <a:r>
              <a:rPr lang="en-US" sz="2400" smtClean="0"/>
              <a:t>Changing the basic </a:t>
            </a:r>
            <a:r>
              <a:rPr lang="en-US" sz="2400" b="1" smtClean="0"/>
              <a:t>motivational function </a:t>
            </a:r>
            <a:r>
              <a:rPr lang="en-US" sz="2400" smtClean="0"/>
              <a:t>means to change the basic need that a consumer is trying to fulfill. </a:t>
            </a:r>
            <a:r>
              <a:rPr lang="en-US" sz="2400" b="1" smtClean="0"/>
              <a:t> </a:t>
            </a:r>
          </a:p>
          <a:p>
            <a:pPr lvl="1" eaLnBrk="1" hangingPunct="1">
              <a:spcBef>
                <a:spcPct val="0"/>
              </a:spcBef>
            </a:pPr>
            <a:r>
              <a:rPr lang="en-US" sz="2000" b="1" smtClean="0"/>
              <a:t>Utilitarian </a:t>
            </a:r>
            <a:r>
              <a:rPr lang="en-US" sz="2000" smtClean="0"/>
              <a:t>function is how the product is useful to us.  A marketer might want to create a more positive attitude toward a brand by showing all it can do.  </a:t>
            </a:r>
          </a:p>
          <a:p>
            <a:pPr lvl="1" eaLnBrk="1" hangingPunct="1">
              <a:spcBef>
                <a:spcPct val="0"/>
              </a:spcBef>
            </a:pPr>
            <a:r>
              <a:rPr lang="en-US" sz="2000" smtClean="0"/>
              <a:t>An </a:t>
            </a:r>
            <a:r>
              <a:rPr lang="en-US" sz="2000" b="1" smtClean="0"/>
              <a:t>ego-defensive</a:t>
            </a:r>
            <a:r>
              <a:rPr lang="en-US" sz="2000" smtClean="0"/>
              <a:t> function would show how the product would make them feel more secure and confident.  </a:t>
            </a:r>
          </a:p>
          <a:p>
            <a:pPr lvl="1" eaLnBrk="1" hangingPunct="1">
              <a:spcBef>
                <a:spcPct val="0"/>
              </a:spcBef>
            </a:pPr>
            <a:r>
              <a:rPr lang="en-US" sz="2000" smtClean="0"/>
              <a:t>A </a:t>
            </a:r>
            <a:r>
              <a:rPr lang="en-US" sz="2000" b="1" smtClean="0"/>
              <a:t>value-expressive</a:t>
            </a:r>
            <a:r>
              <a:rPr lang="en-US" sz="2000" smtClean="0"/>
              <a:t> function would more positively reflect the consumer’s values, lifestyle, and outlook.  </a:t>
            </a:r>
          </a:p>
          <a:p>
            <a:pPr lvl="1" eaLnBrk="1" hangingPunct="1">
              <a:spcBef>
                <a:spcPct val="0"/>
              </a:spcBef>
            </a:pPr>
            <a:r>
              <a:rPr lang="en-US" sz="2000" smtClean="0"/>
              <a:t>Finally, the </a:t>
            </a:r>
            <a:r>
              <a:rPr lang="en-US" sz="2000" b="1" smtClean="0"/>
              <a:t>knowledge</a:t>
            </a:r>
            <a:r>
              <a:rPr lang="en-US" sz="2000" smtClean="0"/>
              <a:t> function would satisfy the consumer’s “need to know” and help them understand more about the world around them.</a:t>
            </a:r>
          </a:p>
          <a:p>
            <a:pPr lvl="2" eaLnBrk="1" hangingPunct="1">
              <a:spcBef>
                <a:spcPct val="0"/>
              </a:spcBef>
            </a:pPr>
            <a:r>
              <a:rPr lang="en-US" sz="1600" smtClean="0"/>
              <a:t>It is important for marketers to realize that they might have to combine functions because different customers are motivated to purchase their products for different reasons. </a:t>
            </a:r>
          </a:p>
          <a:p>
            <a:pPr lvl="2" eaLnBrk="1" hangingPunct="1">
              <a:spcBef>
                <a:spcPct val="0"/>
              </a:spcBef>
            </a:pPr>
            <a:r>
              <a:rPr lang="en-US" sz="1600" smtClean="0"/>
              <a:t>Someone might buy a product because it tastes good and fills them up (utilitarian), while another thinks it is low fat and will make them healthy and therefore look better (ego-defensive).</a:t>
            </a:r>
          </a:p>
        </p:txBody>
      </p:sp>
      <p:sp>
        <p:nvSpPr>
          <p:cNvPr id="4" name="Slide Number Placeholder 3"/>
          <p:cNvSpPr>
            <a:spLocks noGrp="1"/>
          </p:cNvSpPr>
          <p:nvPr>
            <p:ph type="sldNum" sz="quarter" idx="12"/>
          </p:nvPr>
        </p:nvSpPr>
        <p:spPr/>
        <p:txBody>
          <a:bodyPr/>
          <a:lstStyle/>
          <a:p>
            <a:pPr>
              <a:defRPr/>
            </a:pPr>
            <a:fld id="{FA26EC72-ED1E-4A5F-8EA4-28A2A4239D9B}"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Behavior Can Precede or Follow </a:t>
            </a:r>
            <a:br>
              <a:rPr lang="en-US" dirty="0" smtClean="0"/>
            </a:br>
            <a:r>
              <a:rPr lang="en-US" dirty="0" smtClean="0"/>
              <a:t>Attitude Formation</a:t>
            </a:r>
            <a:endParaRPr lang="en-US" dirty="0"/>
          </a:p>
        </p:txBody>
      </p:sp>
      <p:graphicFrame>
        <p:nvGraphicFramePr>
          <p:cNvPr id="5" name="Content Placeholder 4"/>
          <p:cNvGraphicFramePr>
            <a:graphicFrameLocks noGrp="1"/>
          </p:cNvGraphicFramePr>
          <p:nvPr>
            <p:ph idx="1"/>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4"/>
          <p:cNvSpPr>
            <a:spLocks noGrp="1"/>
          </p:cNvSpPr>
          <p:nvPr>
            <p:ph type="sldNum" sz="quarter" idx="12"/>
          </p:nvPr>
        </p:nvSpPr>
        <p:spPr/>
        <p:txBody>
          <a:bodyPr/>
          <a:lstStyle/>
          <a:p>
            <a:pPr>
              <a:defRPr/>
            </a:pPr>
            <a:fld id="{847AB137-9433-450C-BB9A-9E0D264B45FB}" type="slidenum">
              <a:rPr lang="en-US"/>
              <a:pPr>
                <a:defRPr/>
              </a:pPr>
              <a:t>21</a:t>
            </a:fld>
            <a:endParaRPr lang="en-US"/>
          </a:p>
        </p:txBody>
      </p:sp>
      <p:sp>
        <p:nvSpPr>
          <p:cNvPr id="7"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8"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ChangeArrowheads="1"/>
          </p:cNvSpPr>
          <p:nvPr/>
        </p:nvSpPr>
        <p:spPr bwMode="auto">
          <a:xfrm>
            <a:off x="609600" y="533400"/>
            <a:ext cx="2971800" cy="5638800"/>
          </a:xfrm>
          <a:prstGeom prst="rect">
            <a:avLst/>
          </a:prstGeom>
          <a:solidFill>
            <a:srgbClr val="EFFFEF"/>
          </a:solidFill>
          <a:ln w="9525">
            <a:solidFill>
              <a:schemeClr val="tx1"/>
            </a:solidFill>
            <a:miter lim="800000"/>
            <a:headEnd/>
            <a:tailEnd/>
          </a:ln>
          <a:effectLst/>
        </p:spPr>
        <p:txBody>
          <a:bodyPr lIns="365760" rIns="365760" anchor="ctr"/>
          <a:lstStyle/>
          <a:p>
            <a:pPr algn="ctr" eaLnBrk="0" hangingPunct="0">
              <a:defRPr/>
            </a:pPr>
            <a:r>
              <a:rPr lang="en-US" sz="3200" b="1">
                <a:effectLst>
                  <a:outerShdw blurRad="38100" dist="38100" dir="2700000" algn="tl">
                    <a:srgbClr val="000000"/>
                  </a:outerShdw>
                </a:effectLst>
              </a:rPr>
              <a:t>Attribution Theory</a:t>
            </a:r>
            <a:endParaRPr lang="en-US" sz="3200"/>
          </a:p>
        </p:txBody>
      </p:sp>
      <p:sp>
        <p:nvSpPr>
          <p:cNvPr id="34819" name="Rectangle 4"/>
          <p:cNvSpPr>
            <a:spLocks noChangeArrowheads="1"/>
          </p:cNvSpPr>
          <p:nvPr/>
        </p:nvSpPr>
        <p:spPr bwMode="auto">
          <a:xfrm>
            <a:off x="3581400" y="533400"/>
            <a:ext cx="4953000" cy="5638800"/>
          </a:xfrm>
          <a:prstGeom prst="rect">
            <a:avLst/>
          </a:prstGeom>
          <a:solidFill>
            <a:srgbClr val="EFFFEF"/>
          </a:solidFill>
          <a:ln w="9525">
            <a:solidFill>
              <a:schemeClr val="tx1"/>
            </a:solidFill>
            <a:miter lim="800000"/>
            <a:headEnd/>
            <a:tailEnd/>
          </a:ln>
        </p:spPr>
        <p:txBody>
          <a:bodyPr lIns="548640" rIns="548640" anchor="ctr"/>
          <a:lstStyle/>
          <a:p>
            <a:pPr algn="ctr" eaLnBrk="0" hangingPunct="0"/>
            <a:r>
              <a:rPr lang="en-US" sz="3200"/>
              <a:t>A theory concerned with how people assign casualty to events and form or alter their attitudes as an outcome of assessing their own or other people’s behavior.</a:t>
            </a:r>
          </a:p>
        </p:txBody>
      </p:sp>
    </p:spTree>
  </p:cSld>
  <p:clrMapOvr>
    <a:masterClrMapping/>
  </p:clrMapOvr>
  <p:transition>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ChangeArrowheads="1"/>
          </p:cNvSpPr>
          <p:nvPr/>
        </p:nvSpPr>
        <p:spPr bwMode="auto">
          <a:xfrm>
            <a:off x="609600" y="533400"/>
            <a:ext cx="3048000" cy="5638800"/>
          </a:xfrm>
          <a:prstGeom prst="rect">
            <a:avLst/>
          </a:prstGeom>
          <a:solidFill>
            <a:srgbClr val="EFFFEF"/>
          </a:solidFill>
          <a:ln w="9525">
            <a:solidFill>
              <a:schemeClr val="tx1"/>
            </a:solidFill>
            <a:miter lim="800000"/>
            <a:headEnd/>
            <a:tailEnd/>
          </a:ln>
          <a:effectLst/>
        </p:spPr>
        <p:txBody>
          <a:bodyPr lIns="365760" rIns="365760" anchor="ctr"/>
          <a:lstStyle/>
          <a:p>
            <a:pPr algn="ctr" eaLnBrk="0" hangingPunct="0">
              <a:defRPr/>
            </a:pPr>
            <a:r>
              <a:rPr lang="en-US" sz="3200" b="1">
                <a:effectLst>
                  <a:outerShdw blurRad="38100" dist="38100" dir="2700000" algn="tl">
                    <a:srgbClr val="000000"/>
                  </a:outerShdw>
                </a:effectLst>
              </a:rPr>
              <a:t>Defensive Attribution</a:t>
            </a:r>
            <a:endParaRPr lang="en-US" sz="3200"/>
          </a:p>
        </p:txBody>
      </p:sp>
      <p:sp>
        <p:nvSpPr>
          <p:cNvPr id="35843" name="Rectangle 4"/>
          <p:cNvSpPr>
            <a:spLocks noChangeArrowheads="1"/>
          </p:cNvSpPr>
          <p:nvPr/>
        </p:nvSpPr>
        <p:spPr bwMode="auto">
          <a:xfrm>
            <a:off x="3657600" y="533400"/>
            <a:ext cx="4876800" cy="5638800"/>
          </a:xfrm>
          <a:prstGeom prst="rect">
            <a:avLst/>
          </a:prstGeom>
          <a:solidFill>
            <a:srgbClr val="EFFFEF"/>
          </a:solidFill>
          <a:ln w="9525">
            <a:solidFill>
              <a:schemeClr val="tx1"/>
            </a:solidFill>
            <a:miter lim="800000"/>
            <a:headEnd/>
            <a:tailEnd/>
          </a:ln>
        </p:spPr>
        <p:txBody>
          <a:bodyPr lIns="548640" rIns="548640" anchor="ctr"/>
          <a:lstStyle/>
          <a:p>
            <a:pPr algn="ctr" eaLnBrk="0" hangingPunct="0"/>
            <a:r>
              <a:rPr lang="en-US" sz="3200"/>
              <a:t>A theory that suggests consumers are likely to accept credit for successful outcomes (internal attribution) and to blame other persons or products for failure (external attribution).</a:t>
            </a:r>
          </a:p>
        </p:txBody>
      </p:sp>
    </p:spTree>
  </p:cSld>
  <p:clrMapOvr>
    <a:masterClrMapping/>
  </p:clrMapOvr>
  <p:transition>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What Are Attitudes?</a:t>
            </a:r>
          </a:p>
        </p:txBody>
      </p:sp>
      <p:sp>
        <p:nvSpPr>
          <p:cNvPr id="16387" name="Rectangle 3"/>
          <p:cNvSpPr>
            <a:spLocks noGrp="1" noChangeArrowheads="1"/>
          </p:cNvSpPr>
          <p:nvPr>
            <p:ph type="body" idx="1"/>
          </p:nvPr>
        </p:nvSpPr>
        <p:spPr>
          <a:xfrm>
            <a:off x="304800" y="1524000"/>
            <a:ext cx="8534400" cy="5029200"/>
          </a:xfrm>
        </p:spPr>
        <p:txBody>
          <a:bodyPr/>
          <a:lstStyle/>
          <a:p>
            <a:pPr eaLnBrk="1" hangingPunct="1">
              <a:lnSpc>
                <a:spcPct val="90000"/>
              </a:lnSpc>
            </a:pPr>
            <a:r>
              <a:rPr lang="en-US" sz="2000" b="1" smtClean="0"/>
              <a:t>The attitude </a:t>
            </a:r>
            <a:r>
              <a:rPr lang="en-US" sz="2000" b="1" u="sng" smtClean="0"/>
              <a:t>“object”</a:t>
            </a:r>
          </a:p>
          <a:p>
            <a:pPr lvl="1" eaLnBrk="1" hangingPunct="1">
              <a:lnSpc>
                <a:spcPct val="90000"/>
              </a:lnSpc>
            </a:pPr>
            <a:r>
              <a:rPr lang="en-US" sz="2000" smtClean="0"/>
              <a:t>The first is that we must clearly define the </a:t>
            </a:r>
            <a:r>
              <a:rPr lang="en-US" sz="2000" b="1" smtClean="0"/>
              <a:t>object </a:t>
            </a:r>
            <a:r>
              <a:rPr lang="en-US" sz="2000" smtClean="0"/>
              <a:t>which we are measuring.</a:t>
            </a:r>
          </a:p>
          <a:p>
            <a:pPr lvl="2" eaLnBrk="1" hangingPunct="1">
              <a:lnSpc>
                <a:spcPct val="90000"/>
              </a:lnSpc>
            </a:pPr>
            <a:r>
              <a:rPr lang="en-US" sz="2000" smtClean="0"/>
              <a:t>Is it a product category, a specific brand, or a particular model?</a:t>
            </a:r>
          </a:p>
          <a:p>
            <a:pPr eaLnBrk="1" hangingPunct="1">
              <a:lnSpc>
                <a:spcPct val="90000"/>
              </a:lnSpc>
            </a:pPr>
            <a:r>
              <a:rPr lang="en-US" sz="2000" b="1" smtClean="0"/>
              <a:t>Attitudes are a </a:t>
            </a:r>
            <a:r>
              <a:rPr lang="en-US" sz="2000" b="1" u="sng" smtClean="0"/>
              <a:t>learned predisposition</a:t>
            </a:r>
          </a:p>
          <a:p>
            <a:pPr lvl="1" eaLnBrk="1" hangingPunct="1">
              <a:lnSpc>
                <a:spcPct val="90000"/>
              </a:lnSpc>
            </a:pPr>
            <a:r>
              <a:rPr lang="en-US" sz="2000" smtClean="0"/>
              <a:t>The second is the agreement among researchers that attitudes are </a:t>
            </a:r>
            <a:r>
              <a:rPr lang="en-US" sz="2000" b="1" smtClean="0"/>
              <a:t>learned</a:t>
            </a:r>
            <a:r>
              <a:rPr lang="en-US" sz="2000" smtClean="0"/>
              <a:t>, either through direct experience or from others.</a:t>
            </a:r>
          </a:p>
          <a:p>
            <a:pPr eaLnBrk="1" hangingPunct="1">
              <a:lnSpc>
                <a:spcPct val="90000"/>
              </a:lnSpc>
            </a:pPr>
            <a:r>
              <a:rPr lang="en-US" sz="2000" b="1" smtClean="0"/>
              <a:t>Attitudes have </a:t>
            </a:r>
            <a:r>
              <a:rPr lang="en-US" sz="2000" b="1" u="sng" smtClean="0"/>
              <a:t>consistency</a:t>
            </a:r>
          </a:p>
          <a:p>
            <a:pPr lvl="1" eaLnBrk="1" hangingPunct="1">
              <a:lnSpc>
                <a:spcPct val="90000"/>
              </a:lnSpc>
            </a:pPr>
            <a:r>
              <a:rPr lang="en-US" sz="2000" smtClean="0"/>
              <a:t>Attitudes are relatively </a:t>
            </a:r>
            <a:r>
              <a:rPr lang="en-US" sz="2000" b="1" smtClean="0"/>
              <a:t>consistent </a:t>
            </a:r>
            <a:r>
              <a:rPr lang="en-US" sz="2000" smtClean="0"/>
              <a:t>with the behavior they reflect,</a:t>
            </a:r>
            <a:r>
              <a:rPr lang="en-US" sz="2000" b="1" smtClean="0"/>
              <a:t> </a:t>
            </a:r>
            <a:r>
              <a:rPr lang="en-US" sz="2000" smtClean="0"/>
              <a:t>they are not necessarily permanent and can change over time.</a:t>
            </a:r>
          </a:p>
          <a:p>
            <a:pPr eaLnBrk="1" hangingPunct="1">
              <a:lnSpc>
                <a:spcPct val="90000"/>
              </a:lnSpc>
            </a:pPr>
            <a:r>
              <a:rPr lang="en-US" sz="2000" b="1" smtClean="0"/>
              <a:t>Attitudes occur within a </a:t>
            </a:r>
            <a:r>
              <a:rPr lang="en-US" sz="2000" b="1" u="sng" smtClean="0"/>
              <a:t>situation</a:t>
            </a:r>
          </a:p>
          <a:p>
            <a:pPr lvl="1" eaLnBrk="1" hangingPunct="1">
              <a:lnSpc>
                <a:spcPct val="90000"/>
              </a:lnSpc>
            </a:pPr>
            <a:r>
              <a:rPr lang="en-US" sz="2000" smtClean="0"/>
              <a:t>We all know how our attitude can be affected by a </a:t>
            </a:r>
            <a:r>
              <a:rPr lang="en-US" sz="2000" b="1" smtClean="0"/>
              <a:t>situation</a:t>
            </a:r>
            <a:r>
              <a:rPr lang="en-US" sz="2000" smtClean="0"/>
              <a:t> – think about the times you have to eat foods that are not necessarily your favorite but they are what is available or what you are being served at a friend’s house.</a:t>
            </a:r>
          </a:p>
        </p:txBody>
      </p:sp>
      <p:sp>
        <p:nvSpPr>
          <p:cNvPr id="5" name="Slide Number Placeholder 4"/>
          <p:cNvSpPr>
            <a:spLocks noGrp="1"/>
          </p:cNvSpPr>
          <p:nvPr>
            <p:ph type="sldNum" sz="quarter" idx="12"/>
          </p:nvPr>
        </p:nvSpPr>
        <p:spPr/>
        <p:txBody>
          <a:bodyPr/>
          <a:lstStyle/>
          <a:p>
            <a:pPr>
              <a:defRPr/>
            </a:pPr>
            <a:fld id="{E531DD3E-D914-4900-9BEB-0C42A68B5E8E}" type="slidenum">
              <a:rPr lang="en-US"/>
              <a:pPr>
                <a:defRPr/>
              </a:pPr>
              <a:t>3</a:t>
            </a:fld>
            <a:endParaRPr lang="en-US"/>
          </a:p>
        </p:txBody>
      </p:sp>
      <p:sp>
        <p:nvSpPr>
          <p:cNvPr id="6"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7"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Structural Models of Attitudes</a:t>
            </a:r>
          </a:p>
        </p:txBody>
      </p:sp>
      <p:sp>
        <p:nvSpPr>
          <p:cNvPr id="17411" name="Rectangle 3"/>
          <p:cNvSpPr>
            <a:spLocks noGrp="1" noChangeArrowheads="1"/>
          </p:cNvSpPr>
          <p:nvPr>
            <p:ph type="body" idx="1"/>
          </p:nvPr>
        </p:nvSpPr>
        <p:spPr/>
        <p:txBody>
          <a:bodyPr/>
          <a:lstStyle/>
          <a:p>
            <a:r>
              <a:rPr lang="en-US" smtClean="0"/>
              <a:t>Tricomponent Attitude Model</a:t>
            </a:r>
          </a:p>
          <a:p>
            <a:r>
              <a:rPr lang="en-US" smtClean="0"/>
              <a:t>Multiattribute Attitude Model</a:t>
            </a:r>
          </a:p>
          <a:p>
            <a:r>
              <a:rPr lang="en-US" smtClean="0"/>
              <a:t>The Trying-to-Consume Model</a:t>
            </a:r>
          </a:p>
          <a:p>
            <a:r>
              <a:rPr lang="en-US" smtClean="0"/>
              <a:t>Attitude-Toward-the-Ad Model</a:t>
            </a:r>
          </a:p>
          <a:p>
            <a:endParaRPr lang="en-US" smtClean="0"/>
          </a:p>
        </p:txBody>
      </p:sp>
      <p:sp>
        <p:nvSpPr>
          <p:cNvPr id="6" name="Footer Placeholder 6"/>
          <p:cNvSpPr>
            <a:spLocks noGrp="1"/>
          </p:cNvSpPr>
          <p:nvPr>
            <p:ph type="ftr" sz="quarter" idx="11"/>
          </p:nvPr>
        </p:nvSpPr>
        <p:spPr/>
        <p:txBody>
          <a:bodyPr/>
          <a:lstStyle/>
          <a:p>
            <a:pPr>
              <a:defRPr/>
            </a:pPr>
            <a:r>
              <a:rPr lang="en-US" smtClean="0"/>
              <a:t>Copyright 2010 Pearson Education, Inc. Publishing as Prentice Hall          </a:t>
            </a:r>
            <a:endParaRPr lang="en-US" dirty="0"/>
          </a:p>
        </p:txBody>
      </p:sp>
      <p:sp>
        <p:nvSpPr>
          <p:cNvPr id="5" name="Slide Number Placeholder 4"/>
          <p:cNvSpPr>
            <a:spLocks noGrp="1"/>
          </p:cNvSpPr>
          <p:nvPr>
            <p:ph type="sldNum" sz="quarter" idx="12"/>
          </p:nvPr>
        </p:nvSpPr>
        <p:spPr/>
        <p:txBody>
          <a:bodyPr/>
          <a:lstStyle/>
          <a:p>
            <a:pPr>
              <a:defRPr/>
            </a:pPr>
            <a:fld id="{D72475B6-69B3-491E-9C2E-A07A9B8B1D16}" type="slidenum">
              <a:rPr lang="en-US" smtClean="0"/>
              <a:pPr>
                <a:defRPr/>
              </a:pPr>
              <a:t>4</a:t>
            </a:fld>
            <a:endParaRPr lang="en-US"/>
          </a:p>
        </p:txBody>
      </p:sp>
      <p:sp>
        <p:nvSpPr>
          <p:cNvPr id="7" name="Footer Placeholder 6"/>
          <p:cNvSpPr txBox="1">
            <a:spLocks/>
          </p:cNvSpPr>
          <p:nvPr/>
        </p:nvSpPr>
        <p:spPr>
          <a:xfrm>
            <a:off x="71628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6"/>
          <p:cNvSpPr txBox="1">
            <a:spLocks noChangeArrowheads="1"/>
          </p:cNvSpPr>
          <p:nvPr/>
        </p:nvSpPr>
        <p:spPr bwMode="auto">
          <a:xfrm>
            <a:off x="3022600" y="4702175"/>
            <a:ext cx="1401763" cy="457200"/>
          </a:xfrm>
          <a:prstGeom prst="rect">
            <a:avLst/>
          </a:prstGeom>
          <a:noFill/>
          <a:ln w="9525">
            <a:noFill/>
            <a:miter lim="800000"/>
            <a:headEnd/>
            <a:tailEnd/>
          </a:ln>
        </p:spPr>
        <p:txBody>
          <a:bodyPr wrap="none">
            <a:spAutoFit/>
          </a:bodyPr>
          <a:lstStyle/>
          <a:p>
            <a:pPr algn="ctr" eaLnBrk="0" hangingPunct="0"/>
            <a:r>
              <a:rPr lang="en-US" sz="2400">
                <a:solidFill>
                  <a:schemeClr val="bg1"/>
                </a:solidFill>
                <a:latin typeface="Times New Roman" charset="0"/>
              </a:rPr>
              <a:t>Cognition</a:t>
            </a:r>
          </a:p>
        </p:txBody>
      </p:sp>
      <p:sp>
        <p:nvSpPr>
          <p:cNvPr id="105484" name="Rectangle 12"/>
          <p:cNvSpPr>
            <a:spLocks noGrp="1" noChangeArrowheads="1"/>
          </p:cNvSpPr>
          <p:nvPr>
            <p:ph type="title"/>
          </p:nvPr>
        </p:nvSpPr>
        <p:spPr>
          <a:xfrm>
            <a:off x="0" y="274638"/>
            <a:ext cx="9144000" cy="1143000"/>
          </a:xfrm>
        </p:spPr>
        <p:txBody>
          <a:bodyPr rtlCol="0">
            <a:normAutofit fontScale="90000"/>
          </a:bodyPr>
          <a:lstStyle/>
          <a:p>
            <a:pPr eaLnBrk="1" fontAlgn="auto" hangingPunct="1">
              <a:spcAft>
                <a:spcPts val="0"/>
              </a:spcAft>
              <a:defRPr/>
            </a:pPr>
            <a:r>
              <a:rPr lang="en-US" dirty="0" smtClean="0"/>
              <a:t>A Simple Representation of the </a:t>
            </a:r>
            <a:r>
              <a:rPr lang="en-US" dirty="0" err="1" smtClean="0"/>
              <a:t>Tricomponent</a:t>
            </a:r>
            <a:r>
              <a:rPr lang="en-US" dirty="0" smtClean="0"/>
              <a:t> Attitude Model</a:t>
            </a:r>
            <a:endParaRPr lang="en-US" dirty="0"/>
          </a:p>
        </p:txBody>
      </p:sp>
      <p:sp>
        <p:nvSpPr>
          <p:cNvPr id="7" name="Slide Number Placeholder 4"/>
          <p:cNvSpPr>
            <a:spLocks noGrp="1"/>
          </p:cNvSpPr>
          <p:nvPr>
            <p:ph type="sldNum" sz="quarter" idx="12"/>
          </p:nvPr>
        </p:nvSpPr>
        <p:spPr/>
        <p:txBody>
          <a:bodyPr/>
          <a:lstStyle/>
          <a:p>
            <a:pPr>
              <a:defRPr/>
            </a:pPr>
            <a:fld id="{3F4F77B3-D688-4736-A530-EBB43BCB0735}" type="slidenum">
              <a:rPr lang="en-US"/>
              <a:pPr>
                <a:defRPr/>
              </a:pPr>
              <a:t>5</a:t>
            </a:fld>
            <a:endParaRPr lang="en-US"/>
          </a:p>
        </p:txBody>
      </p:sp>
      <p:sp>
        <p:nvSpPr>
          <p:cNvPr id="8"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9" name="Footer Placeholder 6"/>
          <p:cNvSpPr txBox="1">
            <a:spLocks/>
          </p:cNvSpPr>
          <p:nvPr/>
        </p:nvSpPr>
        <p:spPr>
          <a:xfrm>
            <a:off x="71628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pic>
        <p:nvPicPr>
          <p:cNvPr id="18439" name="Picture 9" descr="fig08_03"/>
          <p:cNvPicPr>
            <a:picLocks noChangeAspect="1" noChangeArrowheads="1"/>
          </p:cNvPicPr>
          <p:nvPr/>
        </p:nvPicPr>
        <p:blipFill>
          <a:blip r:embed="rId3"/>
          <a:srcRect/>
          <a:stretch>
            <a:fillRect/>
          </a:stretch>
        </p:blipFill>
        <p:spPr bwMode="auto">
          <a:xfrm>
            <a:off x="2057400" y="1447800"/>
            <a:ext cx="5029200" cy="5029200"/>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81000"/>
            <a:ext cx="7772400" cy="701675"/>
          </a:xfrm>
        </p:spPr>
        <p:txBody>
          <a:bodyPr/>
          <a:lstStyle/>
          <a:p>
            <a:pPr eaLnBrk="1" hangingPunct="1"/>
            <a:r>
              <a:rPr lang="en-US" smtClean="0"/>
              <a:t>The Tricomponent Model</a:t>
            </a:r>
          </a:p>
        </p:txBody>
      </p:sp>
      <p:sp>
        <p:nvSpPr>
          <p:cNvPr id="307203" name="Rectangle 3"/>
          <p:cNvSpPr>
            <a:spLocks noGrp="1" noChangeArrowheads="1"/>
          </p:cNvSpPr>
          <p:nvPr>
            <p:ph type="body" idx="1"/>
          </p:nvPr>
        </p:nvSpPr>
        <p:spPr>
          <a:xfrm>
            <a:off x="381000" y="1524000"/>
            <a:ext cx="8305800" cy="5029200"/>
          </a:xfrm>
        </p:spPr>
        <p:txBody>
          <a:bodyPr>
            <a:normAutofit/>
          </a:bodyPr>
          <a:lstStyle/>
          <a:p>
            <a:pPr eaLnBrk="1" hangingPunct="1">
              <a:lnSpc>
                <a:spcPct val="90000"/>
              </a:lnSpc>
              <a:defRPr/>
            </a:pPr>
            <a:r>
              <a:rPr lang="en-US" sz="2400" b="1" dirty="0" smtClean="0">
                <a:latin typeface="+mj-lt"/>
              </a:rPr>
              <a:t>COGNITIVE COMPONENT</a:t>
            </a:r>
          </a:p>
          <a:p>
            <a:pPr lvl="1" eaLnBrk="1" hangingPunct="1">
              <a:lnSpc>
                <a:spcPct val="90000"/>
              </a:lnSpc>
              <a:defRPr/>
            </a:pPr>
            <a:r>
              <a:rPr lang="en-US" sz="2400" dirty="0" smtClean="0">
                <a:latin typeface="+mj-lt"/>
              </a:rPr>
              <a:t>The knowledge and perceptions that are acquired is what you know or think about an object. This can be formed through direct experience or what you learn from others.  </a:t>
            </a:r>
          </a:p>
          <a:p>
            <a:pPr marL="457200" lvl="1" indent="0" eaLnBrk="1" hangingPunct="1">
              <a:defRPr/>
            </a:pPr>
            <a:r>
              <a:rPr lang="en-US" sz="2400" dirty="0" smtClean="0">
                <a:latin typeface="+mj-lt"/>
              </a:rPr>
              <a:t>	The knowledge you form becomes a </a:t>
            </a:r>
            <a:r>
              <a:rPr lang="en-US" sz="2400" b="1" dirty="0" smtClean="0">
                <a:latin typeface="+mj-lt"/>
              </a:rPr>
              <a:t>belief</a:t>
            </a:r>
            <a:endParaRPr lang="en-US" sz="2400" dirty="0" smtClean="0">
              <a:latin typeface="+mj-lt"/>
            </a:endParaRPr>
          </a:p>
          <a:p>
            <a:pPr eaLnBrk="1" hangingPunct="1">
              <a:lnSpc>
                <a:spcPct val="90000"/>
              </a:lnSpc>
              <a:defRPr/>
            </a:pPr>
            <a:r>
              <a:rPr lang="en-US" sz="2400" b="1" dirty="0" smtClean="0">
                <a:latin typeface="+mj-lt"/>
              </a:rPr>
              <a:t>AFFECTIVE COMPONENT</a:t>
            </a:r>
          </a:p>
          <a:p>
            <a:pPr lvl="1" eaLnBrk="1" hangingPunct="1">
              <a:lnSpc>
                <a:spcPct val="90000"/>
              </a:lnSpc>
              <a:defRPr/>
            </a:pPr>
            <a:r>
              <a:rPr lang="en-US" sz="2400" dirty="0" smtClean="0">
                <a:latin typeface="+mj-lt"/>
              </a:rPr>
              <a:t>How you feel about a brand, the emotions you have toward it, constitutes the </a:t>
            </a:r>
            <a:r>
              <a:rPr lang="en-US" sz="2400" b="1" dirty="0" smtClean="0">
                <a:latin typeface="+mj-lt"/>
              </a:rPr>
              <a:t>affective component </a:t>
            </a:r>
            <a:r>
              <a:rPr lang="en-US" sz="2400" dirty="0" smtClean="0">
                <a:latin typeface="+mj-lt"/>
              </a:rPr>
              <a:t>of the model. </a:t>
            </a:r>
          </a:p>
          <a:p>
            <a:pPr lvl="2" eaLnBrk="1" hangingPunct="1">
              <a:lnSpc>
                <a:spcPct val="90000"/>
              </a:lnSpc>
              <a:defRPr/>
            </a:pPr>
            <a:r>
              <a:rPr lang="en-US" sz="2000" dirty="0" smtClean="0">
                <a:latin typeface="+mj-lt"/>
              </a:rPr>
              <a:t>These feelings often tend to be overall good or bad feelings.</a:t>
            </a:r>
          </a:p>
          <a:p>
            <a:pPr eaLnBrk="1" hangingPunct="1">
              <a:lnSpc>
                <a:spcPct val="90000"/>
              </a:lnSpc>
              <a:defRPr/>
            </a:pPr>
            <a:r>
              <a:rPr lang="en-US" sz="2400" b="1" dirty="0" smtClean="0">
                <a:latin typeface="+mj-lt"/>
              </a:rPr>
              <a:t>CONATIVE COMPONENT</a:t>
            </a:r>
          </a:p>
          <a:p>
            <a:pPr eaLnBrk="1" hangingPunct="1">
              <a:spcBef>
                <a:spcPct val="0"/>
              </a:spcBef>
              <a:defRPr/>
            </a:pPr>
            <a:r>
              <a:rPr lang="en-US" sz="2400" dirty="0" smtClean="0">
                <a:latin typeface="+mj-lt"/>
              </a:rPr>
              <a:t>The </a:t>
            </a:r>
            <a:r>
              <a:rPr lang="en-US" sz="2400" b="1" dirty="0" smtClean="0">
                <a:latin typeface="+mj-lt"/>
              </a:rPr>
              <a:t>conative component </a:t>
            </a:r>
            <a:r>
              <a:rPr lang="en-US" sz="2400" dirty="0" smtClean="0">
                <a:latin typeface="+mj-lt"/>
              </a:rPr>
              <a:t>describes the likelihood that you will do something in regard to the object.</a:t>
            </a:r>
          </a:p>
          <a:p>
            <a:pPr lvl="1" eaLnBrk="1" hangingPunct="1">
              <a:spcBef>
                <a:spcPct val="0"/>
              </a:spcBef>
              <a:defRPr/>
            </a:pPr>
            <a:r>
              <a:rPr lang="en-US" sz="2000" dirty="0" smtClean="0">
                <a:latin typeface="+mj-lt"/>
              </a:rPr>
              <a:t>One of the most important is your intention to buy a certain object.</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animEffect transition="in" filter="box(in)">
                                      <p:cBhvr>
                                        <p:cTn id="7" dur="500"/>
                                        <p:tgtEl>
                                          <p:spTgt spid="30720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07203">
                                            <p:txEl>
                                              <p:pRg st="1" end="1"/>
                                            </p:txEl>
                                          </p:spTgt>
                                        </p:tgtEl>
                                        <p:attrNameLst>
                                          <p:attrName>style.visibility</p:attrName>
                                        </p:attrNameLst>
                                      </p:cBhvr>
                                      <p:to>
                                        <p:strVal val="visible"/>
                                      </p:to>
                                    </p:set>
                                    <p:animEffect transition="in" filter="box(in)">
                                      <p:cBhvr>
                                        <p:cTn id="10" dur="500"/>
                                        <p:tgtEl>
                                          <p:spTgt spid="30720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07203">
                                            <p:txEl>
                                              <p:pRg st="2" end="2"/>
                                            </p:txEl>
                                          </p:spTgt>
                                        </p:tgtEl>
                                        <p:attrNameLst>
                                          <p:attrName>style.visibility</p:attrName>
                                        </p:attrNameLst>
                                      </p:cBhvr>
                                      <p:to>
                                        <p:strVal val="visible"/>
                                      </p:to>
                                    </p:set>
                                    <p:animEffect transition="in" filter="box(in)">
                                      <p:cBhvr>
                                        <p:cTn id="13" dur="500"/>
                                        <p:tgtEl>
                                          <p:spTgt spid="30720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07203">
                                            <p:txEl>
                                              <p:pRg st="3" end="3"/>
                                            </p:txEl>
                                          </p:spTgt>
                                        </p:tgtEl>
                                        <p:attrNameLst>
                                          <p:attrName>style.visibility</p:attrName>
                                        </p:attrNameLst>
                                      </p:cBhvr>
                                      <p:to>
                                        <p:strVal val="visible"/>
                                      </p:to>
                                    </p:set>
                                    <p:animEffect transition="in" filter="box(in)">
                                      <p:cBhvr>
                                        <p:cTn id="18" dur="500"/>
                                        <p:tgtEl>
                                          <p:spTgt spid="307203">
                                            <p:txEl>
                                              <p:pRg st="3" end="3"/>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07203">
                                            <p:txEl>
                                              <p:pRg st="4" end="4"/>
                                            </p:txEl>
                                          </p:spTgt>
                                        </p:tgtEl>
                                        <p:attrNameLst>
                                          <p:attrName>style.visibility</p:attrName>
                                        </p:attrNameLst>
                                      </p:cBhvr>
                                      <p:to>
                                        <p:strVal val="visible"/>
                                      </p:to>
                                    </p:set>
                                    <p:animEffect transition="in" filter="box(in)">
                                      <p:cBhvr>
                                        <p:cTn id="21" dur="500"/>
                                        <p:tgtEl>
                                          <p:spTgt spid="307203">
                                            <p:txEl>
                                              <p:pRg st="4" end="4"/>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307203">
                                            <p:txEl>
                                              <p:pRg st="5" end="5"/>
                                            </p:txEl>
                                          </p:spTgt>
                                        </p:tgtEl>
                                        <p:attrNameLst>
                                          <p:attrName>style.visibility</p:attrName>
                                        </p:attrNameLst>
                                      </p:cBhvr>
                                      <p:to>
                                        <p:strVal val="visible"/>
                                      </p:to>
                                    </p:set>
                                    <p:animEffect transition="in" filter="box(in)">
                                      <p:cBhvr>
                                        <p:cTn id="24" dur="500"/>
                                        <p:tgtEl>
                                          <p:spTgt spid="307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ChangeArrowheads="1"/>
          </p:cNvSpPr>
          <p:nvPr/>
        </p:nvSpPr>
        <p:spPr bwMode="auto">
          <a:xfrm>
            <a:off x="609600" y="533400"/>
            <a:ext cx="3352800" cy="5638800"/>
          </a:xfrm>
          <a:prstGeom prst="rect">
            <a:avLst/>
          </a:prstGeom>
          <a:solidFill>
            <a:srgbClr val="EFFFEF"/>
          </a:solidFill>
          <a:ln w="9525">
            <a:solidFill>
              <a:schemeClr val="tx1"/>
            </a:solidFill>
            <a:miter lim="800000"/>
            <a:headEnd/>
            <a:tailEnd/>
          </a:ln>
          <a:effectLst/>
        </p:spPr>
        <p:txBody>
          <a:bodyPr lIns="365760" rIns="365760" anchor="ctr"/>
          <a:lstStyle/>
          <a:p>
            <a:pPr algn="ctr" eaLnBrk="0" hangingPunct="0">
              <a:defRPr/>
            </a:pPr>
            <a:r>
              <a:rPr lang="en-US" sz="3200" b="1">
                <a:effectLst>
                  <a:outerShdw blurRad="38100" dist="38100" dir="2700000" algn="tl">
                    <a:srgbClr val="000000"/>
                  </a:outerShdw>
                </a:effectLst>
              </a:rPr>
              <a:t>Multiattribute Attitude Models</a:t>
            </a:r>
            <a:endParaRPr lang="en-US" sz="3200"/>
          </a:p>
        </p:txBody>
      </p:sp>
      <p:sp>
        <p:nvSpPr>
          <p:cNvPr id="20483" name="Rectangle 4"/>
          <p:cNvSpPr>
            <a:spLocks noChangeArrowheads="1"/>
          </p:cNvSpPr>
          <p:nvPr/>
        </p:nvSpPr>
        <p:spPr bwMode="auto">
          <a:xfrm>
            <a:off x="3962400" y="533400"/>
            <a:ext cx="4572000" cy="5638800"/>
          </a:xfrm>
          <a:prstGeom prst="rect">
            <a:avLst/>
          </a:prstGeom>
          <a:solidFill>
            <a:srgbClr val="EFFFEF"/>
          </a:solidFill>
          <a:ln w="9525">
            <a:solidFill>
              <a:schemeClr val="tx1"/>
            </a:solidFill>
            <a:miter lim="800000"/>
            <a:headEnd/>
            <a:tailEnd/>
          </a:ln>
        </p:spPr>
        <p:txBody>
          <a:bodyPr lIns="548640" rIns="548640" anchor="ctr"/>
          <a:lstStyle/>
          <a:p>
            <a:pPr algn="ctr" eaLnBrk="0" hangingPunct="0"/>
            <a:r>
              <a:rPr lang="en-US" sz="3200"/>
              <a:t>Attitude models that examine the composition of consumer attitudes in terms of selected product attributes or beliefs.</a:t>
            </a:r>
          </a:p>
        </p:txBody>
      </p:sp>
    </p:spTree>
  </p:cSld>
  <p:clrMapOvr>
    <a:masterClrMapping/>
  </p:clrMapOvr>
  <p:transition>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Multiattribute Attitude Models</a:t>
            </a:r>
          </a:p>
        </p:txBody>
      </p:sp>
      <p:sp>
        <p:nvSpPr>
          <p:cNvPr id="21507" name="Rectangle 3"/>
          <p:cNvSpPr>
            <a:spLocks noGrp="1" noChangeArrowheads="1"/>
          </p:cNvSpPr>
          <p:nvPr>
            <p:ph type="body" sz="half" idx="1"/>
          </p:nvPr>
        </p:nvSpPr>
        <p:spPr>
          <a:xfrm>
            <a:off x="457200" y="2743200"/>
            <a:ext cx="3962400" cy="4525963"/>
          </a:xfrm>
        </p:spPr>
        <p:txBody>
          <a:bodyPr/>
          <a:lstStyle/>
          <a:p>
            <a:pPr eaLnBrk="1" hangingPunct="1"/>
            <a:r>
              <a:rPr lang="en-US" b="1" smtClean="0"/>
              <a:t>The attitude-toward-object model</a:t>
            </a:r>
          </a:p>
          <a:p>
            <a:pPr eaLnBrk="1" hangingPunct="1"/>
            <a:r>
              <a:rPr lang="en-US" b="1" smtClean="0">
                <a:solidFill>
                  <a:schemeClr val="bg2"/>
                </a:solidFill>
              </a:rPr>
              <a:t>The attitude-toward-behavior model</a:t>
            </a:r>
          </a:p>
          <a:p>
            <a:pPr eaLnBrk="1" hangingPunct="1"/>
            <a:r>
              <a:rPr lang="en-US" b="1" smtClean="0">
                <a:solidFill>
                  <a:schemeClr val="bg2"/>
                </a:solidFill>
              </a:rPr>
              <a:t>Theory-of-reasoned-action model</a:t>
            </a:r>
          </a:p>
        </p:txBody>
      </p:sp>
      <p:sp>
        <p:nvSpPr>
          <p:cNvPr id="25604" name="Rectangle 4"/>
          <p:cNvSpPr>
            <a:spLocks noGrp="1" noChangeArrowheads="1"/>
          </p:cNvSpPr>
          <p:nvPr>
            <p:ph type="body" sz="half" idx="2"/>
          </p:nvPr>
        </p:nvSpPr>
        <p:spPr>
          <a:xfrm>
            <a:off x="4648200" y="1524000"/>
            <a:ext cx="4343400" cy="5105400"/>
          </a:xfrm>
        </p:spPr>
        <p:txBody>
          <a:bodyPr>
            <a:normAutofit fontScale="92500"/>
          </a:bodyPr>
          <a:lstStyle/>
          <a:p>
            <a:pPr marL="354013" indent="-354013">
              <a:spcBef>
                <a:spcPct val="0"/>
              </a:spcBef>
              <a:defRPr/>
            </a:pPr>
            <a:r>
              <a:rPr lang="en-US" dirty="0" smtClean="0"/>
              <a:t>Consumers will like a brand or product that has an adequate level of attributes that the consumer thinks are positive.</a:t>
            </a:r>
          </a:p>
          <a:p>
            <a:pPr marL="754063" lvl="1" indent="-354013">
              <a:spcBef>
                <a:spcPct val="0"/>
              </a:spcBef>
              <a:defRPr/>
            </a:pPr>
            <a:r>
              <a:rPr lang="en-US" dirty="0" smtClean="0"/>
              <a:t>For example, if you are buying a home, there is a list of attributes that the home must have – 2 bedrooms, 2 bathrooms, air conditioning, and a back yard.  With this model, an attitude is positive for the house that has the most of these attributes.</a:t>
            </a:r>
          </a:p>
          <a:p>
            <a:pPr marL="354013" indent="-354013">
              <a:spcBef>
                <a:spcPct val="0"/>
              </a:spcBef>
              <a:defRPr/>
            </a:pPr>
            <a:endParaRPr lang="en-US" dirty="0" smtClean="0"/>
          </a:p>
          <a:p>
            <a:pPr marL="354013" indent="-354013" eaLnBrk="1" hangingPunct="1">
              <a:spcBef>
                <a:spcPct val="0"/>
              </a:spcBef>
              <a:defRPr/>
            </a:pPr>
            <a:endParaRPr lang="en-US" dirty="0" smtClean="0"/>
          </a:p>
        </p:txBody>
      </p:sp>
      <p:sp>
        <p:nvSpPr>
          <p:cNvPr id="21509" name="Rectangle 5"/>
          <p:cNvSpPr>
            <a:spLocks noChangeArrowheads="1"/>
          </p:cNvSpPr>
          <p:nvPr/>
        </p:nvSpPr>
        <p:spPr bwMode="auto">
          <a:xfrm>
            <a:off x="4572000" y="1676400"/>
            <a:ext cx="76200" cy="4876800"/>
          </a:xfrm>
          <a:prstGeom prst="rect">
            <a:avLst/>
          </a:prstGeom>
          <a:solidFill>
            <a:srgbClr val="ABA761"/>
          </a:solidFill>
          <a:ln w="9525">
            <a:noFill/>
            <a:miter lim="800000"/>
            <a:headEnd/>
            <a:tailEnd/>
          </a:ln>
        </p:spPr>
        <p:txBody>
          <a:bodyPr wrap="none" anchor="ctr"/>
          <a:lstStyle/>
          <a:p>
            <a:endParaRPr lang="en-US">
              <a:solidFill>
                <a:srgbClr val="ABA761"/>
              </a:solidFill>
              <a:latin typeface="Calibri" pitchFamily="34" charset="0"/>
            </a:endParaRPr>
          </a:p>
        </p:txBody>
      </p:sp>
      <p:sp>
        <p:nvSpPr>
          <p:cNvPr id="21510" name="Rectangle 7"/>
          <p:cNvSpPr>
            <a:spLocks noChangeArrowheads="1"/>
          </p:cNvSpPr>
          <p:nvPr/>
        </p:nvSpPr>
        <p:spPr bwMode="auto">
          <a:xfrm>
            <a:off x="609600" y="1935163"/>
            <a:ext cx="4495800" cy="579437"/>
          </a:xfrm>
          <a:prstGeom prst="rect">
            <a:avLst/>
          </a:prstGeom>
          <a:noFill/>
          <a:ln w="9525">
            <a:noFill/>
            <a:miter lim="800000"/>
            <a:headEnd/>
            <a:tailEnd/>
          </a:ln>
        </p:spPr>
        <p:txBody>
          <a:bodyPr>
            <a:spAutoFit/>
          </a:bodyPr>
          <a:lstStyle/>
          <a:p>
            <a:r>
              <a:rPr lang="en-US" sz="3200" b="1">
                <a:solidFill>
                  <a:srgbClr val="ABA761"/>
                </a:solidFill>
                <a:latin typeface="Calibri" pitchFamily="34" charset="0"/>
              </a:rPr>
              <a:t>Types</a:t>
            </a:r>
          </a:p>
        </p:txBody>
      </p:sp>
      <p:sp>
        <p:nvSpPr>
          <p:cNvPr id="7" name="Slide Number Placeholder 4"/>
          <p:cNvSpPr>
            <a:spLocks noGrp="1"/>
          </p:cNvSpPr>
          <p:nvPr>
            <p:ph type="sldNum" sz="quarter" idx="12"/>
          </p:nvPr>
        </p:nvSpPr>
        <p:spPr/>
        <p:txBody>
          <a:bodyPr/>
          <a:lstStyle/>
          <a:p>
            <a:pPr>
              <a:defRPr/>
            </a:pPr>
            <a:fld id="{C9A20FC0-7A5B-4F3F-896C-955FC6CD2886}" type="slidenum">
              <a:rPr lang="en-US"/>
              <a:pPr>
                <a:defRPr/>
              </a:pPr>
              <a:t>8</a:t>
            </a:fld>
            <a:endParaRPr lang="en-US"/>
          </a:p>
        </p:txBody>
      </p:sp>
      <p:sp>
        <p:nvSpPr>
          <p:cNvPr id="8" name="Footer Placeholder 6"/>
          <p:cNvSpPr>
            <a:spLocks noGrp="1"/>
          </p:cNvSpPr>
          <p:nvPr>
            <p:ph type="ftr" sz="quarter" idx="11"/>
          </p:nvPr>
        </p:nvSpPr>
        <p:spPr>
          <a:xfrm>
            <a:off x="0" y="6492875"/>
            <a:ext cx="5638800" cy="365125"/>
          </a:xfrm>
        </p:spPr>
        <p:txBody>
          <a:bodyPr/>
          <a:lstStyle/>
          <a:p>
            <a:pPr>
              <a:defRPr/>
            </a:pPr>
            <a:r>
              <a:rPr lang="en-US" dirty="0" smtClean="0"/>
              <a:t>Copyright 2010 Pearson Education, Inc. Publishing as Prentice Hall          </a:t>
            </a:r>
            <a:endParaRPr lang="en-US" dirty="0"/>
          </a:p>
        </p:txBody>
      </p:sp>
      <p:sp>
        <p:nvSpPr>
          <p:cNvPr id="9" name="Footer Placeholder 6"/>
          <p:cNvSpPr txBox="1">
            <a:spLocks/>
          </p:cNvSpPr>
          <p:nvPr/>
        </p:nvSpPr>
        <p:spPr>
          <a:xfrm>
            <a:off x="7086600" y="6492875"/>
            <a:ext cx="1371600" cy="365125"/>
          </a:xfrm>
          <a:prstGeom prst="rect">
            <a:avLst/>
          </a:prstGeom>
        </p:spPr>
        <p:txBody>
          <a:bodyPr anchor="ctr"/>
          <a:lstStyle/>
          <a:p>
            <a:pPr fontAlgn="auto">
              <a:spcBef>
                <a:spcPts val="0"/>
              </a:spcBef>
              <a:spcAft>
                <a:spcPts val="0"/>
              </a:spcAft>
              <a:defRPr/>
            </a:pPr>
            <a:r>
              <a:rPr lang="en-US" sz="1200" dirty="0">
                <a:solidFill>
                  <a:schemeClr val="tx1">
                    <a:tint val="75000"/>
                  </a:schemeClr>
                </a:solidFill>
                <a:latin typeface="+mn-lt"/>
              </a:rPr>
              <a:t>Chapter Eight Slide</a:t>
            </a:r>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57200" y="2133600"/>
            <a:ext cx="3200400" cy="3352800"/>
          </a:xfrm>
          <a:prstGeom prst="rect">
            <a:avLst/>
          </a:prstGeom>
          <a:noFill/>
          <a:ln w="9525">
            <a:noFill/>
            <a:miter lim="800000"/>
            <a:headEnd/>
            <a:tailEnd/>
          </a:ln>
        </p:spPr>
        <p:txBody>
          <a:bodyPr/>
          <a:lstStyle/>
          <a:p>
            <a:pPr marL="342900" indent="-342900" algn="ctr">
              <a:spcBef>
                <a:spcPct val="20000"/>
              </a:spcBef>
            </a:pPr>
            <a:r>
              <a:rPr lang="en-US" sz="3200">
                <a:solidFill>
                  <a:srgbClr val="B10909"/>
                </a:solidFill>
              </a:rPr>
              <a:t>Positive attitudes toward brands help with brand extensions</a:t>
            </a:r>
          </a:p>
        </p:txBody>
      </p:sp>
      <p:pic>
        <p:nvPicPr>
          <p:cNvPr id="22531" name="Picture 3" descr="adidas"/>
          <p:cNvPicPr>
            <a:picLocks noChangeAspect="1" noChangeArrowheads="1"/>
          </p:cNvPicPr>
          <p:nvPr/>
        </p:nvPicPr>
        <p:blipFill>
          <a:blip r:embed="rId2"/>
          <a:srcRect/>
          <a:stretch>
            <a:fillRect/>
          </a:stretch>
        </p:blipFill>
        <p:spPr bwMode="auto">
          <a:xfrm>
            <a:off x="4178300" y="228600"/>
            <a:ext cx="4654550" cy="655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1F497D"/>
      </a:dk2>
      <a:lt2>
        <a:srgbClr val="EEECE1"/>
      </a:lt2>
      <a:accent1>
        <a:srgbClr val="4F81BD"/>
      </a:accent1>
      <a:accent2>
        <a:srgbClr val="D6D1B7"/>
      </a:accent2>
      <a:accent3>
        <a:srgbClr val="938953"/>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7392</TotalTime>
  <Words>2328</Words>
  <Application>Microsoft Office PowerPoint</Application>
  <PresentationFormat>On-screen Show (4:3)</PresentationFormat>
  <Paragraphs>206</Paragraphs>
  <Slides>23</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Consumer Attitude Formation and Change</vt:lpstr>
      <vt:lpstr>PowerPoint Presentation</vt:lpstr>
      <vt:lpstr>What Are Attitudes?</vt:lpstr>
      <vt:lpstr>Structural Models of Attitudes</vt:lpstr>
      <vt:lpstr>A Simple Representation of the Tricomponent Attitude Model</vt:lpstr>
      <vt:lpstr>The Tricomponent Model</vt:lpstr>
      <vt:lpstr>PowerPoint Presentation</vt:lpstr>
      <vt:lpstr>Multiattribute Attitude Models</vt:lpstr>
      <vt:lpstr>PowerPoint Presentation</vt:lpstr>
      <vt:lpstr>Multiattribute Attitude Models</vt:lpstr>
      <vt:lpstr>Consumer Characteristics, Attitude,  and Online Shopping</vt:lpstr>
      <vt:lpstr>Multiattribute Attitude Models</vt:lpstr>
      <vt:lpstr>PowerPoint Presentation</vt:lpstr>
      <vt:lpstr>PowerPoint Presentation</vt:lpstr>
      <vt:lpstr>Selected Examples of Potential Impediments That Might Impact Trying</vt:lpstr>
      <vt:lpstr>PowerPoint Presentation</vt:lpstr>
      <vt:lpstr>Issues in Attitude Formation</vt:lpstr>
      <vt:lpstr>Functional Theory of Attitudes</vt:lpstr>
      <vt:lpstr>PowerPoint Presentation</vt:lpstr>
      <vt:lpstr>Changing the Basic Motivational Function</vt:lpstr>
      <vt:lpstr>Behavior Can Precede or Follow  Attitude Formation</vt:lpstr>
      <vt:lpstr>PowerPoint Presentation</vt:lpstr>
      <vt:lpstr>PowerPoint Presentation</vt:lpstr>
    </vt:vector>
  </TitlesOfParts>
  <Company>School of Management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utter</dc:creator>
  <cp:lastModifiedBy>Zarjina Tarana khali</cp:lastModifiedBy>
  <cp:revision>176</cp:revision>
  <dcterms:created xsi:type="dcterms:W3CDTF">2009-03-11T14:14:40Z</dcterms:created>
  <dcterms:modified xsi:type="dcterms:W3CDTF">2020-03-16T04:26:40Z</dcterms:modified>
</cp:coreProperties>
</file>