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1" r:id="rId1"/>
  </p:sldMasterIdLst>
  <p:notesMasterIdLst>
    <p:notesMasterId r:id="rId52"/>
  </p:notesMasterIdLst>
  <p:handoutMasterIdLst>
    <p:handoutMasterId r:id="rId53"/>
  </p:handoutMasterIdLst>
  <p:sldIdLst>
    <p:sldId id="367" r:id="rId2"/>
    <p:sldId id="301" r:id="rId3"/>
    <p:sldId id="305" r:id="rId4"/>
    <p:sldId id="438" r:id="rId5"/>
    <p:sldId id="306" r:id="rId6"/>
    <p:sldId id="392" r:id="rId7"/>
    <p:sldId id="393" r:id="rId8"/>
    <p:sldId id="394" r:id="rId9"/>
    <p:sldId id="387" r:id="rId10"/>
    <p:sldId id="388" r:id="rId11"/>
    <p:sldId id="440" r:id="rId12"/>
    <p:sldId id="395" r:id="rId13"/>
    <p:sldId id="439" r:id="rId14"/>
    <p:sldId id="396" r:id="rId15"/>
    <p:sldId id="398" r:id="rId16"/>
    <p:sldId id="399" r:id="rId17"/>
    <p:sldId id="400" r:id="rId18"/>
    <p:sldId id="401" r:id="rId19"/>
    <p:sldId id="389" r:id="rId20"/>
    <p:sldId id="390" r:id="rId21"/>
    <p:sldId id="391"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9" r:id="rId36"/>
    <p:sldId id="462" r:id="rId37"/>
    <p:sldId id="463" r:id="rId38"/>
    <p:sldId id="464" r:id="rId39"/>
    <p:sldId id="465" r:id="rId40"/>
    <p:sldId id="466" r:id="rId41"/>
    <p:sldId id="467" r:id="rId42"/>
    <p:sldId id="469" r:id="rId43"/>
    <p:sldId id="470" r:id="rId44"/>
    <p:sldId id="472" r:id="rId45"/>
    <p:sldId id="473" r:id="rId46"/>
    <p:sldId id="474" r:id="rId47"/>
    <p:sldId id="480" r:id="rId48"/>
    <p:sldId id="481" r:id="rId49"/>
    <p:sldId id="477" r:id="rId50"/>
    <p:sldId id="479"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ABA761"/>
    <a:srgbClr val="C6C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58" autoAdjust="0"/>
  </p:normalViewPr>
  <p:slideViewPr>
    <p:cSldViewPr>
      <p:cViewPr varScale="1">
        <p:scale>
          <a:sx n="61" d="100"/>
          <a:sy n="61" d="100"/>
        </p:scale>
        <p:origin x="1656" y="72"/>
      </p:cViewPr>
      <p:guideLst>
        <p:guide orient="horz" pos="2160"/>
        <p:guide pos="2880"/>
      </p:guideLst>
    </p:cSldViewPr>
  </p:slideViewPr>
  <p:outlineViewPr>
    <p:cViewPr>
      <p:scale>
        <a:sx n="33" d="100"/>
        <a:sy n="33" d="100"/>
      </p:scale>
      <p:origin x="0" y="29904"/>
    </p:cViewPr>
  </p:outlineViewPr>
  <p:notesTextViewPr>
    <p:cViewPr>
      <p:scale>
        <a:sx n="100" d="100"/>
        <a:sy n="100" d="100"/>
      </p:scale>
      <p:origin x="0" y="0"/>
    </p:cViewPr>
  </p:notesTextViewPr>
  <p:sorterViewPr>
    <p:cViewPr>
      <p:scale>
        <a:sx n="80" d="100"/>
        <a:sy n="80" d="100"/>
      </p:scale>
      <p:origin x="0" y="0"/>
    </p:cViewPr>
  </p:sorterViewPr>
  <p:notesViewPr>
    <p:cSldViewPr>
      <p:cViewPr>
        <p:scale>
          <a:sx n="80" d="100"/>
          <a:sy n="80" d="100"/>
        </p:scale>
        <p:origin x="-2454" y="4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463A2-84CB-4389-AACF-7A9BA22F5822}" type="doc">
      <dgm:prSet loTypeId="urn:microsoft.com/office/officeart/2005/8/layout/default#2" loCatId="list" qsTypeId="urn:microsoft.com/office/officeart/2005/8/quickstyle/simple1" qsCatId="simple" csTypeId="urn:microsoft.com/office/officeart/2005/8/colors/colorful1#4" csCatId="colorful" phldr="1"/>
      <dgm:spPr/>
      <dgm:t>
        <a:bodyPr/>
        <a:lstStyle/>
        <a:p>
          <a:endParaRPr lang="en-US"/>
        </a:p>
      </dgm:t>
    </dgm:pt>
    <dgm:pt modelId="{990E32DB-4125-40EE-9383-D9019D1EEAFB}">
      <dgm:prSet phldrT="[Text]"/>
      <dgm:spPr>
        <a:solidFill>
          <a:schemeClr val="tx2"/>
        </a:solidFill>
      </dgm:spPr>
      <dgm:t>
        <a:bodyPr/>
        <a:lstStyle/>
        <a:p>
          <a:r>
            <a:rPr lang="en-US" dirty="0" smtClean="0"/>
            <a:t>Consumer innovativeness</a:t>
          </a:r>
          <a:endParaRPr lang="en-US" dirty="0"/>
        </a:p>
      </dgm:t>
    </dgm:pt>
    <dgm:pt modelId="{7C3DA22B-7BC1-4FB2-A318-49B0FCA47CF6}" type="parTrans" cxnId="{BF6D8161-A3C8-40AB-96B8-59046B45ADCF}">
      <dgm:prSet/>
      <dgm:spPr/>
      <dgm:t>
        <a:bodyPr/>
        <a:lstStyle/>
        <a:p>
          <a:endParaRPr lang="en-US"/>
        </a:p>
      </dgm:t>
    </dgm:pt>
    <dgm:pt modelId="{1B0BFABA-8FB4-4720-B5D3-4678F371E4EE}" type="sibTrans" cxnId="{BF6D8161-A3C8-40AB-96B8-59046B45ADCF}">
      <dgm:prSet/>
      <dgm:spPr/>
      <dgm:t>
        <a:bodyPr/>
        <a:lstStyle/>
        <a:p>
          <a:endParaRPr lang="en-US"/>
        </a:p>
      </dgm:t>
    </dgm:pt>
    <dgm:pt modelId="{1599E8B4-27A0-4A4D-B30A-10D4CE2CF5EF}">
      <dgm:prSet phldrT="[Text]"/>
      <dgm:spPr/>
      <dgm:t>
        <a:bodyPr/>
        <a:lstStyle/>
        <a:p>
          <a:r>
            <a:rPr lang="en-US" dirty="0" smtClean="0"/>
            <a:t>Dogmatism</a:t>
          </a:r>
          <a:endParaRPr lang="en-US" dirty="0"/>
        </a:p>
      </dgm:t>
    </dgm:pt>
    <dgm:pt modelId="{6EEB2DF5-0388-40AD-9CFF-807A56EC048A}" type="parTrans" cxnId="{55E0FE9E-B4C3-47CF-A882-CA8AF017BFA9}">
      <dgm:prSet/>
      <dgm:spPr/>
      <dgm:t>
        <a:bodyPr/>
        <a:lstStyle/>
        <a:p>
          <a:endParaRPr lang="en-US"/>
        </a:p>
      </dgm:t>
    </dgm:pt>
    <dgm:pt modelId="{3A4423C7-6CE5-44CB-9358-F54C7EDB9B93}" type="sibTrans" cxnId="{55E0FE9E-B4C3-47CF-A882-CA8AF017BFA9}">
      <dgm:prSet/>
      <dgm:spPr/>
      <dgm:t>
        <a:bodyPr/>
        <a:lstStyle/>
        <a:p>
          <a:endParaRPr lang="en-US"/>
        </a:p>
      </dgm:t>
    </dgm:pt>
    <dgm:pt modelId="{82AD2BFD-2E7C-4FA3-A1D0-D53C987B498E}">
      <dgm:prSet phldrT="[Text]"/>
      <dgm:spPr/>
      <dgm:t>
        <a:bodyPr/>
        <a:lstStyle/>
        <a:p>
          <a:r>
            <a:rPr lang="en-US" dirty="0" smtClean="0"/>
            <a:t>Social character</a:t>
          </a:r>
          <a:endParaRPr lang="en-US" dirty="0"/>
        </a:p>
      </dgm:t>
    </dgm:pt>
    <dgm:pt modelId="{4232125A-2AAA-465A-81CE-5501DCB3068B}" type="parTrans" cxnId="{865ADB94-8688-4B0B-A963-CCDDE746EB5C}">
      <dgm:prSet/>
      <dgm:spPr/>
      <dgm:t>
        <a:bodyPr/>
        <a:lstStyle/>
        <a:p>
          <a:endParaRPr lang="en-US"/>
        </a:p>
      </dgm:t>
    </dgm:pt>
    <dgm:pt modelId="{04C1E65C-CF1C-403F-87B6-2A368A28FBC3}" type="sibTrans" cxnId="{865ADB94-8688-4B0B-A963-CCDDE746EB5C}">
      <dgm:prSet/>
      <dgm:spPr/>
      <dgm:t>
        <a:bodyPr/>
        <a:lstStyle/>
        <a:p>
          <a:endParaRPr lang="en-US"/>
        </a:p>
      </dgm:t>
    </dgm:pt>
    <dgm:pt modelId="{A950F565-C790-4CD9-BF3C-CFFD5C04607C}">
      <dgm:prSet phldrT="[Text]"/>
      <dgm:spPr/>
      <dgm:t>
        <a:bodyPr/>
        <a:lstStyle/>
        <a:p>
          <a:r>
            <a:rPr lang="en-US" dirty="0" smtClean="0"/>
            <a:t>Need for uniqueness</a:t>
          </a:r>
          <a:endParaRPr lang="en-US" dirty="0"/>
        </a:p>
      </dgm:t>
    </dgm:pt>
    <dgm:pt modelId="{9D95BCF5-D9B1-492A-90A9-5D43BD8E5027}" type="parTrans" cxnId="{A3CFFE54-F798-4F9E-85D6-86565F948E59}">
      <dgm:prSet/>
      <dgm:spPr/>
      <dgm:t>
        <a:bodyPr/>
        <a:lstStyle/>
        <a:p>
          <a:endParaRPr lang="en-US"/>
        </a:p>
      </dgm:t>
    </dgm:pt>
    <dgm:pt modelId="{91772A16-BDCA-4AF6-84F9-532E95643FEA}" type="sibTrans" cxnId="{A3CFFE54-F798-4F9E-85D6-86565F948E59}">
      <dgm:prSet/>
      <dgm:spPr/>
      <dgm:t>
        <a:bodyPr/>
        <a:lstStyle/>
        <a:p>
          <a:endParaRPr lang="en-US"/>
        </a:p>
      </dgm:t>
    </dgm:pt>
    <dgm:pt modelId="{DE25611D-6006-4E0F-AD91-B431015763C2}">
      <dgm:prSet phldrT="[Text]"/>
      <dgm:spPr/>
      <dgm:t>
        <a:bodyPr/>
        <a:lstStyle/>
        <a:p>
          <a:r>
            <a:rPr lang="en-US" dirty="0" smtClean="0"/>
            <a:t>Optimum stimulation level</a:t>
          </a:r>
          <a:endParaRPr lang="en-US" dirty="0"/>
        </a:p>
      </dgm:t>
    </dgm:pt>
    <dgm:pt modelId="{4BD1480B-BEE5-4258-AE9F-B59932C6A5F0}" type="parTrans" cxnId="{75AF2C72-26C9-4761-A23E-F8FA4B11CA73}">
      <dgm:prSet/>
      <dgm:spPr/>
      <dgm:t>
        <a:bodyPr/>
        <a:lstStyle/>
        <a:p>
          <a:endParaRPr lang="en-US"/>
        </a:p>
      </dgm:t>
    </dgm:pt>
    <dgm:pt modelId="{FBA8183D-6069-4385-AAE8-C8D3EA45264D}" type="sibTrans" cxnId="{75AF2C72-26C9-4761-A23E-F8FA4B11CA73}">
      <dgm:prSet/>
      <dgm:spPr/>
      <dgm:t>
        <a:bodyPr/>
        <a:lstStyle/>
        <a:p>
          <a:endParaRPr lang="en-US"/>
        </a:p>
      </dgm:t>
    </dgm:pt>
    <dgm:pt modelId="{E32D7177-52BF-40A8-939C-E7758D5D7825}">
      <dgm:prSet phldrT="[Text]"/>
      <dgm:spPr>
        <a:solidFill>
          <a:srgbClr val="1F497D"/>
        </a:solidFill>
      </dgm:spPr>
      <dgm:t>
        <a:bodyPr/>
        <a:lstStyle/>
        <a:p>
          <a:r>
            <a:rPr lang="en-US" dirty="0" smtClean="0"/>
            <a:t>Sensation seeking</a:t>
          </a:r>
          <a:endParaRPr lang="en-US" dirty="0"/>
        </a:p>
      </dgm:t>
    </dgm:pt>
    <dgm:pt modelId="{3F12E195-AF8B-4278-8450-3D285EB459B8}" type="parTrans" cxnId="{6DFE2E7C-E9CC-42BF-B783-F22F8AD3EAAB}">
      <dgm:prSet/>
      <dgm:spPr/>
      <dgm:t>
        <a:bodyPr/>
        <a:lstStyle/>
        <a:p>
          <a:endParaRPr lang="en-US"/>
        </a:p>
      </dgm:t>
    </dgm:pt>
    <dgm:pt modelId="{483038C8-2463-49D7-AFCA-5B361A3258F9}" type="sibTrans" cxnId="{6DFE2E7C-E9CC-42BF-B783-F22F8AD3EAAB}">
      <dgm:prSet/>
      <dgm:spPr/>
      <dgm:t>
        <a:bodyPr/>
        <a:lstStyle/>
        <a:p>
          <a:endParaRPr lang="en-US"/>
        </a:p>
      </dgm:t>
    </dgm:pt>
    <dgm:pt modelId="{2C860119-AC0A-4E72-8D39-8F67135B6914}">
      <dgm:prSet phldrT="[Text]"/>
      <dgm:spPr/>
      <dgm:t>
        <a:bodyPr/>
        <a:lstStyle/>
        <a:p>
          <a:r>
            <a:rPr lang="en-US" dirty="0" smtClean="0"/>
            <a:t>Variety-novelty seeking</a:t>
          </a:r>
          <a:endParaRPr lang="en-US" dirty="0"/>
        </a:p>
      </dgm:t>
    </dgm:pt>
    <dgm:pt modelId="{A43CE112-466C-4DA6-AED2-923AC8ACBF8E}" type="parTrans" cxnId="{7B92A7B5-805F-4E30-94B2-3587658F65CB}">
      <dgm:prSet/>
      <dgm:spPr/>
      <dgm:t>
        <a:bodyPr/>
        <a:lstStyle/>
        <a:p>
          <a:endParaRPr lang="en-US"/>
        </a:p>
      </dgm:t>
    </dgm:pt>
    <dgm:pt modelId="{50DCE075-28BD-4DD5-8BED-AD775DDCA977}" type="sibTrans" cxnId="{7B92A7B5-805F-4E30-94B2-3587658F65CB}">
      <dgm:prSet/>
      <dgm:spPr/>
      <dgm:t>
        <a:bodyPr/>
        <a:lstStyle/>
        <a:p>
          <a:endParaRPr lang="en-US"/>
        </a:p>
      </dgm:t>
    </dgm:pt>
    <dgm:pt modelId="{54043829-CDDE-4DA0-8C99-F1A97C4BB898}" type="pres">
      <dgm:prSet presAssocID="{EC3463A2-84CB-4389-AACF-7A9BA22F5822}" presName="diagram" presStyleCnt="0">
        <dgm:presLayoutVars>
          <dgm:dir/>
          <dgm:resizeHandles val="exact"/>
        </dgm:presLayoutVars>
      </dgm:prSet>
      <dgm:spPr/>
      <dgm:t>
        <a:bodyPr/>
        <a:lstStyle/>
        <a:p>
          <a:endParaRPr lang="en-US"/>
        </a:p>
      </dgm:t>
    </dgm:pt>
    <dgm:pt modelId="{DE9991DE-A775-4EBC-8C5E-1B5EE72EB897}" type="pres">
      <dgm:prSet presAssocID="{990E32DB-4125-40EE-9383-D9019D1EEAFB}" presName="node" presStyleLbl="node1" presStyleIdx="0" presStyleCnt="7">
        <dgm:presLayoutVars>
          <dgm:bulletEnabled val="1"/>
        </dgm:presLayoutVars>
      </dgm:prSet>
      <dgm:spPr/>
      <dgm:t>
        <a:bodyPr/>
        <a:lstStyle/>
        <a:p>
          <a:endParaRPr lang="en-US"/>
        </a:p>
      </dgm:t>
    </dgm:pt>
    <dgm:pt modelId="{87882D12-3A52-431C-9E17-04FC2A7CF6C0}" type="pres">
      <dgm:prSet presAssocID="{1B0BFABA-8FB4-4720-B5D3-4678F371E4EE}" presName="sibTrans" presStyleCnt="0"/>
      <dgm:spPr/>
    </dgm:pt>
    <dgm:pt modelId="{CD92AE82-8560-4999-8053-B1132D33AB8B}" type="pres">
      <dgm:prSet presAssocID="{1599E8B4-27A0-4A4D-B30A-10D4CE2CF5EF}" presName="node" presStyleLbl="node1" presStyleIdx="1" presStyleCnt="7">
        <dgm:presLayoutVars>
          <dgm:bulletEnabled val="1"/>
        </dgm:presLayoutVars>
      </dgm:prSet>
      <dgm:spPr/>
      <dgm:t>
        <a:bodyPr/>
        <a:lstStyle/>
        <a:p>
          <a:endParaRPr lang="en-US"/>
        </a:p>
      </dgm:t>
    </dgm:pt>
    <dgm:pt modelId="{B3A38980-3208-4EC9-A381-DFFDDB66D296}" type="pres">
      <dgm:prSet presAssocID="{3A4423C7-6CE5-44CB-9358-F54C7EDB9B93}" presName="sibTrans" presStyleCnt="0"/>
      <dgm:spPr/>
    </dgm:pt>
    <dgm:pt modelId="{34EE91E6-8520-4912-AC43-E3A4D649C1E9}" type="pres">
      <dgm:prSet presAssocID="{82AD2BFD-2E7C-4FA3-A1D0-D53C987B498E}" presName="node" presStyleLbl="node1" presStyleIdx="2" presStyleCnt="7">
        <dgm:presLayoutVars>
          <dgm:bulletEnabled val="1"/>
        </dgm:presLayoutVars>
      </dgm:prSet>
      <dgm:spPr/>
      <dgm:t>
        <a:bodyPr/>
        <a:lstStyle/>
        <a:p>
          <a:endParaRPr lang="en-US"/>
        </a:p>
      </dgm:t>
    </dgm:pt>
    <dgm:pt modelId="{390FBA62-C3B3-4B47-8F13-8F6AA409BFCC}" type="pres">
      <dgm:prSet presAssocID="{04C1E65C-CF1C-403F-87B6-2A368A28FBC3}" presName="sibTrans" presStyleCnt="0"/>
      <dgm:spPr/>
    </dgm:pt>
    <dgm:pt modelId="{602F4C82-FD3D-47D9-AD69-A8EC9FE38D9A}" type="pres">
      <dgm:prSet presAssocID="{A950F565-C790-4CD9-BF3C-CFFD5C04607C}" presName="node" presStyleLbl="node1" presStyleIdx="3" presStyleCnt="7">
        <dgm:presLayoutVars>
          <dgm:bulletEnabled val="1"/>
        </dgm:presLayoutVars>
      </dgm:prSet>
      <dgm:spPr/>
      <dgm:t>
        <a:bodyPr/>
        <a:lstStyle/>
        <a:p>
          <a:endParaRPr lang="en-US"/>
        </a:p>
      </dgm:t>
    </dgm:pt>
    <dgm:pt modelId="{55A8776E-3F79-44D6-A44B-6BCD23125EE3}" type="pres">
      <dgm:prSet presAssocID="{91772A16-BDCA-4AF6-84F9-532E95643FEA}" presName="sibTrans" presStyleCnt="0"/>
      <dgm:spPr/>
    </dgm:pt>
    <dgm:pt modelId="{A2BC55AB-AD02-4EED-9EB1-07DAB263682C}" type="pres">
      <dgm:prSet presAssocID="{DE25611D-6006-4E0F-AD91-B431015763C2}" presName="node" presStyleLbl="node1" presStyleIdx="4" presStyleCnt="7">
        <dgm:presLayoutVars>
          <dgm:bulletEnabled val="1"/>
        </dgm:presLayoutVars>
      </dgm:prSet>
      <dgm:spPr/>
      <dgm:t>
        <a:bodyPr/>
        <a:lstStyle/>
        <a:p>
          <a:endParaRPr lang="en-US"/>
        </a:p>
      </dgm:t>
    </dgm:pt>
    <dgm:pt modelId="{2AB3DDB1-1CA7-47B2-A495-3769F595FE21}" type="pres">
      <dgm:prSet presAssocID="{FBA8183D-6069-4385-AAE8-C8D3EA45264D}" presName="sibTrans" presStyleCnt="0"/>
      <dgm:spPr/>
    </dgm:pt>
    <dgm:pt modelId="{01EAD9B9-197E-4245-8D01-FBEE6D2E50A2}" type="pres">
      <dgm:prSet presAssocID="{E32D7177-52BF-40A8-939C-E7758D5D7825}" presName="node" presStyleLbl="node1" presStyleIdx="5" presStyleCnt="7">
        <dgm:presLayoutVars>
          <dgm:bulletEnabled val="1"/>
        </dgm:presLayoutVars>
      </dgm:prSet>
      <dgm:spPr/>
      <dgm:t>
        <a:bodyPr/>
        <a:lstStyle/>
        <a:p>
          <a:endParaRPr lang="en-US"/>
        </a:p>
      </dgm:t>
    </dgm:pt>
    <dgm:pt modelId="{B2FCF15B-D1A3-4ABB-A821-4E833B4946A6}" type="pres">
      <dgm:prSet presAssocID="{483038C8-2463-49D7-AFCA-5B361A3258F9}" presName="sibTrans" presStyleCnt="0"/>
      <dgm:spPr/>
    </dgm:pt>
    <dgm:pt modelId="{3FAC917A-9ECE-43F8-B5A5-F82BB2EFFB8D}" type="pres">
      <dgm:prSet presAssocID="{2C860119-AC0A-4E72-8D39-8F67135B6914}" presName="node" presStyleLbl="node1" presStyleIdx="6" presStyleCnt="7">
        <dgm:presLayoutVars>
          <dgm:bulletEnabled val="1"/>
        </dgm:presLayoutVars>
      </dgm:prSet>
      <dgm:spPr/>
      <dgm:t>
        <a:bodyPr/>
        <a:lstStyle/>
        <a:p>
          <a:endParaRPr lang="en-US"/>
        </a:p>
      </dgm:t>
    </dgm:pt>
  </dgm:ptLst>
  <dgm:cxnLst>
    <dgm:cxn modelId="{A3CFFE54-F798-4F9E-85D6-86565F948E59}" srcId="{EC3463A2-84CB-4389-AACF-7A9BA22F5822}" destId="{A950F565-C790-4CD9-BF3C-CFFD5C04607C}" srcOrd="3" destOrd="0" parTransId="{9D95BCF5-D9B1-492A-90A9-5D43BD8E5027}" sibTransId="{91772A16-BDCA-4AF6-84F9-532E95643FEA}"/>
    <dgm:cxn modelId="{6DFE2E7C-E9CC-42BF-B783-F22F8AD3EAAB}" srcId="{EC3463A2-84CB-4389-AACF-7A9BA22F5822}" destId="{E32D7177-52BF-40A8-939C-E7758D5D7825}" srcOrd="5" destOrd="0" parTransId="{3F12E195-AF8B-4278-8450-3D285EB459B8}" sibTransId="{483038C8-2463-49D7-AFCA-5B361A3258F9}"/>
    <dgm:cxn modelId="{75AF2C72-26C9-4761-A23E-F8FA4B11CA73}" srcId="{EC3463A2-84CB-4389-AACF-7A9BA22F5822}" destId="{DE25611D-6006-4E0F-AD91-B431015763C2}" srcOrd="4" destOrd="0" parTransId="{4BD1480B-BEE5-4258-AE9F-B59932C6A5F0}" sibTransId="{FBA8183D-6069-4385-AAE8-C8D3EA45264D}"/>
    <dgm:cxn modelId="{7B92A7B5-805F-4E30-94B2-3587658F65CB}" srcId="{EC3463A2-84CB-4389-AACF-7A9BA22F5822}" destId="{2C860119-AC0A-4E72-8D39-8F67135B6914}" srcOrd="6" destOrd="0" parTransId="{A43CE112-466C-4DA6-AED2-923AC8ACBF8E}" sibTransId="{50DCE075-28BD-4DD5-8BED-AD775DDCA977}"/>
    <dgm:cxn modelId="{7DFDEE01-D6A4-B64A-93DA-9D234F1D82ED}" type="presOf" srcId="{2C860119-AC0A-4E72-8D39-8F67135B6914}" destId="{3FAC917A-9ECE-43F8-B5A5-F82BB2EFFB8D}" srcOrd="0" destOrd="0" presId="urn:microsoft.com/office/officeart/2005/8/layout/default#2"/>
    <dgm:cxn modelId="{1E252C6A-C3FF-1D42-B51C-B0C38F0E5838}" type="presOf" srcId="{A950F565-C790-4CD9-BF3C-CFFD5C04607C}" destId="{602F4C82-FD3D-47D9-AD69-A8EC9FE38D9A}" srcOrd="0" destOrd="0" presId="urn:microsoft.com/office/officeart/2005/8/layout/default#2"/>
    <dgm:cxn modelId="{3635ADEB-9542-4C42-B777-C76AE873DE12}" type="presOf" srcId="{E32D7177-52BF-40A8-939C-E7758D5D7825}" destId="{01EAD9B9-197E-4245-8D01-FBEE6D2E50A2}" srcOrd="0" destOrd="0" presId="urn:microsoft.com/office/officeart/2005/8/layout/default#2"/>
    <dgm:cxn modelId="{C854B0AB-9A44-5841-ABE7-81DC9CB9FA69}" type="presOf" srcId="{82AD2BFD-2E7C-4FA3-A1D0-D53C987B498E}" destId="{34EE91E6-8520-4912-AC43-E3A4D649C1E9}" srcOrd="0" destOrd="0" presId="urn:microsoft.com/office/officeart/2005/8/layout/default#2"/>
    <dgm:cxn modelId="{55129167-3A25-0F44-924D-19CFB82AFF11}" type="presOf" srcId="{EC3463A2-84CB-4389-AACF-7A9BA22F5822}" destId="{54043829-CDDE-4DA0-8C99-F1A97C4BB898}" srcOrd="0" destOrd="0" presId="urn:microsoft.com/office/officeart/2005/8/layout/default#2"/>
    <dgm:cxn modelId="{39D540EB-647A-E949-9CD7-82611222A9D2}" type="presOf" srcId="{DE25611D-6006-4E0F-AD91-B431015763C2}" destId="{A2BC55AB-AD02-4EED-9EB1-07DAB263682C}" srcOrd="0" destOrd="0" presId="urn:microsoft.com/office/officeart/2005/8/layout/default#2"/>
    <dgm:cxn modelId="{865ADB94-8688-4B0B-A963-CCDDE746EB5C}" srcId="{EC3463A2-84CB-4389-AACF-7A9BA22F5822}" destId="{82AD2BFD-2E7C-4FA3-A1D0-D53C987B498E}" srcOrd="2" destOrd="0" parTransId="{4232125A-2AAA-465A-81CE-5501DCB3068B}" sibTransId="{04C1E65C-CF1C-403F-87B6-2A368A28FBC3}"/>
    <dgm:cxn modelId="{2ED6CCD5-63B0-0446-A551-B8E7FA815940}" type="presOf" srcId="{990E32DB-4125-40EE-9383-D9019D1EEAFB}" destId="{DE9991DE-A775-4EBC-8C5E-1B5EE72EB897}" srcOrd="0" destOrd="0" presId="urn:microsoft.com/office/officeart/2005/8/layout/default#2"/>
    <dgm:cxn modelId="{BF6D8161-A3C8-40AB-96B8-59046B45ADCF}" srcId="{EC3463A2-84CB-4389-AACF-7A9BA22F5822}" destId="{990E32DB-4125-40EE-9383-D9019D1EEAFB}" srcOrd="0" destOrd="0" parTransId="{7C3DA22B-7BC1-4FB2-A318-49B0FCA47CF6}" sibTransId="{1B0BFABA-8FB4-4720-B5D3-4678F371E4EE}"/>
    <dgm:cxn modelId="{55E0FE9E-B4C3-47CF-A882-CA8AF017BFA9}" srcId="{EC3463A2-84CB-4389-AACF-7A9BA22F5822}" destId="{1599E8B4-27A0-4A4D-B30A-10D4CE2CF5EF}" srcOrd="1" destOrd="0" parTransId="{6EEB2DF5-0388-40AD-9CFF-807A56EC048A}" sibTransId="{3A4423C7-6CE5-44CB-9358-F54C7EDB9B93}"/>
    <dgm:cxn modelId="{FDCD501D-431D-2E43-BBDC-CB0C623C4EBC}" type="presOf" srcId="{1599E8B4-27A0-4A4D-B30A-10D4CE2CF5EF}" destId="{CD92AE82-8560-4999-8053-B1132D33AB8B}" srcOrd="0" destOrd="0" presId="urn:microsoft.com/office/officeart/2005/8/layout/default#2"/>
    <dgm:cxn modelId="{5112D119-2479-7646-B597-EA8C7A92D41E}" type="presParOf" srcId="{54043829-CDDE-4DA0-8C99-F1A97C4BB898}" destId="{DE9991DE-A775-4EBC-8C5E-1B5EE72EB897}" srcOrd="0" destOrd="0" presId="urn:microsoft.com/office/officeart/2005/8/layout/default#2"/>
    <dgm:cxn modelId="{7562372D-24C7-1D42-A551-7286382159B3}" type="presParOf" srcId="{54043829-CDDE-4DA0-8C99-F1A97C4BB898}" destId="{87882D12-3A52-431C-9E17-04FC2A7CF6C0}" srcOrd="1" destOrd="0" presId="urn:microsoft.com/office/officeart/2005/8/layout/default#2"/>
    <dgm:cxn modelId="{4F4E75CD-0691-3C4A-9B68-B73B7BA67C87}" type="presParOf" srcId="{54043829-CDDE-4DA0-8C99-F1A97C4BB898}" destId="{CD92AE82-8560-4999-8053-B1132D33AB8B}" srcOrd="2" destOrd="0" presId="urn:microsoft.com/office/officeart/2005/8/layout/default#2"/>
    <dgm:cxn modelId="{AECD36FE-8188-2F43-9FA2-D047AAC35B36}" type="presParOf" srcId="{54043829-CDDE-4DA0-8C99-F1A97C4BB898}" destId="{B3A38980-3208-4EC9-A381-DFFDDB66D296}" srcOrd="3" destOrd="0" presId="urn:microsoft.com/office/officeart/2005/8/layout/default#2"/>
    <dgm:cxn modelId="{B1CEBDEE-2DD1-C146-A3E6-DA4DAA8A8AB4}" type="presParOf" srcId="{54043829-CDDE-4DA0-8C99-F1A97C4BB898}" destId="{34EE91E6-8520-4912-AC43-E3A4D649C1E9}" srcOrd="4" destOrd="0" presId="urn:microsoft.com/office/officeart/2005/8/layout/default#2"/>
    <dgm:cxn modelId="{F1FDF580-2A0A-FE48-8F9B-2398E856F00F}" type="presParOf" srcId="{54043829-CDDE-4DA0-8C99-F1A97C4BB898}" destId="{390FBA62-C3B3-4B47-8F13-8F6AA409BFCC}" srcOrd="5" destOrd="0" presId="urn:microsoft.com/office/officeart/2005/8/layout/default#2"/>
    <dgm:cxn modelId="{67FE02AF-4A7D-5940-964C-27BA8A84B628}" type="presParOf" srcId="{54043829-CDDE-4DA0-8C99-F1A97C4BB898}" destId="{602F4C82-FD3D-47D9-AD69-A8EC9FE38D9A}" srcOrd="6" destOrd="0" presId="urn:microsoft.com/office/officeart/2005/8/layout/default#2"/>
    <dgm:cxn modelId="{E750B5FA-FD59-A14A-8F2D-556C39CE1437}" type="presParOf" srcId="{54043829-CDDE-4DA0-8C99-F1A97C4BB898}" destId="{55A8776E-3F79-44D6-A44B-6BCD23125EE3}" srcOrd="7" destOrd="0" presId="urn:microsoft.com/office/officeart/2005/8/layout/default#2"/>
    <dgm:cxn modelId="{99BEF0C7-D905-A240-9FFC-AA19A6944AD5}" type="presParOf" srcId="{54043829-CDDE-4DA0-8C99-F1A97C4BB898}" destId="{A2BC55AB-AD02-4EED-9EB1-07DAB263682C}" srcOrd="8" destOrd="0" presId="urn:microsoft.com/office/officeart/2005/8/layout/default#2"/>
    <dgm:cxn modelId="{FEA8B92D-4397-0B4D-ACE0-276F118730D0}" type="presParOf" srcId="{54043829-CDDE-4DA0-8C99-F1A97C4BB898}" destId="{2AB3DDB1-1CA7-47B2-A495-3769F595FE21}" srcOrd="9" destOrd="0" presId="urn:microsoft.com/office/officeart/2005/8/layout/default#2"/>
    <dgm:cxn modelId="{C5EC5A69-1579-8E43-83AC-C1D900B92724}" type="presParOf" srcId="{54043829-CDDE-4DA0-8C99-F1A97C4BB898}" destId="{01EAD9B9-197E-4245-8D01-FBEE6D2E50A2}" srcOrd="10" destOrd="0" presId="urn:microsoft.com/office/officeart/2005/8/layout/default#2"/>
    <dgm:cxn modelId="{34FE5378-C909-7741-B49E-C47B81860233}" type="presParOf" srcId="{54043829-CDDE-4DA0-8C99-F1A97C4BB898}" destId="{B2FCF15B-D1A3-4ABB-A821-4E833B4946A6}" srcOrd="11" destOrd="0" presId="urn:microsoft.com/office/officeart/2005/8/layout/default#2"/>
    <dgm:cxn modelId="{3D5666A6-2481-3C40-BBCF-56E76B0B3D7C}" type="presParOf" srcId="{54043829-CDDE-4DA0-8C99-F1A97C4BB898}" destId="{3FAC917A-9ECE-43F8-B5A5-F82BB2EFFB8D}" srcOrd="12"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9B46B-8623-4A5B-9543-3B474AE9985C}" type="doc">
      <dgm:prSet loTypeId="urn:microsoft.com/office/officeart/2005/8/layout/matrix1" loCatId="matrix" qsTypeId="urn:microsoft.com/office/officeart/2005/8/quickstyle/simple1" qsCatId="simple" csTypeId="urn:microsoft.com/office/officeart/2005/8/colors/colorful1#5" csCatId="colorful" phldr="1"/>
      <dgm:spPr/>
      <dgm:t>
        <a:bodyPr/>
        <a:lstStyle/>
        <a:p>
          <a:endParaRPr lang="en-US"/>
        </a:p>
      </dgm:t>
    </dgm:pt>
    <dgm:pt modelId="{6390A01A-1B34-4B30-87D1-10741BBD68E2}">
      <dgm:prSet phldrT="[Text]"/>
      <dgm:spPr/>
      <dgm:t>
        <a:bodyPr/>
        <a:lstStyle/>
        <a:p>
          <a:r>
            <a:rPr lang="en-US" dirty="0" smtClean="0"/>
            <a:t>Materialistic People</a:t>
          </a:r>
          <a:endParaRPr lang="en-US" dirty="0"/>
        </a:p>
      </dgm:t>
    </dgm:pt>
    <dgm:pt modelId="{73EFC4EE-0D2D-4DA4-ADC2-D662934307DB}" type="parTrans" cxnId="{EE37B13E-E4C8-4C22-B1B1-7262695C9688}">
      <dgm:prSet/>
      <dgm:spPr/>
      <dgm:t>
        <a:bodyPr/>
        <a:lstStyle/>
        <a:p>
          <a:endParaRPr lang="en-US"/>
        </a:p>
      </dgm:t>
    </dgm:pt>
    <dgm:pt modelId="{FCF58751-58C9-4282-BB13-139300180A13}" type="sibTrans" cxnId="{EE37B13E-E4C8-4C22-B1B1-7262695C9688}">
      <dgm:prSet/>
      <dgm:spPr/>
      <dgm:t>
        <a:bodyPr/>
        <a:lstStyle/>
        <a:p>
          <a:endParaRPr lang="en-US"/>
        </a:p>
      </dgm:t>
    </dgm:pt>
    <dgm:pt modelId="{880ADDB6-D175-4E68-92B4-76ED2E9790BD}">
      <dgm:prSet phldrT="[Text]" custT="1"/>
      <dgm:spPr>
        <a:solidFill>
          <a:schemeClr val="bg1">
            <a:lumMod val="50000"/>
          </a:schemeClr>
        </a:solidFill>
      </dgm:spPr>
      <dgm:t>
        <a:bodyPr/>
        <a:lstStyle/>
        <a:p>
          <a:r>
            <a:rPr lang="en-US" sz="2800" dirty="0" smtClean="0"/>
            <a:t>Acquire and show off possessions</a:t>
          </a:r>
          <a:endParaRPr lang="en-US" sz="2800" dirty="0"/>
        </a:p>
      </dgm:t>
    </dgm:pt>
    <dgm:pt modelId="{9E8ED3F4-A5CC-4339-9868-40A666FED9A5}" type="parTrans" cxnId="{34D50DE5-C391-4216-ABFF-4D95EAD927C2}">
      <dgm:prSet/>
      <dgm:spPr/>
      <dgm:t>
        <a:bodyPr/>
        <a:lstStyle/>
        <a:p>
          <a:endParaRPr lang="en-US"/>
        </a:p>
      </dgm:t>
    </dgm:pt>
    <dgm:pt modelId="{068B88A9-03DE-42A9-B369-AC37D8B1CEEA}" type="sibTrans" cxnId="{34D50DE5-C391-4216-ABFF-4D95EAD927C2}">
      <dgm:prSet/>
      <dgm:spPr/>
      <dgm:t>
        <a:bodyPr/>
        <a:lstStyle/>
        <a:p>
          <a:endParaRPr lang="en-US"/>
        </a:p>
      </dgm:t>
    </dgm:pt>
    <dgm:pt modelId="{6AF0E674-E080-4741-8411-959A07A7C17E}">
      <dgm:prSet phldrT="[Text]" custT="1"/>
      <dgm:spPr/>
      <dgm:t>
        <a:bodyPr/>
        <a:lstStyle/>
        <a:p>
          <a:r>
            <a:rPr lang="en-US" sz="2800" dirty="0" smtClean="0"/>
            <a:t>Self centered and selfish</a:t>
          </a:r>
          <a:endParaRPr lang="en-US" sz="2800" dirty="0"/>
        </a:p>
      </dgm:t>
    </dgm:pt>
    <dgm:pt modelId="{C3A992B3-4CA8-4948-B93D-996522F731E4}" type="parTrans" cxnId="{B063350D-4D60-4E67-A9B5-6411F70FBCE6}">
      <dgm:prSet/>
      <dgm:spPr/>
      <dgm:t>
        <a:bodyPr/>
        <a:lstStyle/>
        <a:p>
          <a:endParaRPr lang="en-US"/>
        </a:p>
      </dgm:t>
    </dgm:pt>
    <dgm:pt modelId="{67F2A56C-7EB0-417E-80A3-12B0D2BA7D39}" type="sibTrans" cxnId="{B063350D-4D60-4E67-A9B5-6411F70FBCE6}">
      <dgm:prSet/>
      <dgm:spPr/>
      <dgm:t>
        <a:bodyPr/>
        <a:lstStyle/>
        <a:p>
          <a:endParaRPr lang="en-US"/>
        </a:p>
      </dgm:t>
    </dgm:pt>
    <dgm:pt modelId="{F8A2A6FD-45E9-48DD-881A-1A170CCFFC7A}">
      <dgm:prSet phldrT="[Text]" custT="1"/>
      <dgm:spPr/>
      <dgm:t>
        <a:bodyPr/>
        <a:lstStyle/>
        <a:p>
          <a:r>
            <a:rPr lang="en-US" sz="2800" dirty="0" smtClean="0"/>
            <a:t>Seek lifestyle full of possessions</a:t>
          </a:r>
          <a:endParaRPr lang="en-US" sz="2800" dirty="0"/>
        </a:p>
      </dgm:t>
    </dgm:pt>
    <dgm:pt modelId="{9D8E2785-F432-4687-B2E9-0AF8B88755F7}" type="parTrans" cxnId="{A85A673C-CEEA-4FFA-88A4-E5C4187BBED7}">
      <dgm:prSet/>
      <dgm:spPr/>
      <dgm:t>
        <a:bodyPr/>
        <a:lstStyle/>
        <a:p>
          <a:endParaRPr lang="en-US"/>
        </a:p>
      </dgm:t>
    </dgm:pt>
    <dgm:pt modelId="{925EE63A-B21C-45FE-92CF-F0A5BBBF5CEB}" type="sibTrans" cxnId="{A85A673C-CEEA-4FFA-88A4-E5C4187BBED7}">
      <dgm:prSet/>
      <dgm:spPr/>
      <dgm:t>
        <a:bodyPr/>
        <a:lstStyle/>
        <a:p>
          <a:endParaRPr lang="en-US"/>
        </a:p>
      </dgm:t>
    </dgm:pt>
    <dgm:pt modelId="{97DC4153-6CE4-44BF-89DC-6D404A79CB97}">
      <dgm:prSet phldrT="[Text]" custT="1"/>
      <dgm:spPr/>
      <dgm:t>
        <a:bodyPr/>
        <a:lstStyle/>
        <a:p>
          <a:r>
            <a:rPr lang="en-US" sz="2800" b="1" dirty="0" smtClean="0">
              <a:solidFill>
                <a:srgbClr val="FF0000"/>
              </a:solidFill>
            </a:rPr>
            <a:t>Do not </a:t>
          </a:r>
          <a:r>
            <a:rPr lang="en-US" sz="2800" dirty="0" smtClean="0"/>
            <a:t>get greater personal satisfaction from possessions</a:t>
          </a:r>
          <a:endParaRPr lang="en-US" sz="2800" dirty="0"/>
        </a:p>
      </dgm:t>
    </dgm:pt>
    <dgm:pt modelId="{5D5B39AB-A888-4E9C-89ED-0A8F6BFEEFA5}" type="parTrans" cxnId="{7AED9265-2445-4B67-A3F3-D3132C9059BA}">
      <dgm:prSet/>
      <dgm:spPr/>
      <dgm:t>
        <a:bodyPr/>
        <a:lstStyle/>
        <a:p>
          <a:endParaRPr lang="en-US"/>
        </a:p>
      </dgm:t>
    </dgm:pt>
    <dgm:pt modelId="{5B289559-42A8-41E9-BA45-991BEA6D5D9D}" type="sibTrans" cxnId="{7AED9265-2445-4B67-A3F3-D3132C9059BA}">
      <dgm:prSet/>
      <dgm:spPr/>
      <dgm:t>
        <a:bodyPr/>
        <a:lstStyle/>
        <a:p>
          <a:endParaRPr lang="en-US"/>
        </a:p>
      </dgm:t>
    </dgm:pt>
    <dgm:pt modelId="{1FF9B056-1968-4CA1-A9EC-93AD2618B2B8}" type="pres">
      <dgm:prSet presAssocID="{2949B46B-8623-4A5B-9543-3B474AE9985C}" presName="diagram" presStyleCnt="0">
        <dgm:presLayoutVars>
          <dgm:chMax val="1"/>
          <dgm:dir/>
          <dgm:animLvl val="ctr"/>
          <dgm:resizeHandles val="exact"/>
        </dgm:presLayoutVars>
      </dgm:prSet>
      <dgm:spPr/>
      <dgm:t>
        <a:bodyPr/>
        <a:lstStyle/>
        <a:p>
          <a:endParaRPr lang="en-US"/>
        </a:p>
      </dgm:t>
    </dgm:pt>
    <dgm:pt modelId="{340AE2F3-30EB-4ABE-B2C9-658E501ED9FE}" type="pres">
      <dgm:prSet presAssocID="{2949B46B-8623-4A5B-9543-3B474AE9985C}" presName="matrix" presStyleCnt="0"/>
      <dgm:spPr/>
    </dgm:pt>
    <dgm:pt modelId="{E68EF621-00E9-4CD5-BD0B-CBB58AF51E85}" type="pres">
      <dgm:prSet presAssocID="{2949B46B-8623-4A5B-9543-3B474AE9985C}" presName="tile1" presStyleLbl="node1" presStyleIdx="0" presStyleCnt="4"/>
      <dgm:spPr/>
      <dgm:t>
        <a:bodyPr/>
        <a:lstStyle/>
        <a:p>
          <a:endParaRPr lang="en-US"/>
        </a:p>
      </dgm:t>
    </dgm:pt>
    <dgm:pt modelId="{901D38E6-EE9D-49C7-BD13-0F470F2D1E42}" type="pres">
      <dgm:prSet presAssocID="{2949B46B-8623-4A5B-9543-3B474AE9985C}" presName="tile1text" presStyleLbl="node1" presStyleIdx="0" presStyleCnt="4">
        <dgm:presLayoutVars>
          <dgm:chMax val="0"/>
          <dgm:chPref val="0"/>
          <dgm:bulletEnabled val="1"/>
        </dgm:presLayoutVars>
      </dgm:prSet>
      <dgm:spPr/>
      <dgm:t>
        <a:bodyPr/>
        <a:lstStyle/>
        <a:p>
          <a:endParaRPr lang="en-US"/>
        </a:p>
      </dgm:t>
    </dgm:pt>
    <dgm:pt modelId="{44590CF2-AF18-41BA-B0C1-B5D903EBED0D}" type="pres">
      <dgm:prSet presAssocID="{2949B46B-8623-4A5B-9543-3B474AE9985C}" presName="tile2" presStyleLbl="node1" presStyleIdx="1" presStyleCnt="4"/>
      <dgm:spPr/>
      <dgm:t>
        <a:bodyPr/>
        <a:lstStyle/>
        <a:p>
          <a:endParaRPr lang="en-US"/>
        </a:p>
      </dgm:t>
    </dgm:pt>
    <dgm:pt modelId="{54F4DF28-D496-46FA-BBD8-397585A52190}" type="pres">
      <dgm:prSet presAssocID="{2949B46B-8623-4A5B-9543-3B474AE9985C}" presName="tile2text" presStyleLbl="node1" presStyleIdx="1" presStyleCnt="4">
        <dgm:presLayoutVars>
          <dgm:chMax val="0"/>
          <dgm:chPref val="0"/>
          <dgm:bulletEnabled val="1"/>
        </dgm:presLayoutVars>
      </dgm:prSet>
      <dgm:spPr/>
      <dgm:t>
        <a:bodyPr/>
        <a:lstStyle/>
        <a:p>
          <a:endParaRPr lang="en-US"/>
        </a:p>
      </dgm:t>
    </dgm:pt>
    <dgm:pt modelId="{03C436A6-2161-4EF5-A201-F1F00B831461}" type="pres">
      <dgm:prSet presAssocID="{2949B46B-8623-4A5B-9543-3B474AE9985C}" presName="tile3" presStyleLbl="node1" presStyleIdx="2" presStyleCnt="4"/>
      <dgm:spPr/>
      <dgm:t>
        <a:bodyPr/>
        <a:lstStyle/>
        <a:p>
          <a:endParaRPr lang="en-US"/>
        </a:p>
      </dgm:t>
    </dgm:pt>
    <dgm:pt modelId="{A5AFC5D0-7316-4AAA-9A4F-DB899DB8C5FB}" type="pres">
      <dgm:prSet presAssocID="{2949B46B-8623-4A5B-9543-3B474AE9985C}" presName="tile3text" presStyleLbl="node1" presStyleIdx="2" presStyleCnt="4">
        <dgm:presLayoutVars>
          <dgm:chMax val="0"/>
          <dgm:chPref val="0"/>
          <dgm:bulletEnabled val="1"/>
        </dgm:presLayoutVars>
      </dgm:prSet>
      <dgm:spPr/>
      <dgm:t>
        <a:bodyPr/>
        <a:lstStyle/>
        <a:p>
          <a:endParaRPr lang="en-US"/>
        </a:p>
      </dgm:t>
    </dgm:pt>
    <dgm:pt modelId="{EEA9DFB5-D190-4E45-89C0-2D507B4DB68D}" type="pres">
      <dgm:prSet presAssocID="{2949B46B-8623-4A5B-9543-3B474AE9985C}" presName="tile4" presStyleLbl="node1" presStyleIdx="3" presStyleCnt="4"/>
      <dgm:spPr/>
      <dgm:t>
        <a:bodyPr/>
        <a:lstStyle/>
        <a:p>
          <a:endParaRPr lang="en-US"/>
        </a:p>
      </dgm:t>
    </dgm:pt>
    <dgm:pt modelId="{CE8277A7-E8E9-42E4-A9A2-A578F85698F8}" type="pres">
      <dgm:prSet presAssocID="{2949B46B-8623-4A5B-9543-3B474AE9985C}" presName="tile4text" presStyleLbl="node1" presStyleIdx="3" presStyleCnt="4">
        <dgm:presLayoutVars>
          <dgm:chMax val="0"/>
          <dgm:chPref val="0"/>
          <dgm:bulletEnabled val="1"/>
        </dgm:presLayoutVars>
      </dgm:prSet>
      <dgm:spPr/>
      <dgm:t>
        <a:bodyPr/>
        <a:lstStyle/>
        <a:p>
          <a:endParaRPr lang="en-US"/>
        </a:p>
      </dgm:t>
    </dgm:pt>
    <dgm:pt modelId="{6EB3C7A8-CFAA-4EE8-BB1D-0C45AF5DDD39}" type="pres">
      <dgm:prSet presAssocID="{2949B46B-8623-4A5B-9543-3B474AE9985C}" presName="centerTile" presStyleLbl="fgShp" presStyleIdx="0" presStyleCnt="1" custScaleX="125000" custScaleY="140000">
        <dgm:presLayoutVars>
          <dgm:chMax val="0"/>
          <dgm:chPref val="0"/>
        </dgm:presLayoutVars>
      </dgm:prSet>
      <dgm:spPr/>
      <dgm:t>
        <a:bodyPr/>
        <a:lstStyle/>
        <a:p>
          <a:endParaRPr lang="en-US"/>
        </a:p>
      </dgm:t>
    </dgm:pt>
  </dgm:ptLst>
  <dgm:cxnLst>
    <dgm:cxn modelId="{EE37B13E-E4C8-4C22-B1B1-7262695C9688}" srcId="{2949B46B-8623-4A5B-9543-3B474AE9985C}" destId="{6390A01A-1B34-4B30-87D1-10741BBD68E2}" srcOrd="0" destOrd="0" parTransId="{73EFC4EE-0D2D-4DA4-ADC2-D662934307DB}" sibTransId="{FCF58751-58C9-4282-BB13-139300180A13}"/>
    <dgm:cxn modelId="{438CE48C-8389-FC4B-AA79-48192B4D307C}" type="presOf" srcId="{97DC4153-6CE4-44BF-89DC-6D404A79CB97}" destId="{EEA9DFB5-D190-4E45-89C0-2D507B4DB68D}" srcOrd="0" destOrd="0" presId="urn:microsoft.com/office/officeart/2005/8/layout/matrix1"/>
    <dgm:cxn modelId="{3D53C602-601A-5E4A-97D5-3E9F72A051C4}" type="presOf" srcId="{F8A2A6FD-45E9-48DD-881A-1A170CCFFC7A}" destId="{03C436A6-2161-4EF5-A201-F1F00B831461}" srcOrd="0" destOrd="0" presId="urn:microsoft.com/office/officeart/2005/8/layout/matrix1"/>
    <dgm:cxn modelId="{B063350D-4D60-4E67-A9B5-6411F70FBCE6}" srcId="{6390A01A-1B34-4B30-87D1-10741BBD68E2}" destId="{6AF0E674-E080-4741-8411-959A07A7C17E}" srcOrd="1" destOrd="0" parTransId="{C3A992B3-4CA8-4948-B93D-996522F731E4}" sibTransId="{67F2A56C-7EB0-417E-80A3-12B0D2BA7D39}"/>
    <dgm:cxn modelId="{B572F753-3D41-7F4E-8F1E-77D76C6D0354}" type="presOf" srcId="{6AF0E674-E080-4741-8411-959A07A7C17E}" destId="{54F4DF28-D496-46FA-BBD8-397585A52190}" srcOrd="1" destOrd="0" presId="urn:microsoft.com/office/officeart/2005/8/layout/matrix1"/>
    <dgm:cxn modelId="{EBE18842-9F80-CC40-AAC8-E63044908034}" type="presOf" srcId="{880ADDB6-D175-4E68-92B4-76ED2E9790BD}" destId="{901D38E6-EE9D-49C7-BD13-0F470F2D1E42}" srcOrd="1" destOrd="0" presId="urn:microsoft.com/office/officeart/2005/8/layout/matrix1"/>
    <dgm:cxn modelId="{0A517FF8-0E8C-4E4A-AD21-0A4BB23D112D}" type="presOf" srcId="{6AF0E674-E080-4741-8411-959A07A7C17E}" destId="{44590CF2-AF18-41BA-B0C1-B5D903EBED0D}" srcOrd="0" destOrd="0" presId="urn:microsoft.com/office/officeart/2005/8/layout/matrix1"/>
    <dgm:cxn modelId="{8E66C26F-41EF-8A49-8622-83076416A16C}" type="presOf" srcId="{880ADDB6-D175-4E68-92B4-76ED2E9790BD}" destId="{E68EF621-00E9-4CD5-BD0B-CBB58AF51E85}" srcOrd="0" destOrd="0" presId="urn:microsoft.com/office/officeart/2005/8/layout/matrix1"/>
    <dgm:cxn modelId="{A85A673C-CEEA-4FFA-88A4-E5C4187BBED7}" srcId="{6390A01A-1B34-4B30-87D1-10741BBD68E2}" destId="{F8A2A6FD-45E9-48DD-881A-1A170CCFFC7A}" srcOrd="2" destOrd="0" parTransId="{9D8E2785-F432-4687-B2E9-0AF8B88755F7}" sibTransId="{925EE63A-B21C-45FE-92CF-F0A5BBBF5CEB}"/>
    <dgm:cxn modelId="{AFEC8747-297B-9141-A522-1A189A85233E}" type="presOf" srcId="{2949B46B-8623-4A5B-9543-3B474AE9985C}" destId="{1FF9B056-1968-4CA1-A9EC-93AD2618B2B8}" srcOrd="0" destOrd="0" presId="urn:microsoft.com/office/officeart/2005/8/layout/matrix1"/>
    <dgm:cxn modelId="{1D33EB3C-60DB-D649-AD0A-3D42174B20DF}" type="presOf" srcId="{6390A01A-1B34-4B30-87D1-10741BBD68E2}" destId="{6EB3C7A8-CFAA-4EE8-BB1D-0C45AF5DDD39}" srcOrd="0" destOrd="0" presId="urn:microsoft.com/office/officeart/2005/8/layout/matrix1"/>
    <dgm:cxn modelId="{34D50DE5-C391-4216-ABFF-4D95EAD927C2}" srcId="{6390A01A-1B34-4B30-87D1-10741BBD68E2}" destId="{880ADDB6-D175-4E68-92B4-76ED2E9790BD}" srcOrd="0" destOrd="0" parTransId="{9E8ED3F4-A5CC-4339-9868-40A666FED9A5}" sibTransId="{068B88A9-03DE-42A9-B369-AC37D8B1CEEA}"/>
    <dgm:cxn modelId="{7AED9265-2445-4B67-A3F3-D3132C9059BA}" srcId="{6390A01A-1B34-4B30-87D1-10741BBD68E2}" destId="{97DC4153-6CE4-44BF-89DC-6D404A79CB97}" srcOrd="3" destOrd="0" parTransId="{5D5B39AB-A888-4E9C-89ED-0A8F6BFEEFA5}" sibTransId="{5B289559-42A8-41E9-BA45-991BEA6D5D9D}"/>
    <dgm:cxn modelId="{BFF1A677-1370-7441-A189-8177F885D2DC}" type="presOf" srcId="{F8A2A6FD-45E9-48DD-881A-1A170CCFFC7A}" destId="{A5AFC5D0-7316-4AAA-9A4F-DB899DB8C5FB}" srcOrd="1" destOrd="0" presId="urn:microsoft.com/office/officeart/2005/8/layout/matrix1"/>
    <dgm:cxn modelId="{39C3A42D-C78D-874F-930F-85BB059508F0}" type="presOf" srcId="{97DC4153-6CE4-44BF-89DC-6D404A79CB97}" destId="{CE8277A7-E8E9-42E4-A9A2-A578F85698F8}" srcOrd="1" destOrd="0" presId="urn:microsoft.com/office/officeart/2005/8/layout/matrix1"/>
    <dgm:cxn modelId="{4B154E85-9132-414B-99E1-C57AFC3C4BAC}" type="presParOf" srcId="{1FF9B056-1968-4CA1-A9EC-93AD2618B2B8}" destId="{340AE2F3-30EB-4ABE-B2C9-658E501ED9FE}" srcOrd="0" destOrd="0" presId="urn:microsoft.com/office/officeart/2005/8/layout/matrix1"/>
    <dgm:cxn modelId="{C80E61C6-5EEE-FF45-A98D-8DA210454872}" type="presParOf" srcId="{340AE2F3-30EB-4ABE-B2C9-658E501ED9FE}" destId="{E68EF621-00E9-4CD5-BD0B-CBB58AF51E85}" srcOrd="0" destOrd="0" presId="urn:microsoft.com/office/officeart/2005/8/layout/matrix1"/>
    <dgm:cxn modelId="{BACD421F-254E-B443-807D-8DB45A6A5F8E}" type="presParOf" srcId="{340AE2F3-30EB-4ABE-B2C9-658E501ED9FE}" destId="{901D38E6-EE9D-49C7-BD13-0F470F2D1E42}" srcOrd="1" destOrd="0" presId="urn:microsoft.com/office/officeart/2005/8/layout/matrix1"/>
    <dgm:cxn modelId="{6656DA8C-12FB-CF40-A5D8-2AC468055840}" type="presParOf" srcId="{340AE2F3-30EB-4ABE-B2C9-658E501ED9FE}" destId="{44590CF2-AF18-41BA-B0C1-B5D903EBED0D}" srcOrd="2" destOrd="0" presId="urn:microsoft.com/office/officeart/2005/8/layout/matrix1"/>
    <dgm:cxn modelId="{53F4B634-33D7-2149-83B6-DDFA9DA99768}" type="presParOf" srcId="{340AE2F3-30EB-4ABE-B2C9-658E501ED9FE}" destId="{54F4DF28-D496-46FA-BBD8-397585A52190}" srcOrd="3" destOrd="0" presId="urn:microsoft.com/office/officeart/2005/8/layout/matrix1"/>
    <dgm:cxn modelId="{79CFBF62-7B36-B748-B2C2-2094750D87F4}" type="presParOf" srcId="{340AE2F3-30EB-4ABE-B2C9-658E501ED9FE}" destId="{03C436A6-2161-4EF5-A201-F1F00B831461}" srcOrd="4" destOrd="0" presId="urn:microsoft.com/office/officeart/2005/8/layout/matrix1"/>
    <dgm:cxn modelId="{B76EE615-B4FD-154B-92DF-9173DB0CC04E}" type="presParOf" srcId="{340AE2F3-30EB-4ABE-B2C9-658E501ED9FE}" destId="{A5AFC5D0-7316-4AAA-9A4F-DB899DB8C5FB}" srcOrd="5" destOrd="0" presId="urn:microsoft.com/office/officeart/2005/8/layout/matrix1"/>
    <dgm:cxn modelId="{B115ADE4-0950-4048-AEF7-ECB6F50B4FE0}" type="presParOf" srcId="{340AE2F3-30EB-4ABE-B2C9-658E501ED9FE}" destId="{EEA9DFB5-D190-4E45-89C0-2D507B4DB68D}" srcOrd="6" destOrd="0" presId="urn:microsoft.com/office/officeart/2005/8/layout/matrix1"/>
    <dgm:cxn modelId="{1E85F1F1-9768-2449-8D77-844125BA7570}" type="presParOf" srcId="{340AE2F3-30EB-4ABE-B2C9-658E501ED9FE}" destId="{CE8277A7-E8E9-42E4-A9A2-A578F85698F8}" srcOrd="7" destOrd="0" presId="urn:microsoft.com/office/officeart/2005/8/layout/matrix1"/>
    <dgm:cxn modelId="{2FD76A1F-4A5B-7745-91B9-E20FF444349C}" type="presParOf" srcId="{1FF9B056-1968-4CA1-A9EC-93AD2618B2B8}" destId="{6EB3C7A8-CFAA-4EE8-BB1D-0C45AF5DDD3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BD5056-80A9-4E32-A87C-2B0398B3177E}" type="doc">
      <dgm:prSet loTypeId="urn:microsoft.com/office/officeart/2005/8/layout/vList5" loCatId="list" qsTypeId="urn:microsoft.com/office/officeart/2005/8/quickstyle/simple1" qsCatId="simple" csTypeId="urn:microsoft.com/office/officeart/2005/8/colors/colorful1#6" csCatId="colorful" phldr="1"/>
      <dgm:spPr/>
      <dgm:t>
        <a:bodyPr/>
        <a:lstStyle/>
        <a:p>
          <a:endParaRPr lang="en-US"/>
        </a:p>
      </dgm:t>
    </dgm:pt>
    <dgm:pt modelId="{1CDA2057-88D6-4470-80F2-FE0ED1C3467A}">
      <dgm:prSet phldrT="[Text]"/>
      <dgm:spPr>
        <a:solidFill>
          <a:schemeClr val="bg1">
            <a:lumMod val="50000"/>
          </a:schemeClr>
        </a:solidFill>
      </dgm:spPr>
      <dgm:t>
        <a:bodyPr/>
        <a:lstStyle/>
        <a:p>
          <a:r>
            <a:rPr lang="en-US" dirty="0" smtClean="0">
              <a:latin typeface="Times New Roman" pitchFamily="18" charset="0"/>
            </a:rPr>
            <a:t>Actual </a:t>
          </a:r>
          <a:r>
            <a:rPr lang="en-US" dirty="0" smtClean="0">
              <a:solidFill>
                <a:schemeClr val="tx2"/>
              </a:solidFill>
              <a:latin typeface="Times New Roman" pitchFamily="18" charset="0"/>
            </a:rPr>
            <a:t>Self</a:t>
          </a:r>
          <a:r>
            <a:rPr lang="en-US" dirty="0" smtClean="0">
              <a:latin typeface="Times New Roman" pitchFamily="18" charset="0"/>
            </a:rPr>
            <a:t>-Image</a:t>
          </a:r>
          <a:endParaRPr lang="en-US" dirty="0"/>
        </a:p>
      </dgm:t>
    </dgm:pt>
    <dgm:pt modelId="{96BDD312-E085-440F-8347-97AA9067DC50}" type="parTrans" cxnId="{9C85463D-24EB-4E65-8A34-DDF6B1CEBBA1}">
      <dgm:prSet/>
      <dgm:spPr/>
      <dgm:t>
        <a:bodyPr/>
        <a:lstStyle/>
        <a:p>
          <a:endParaRPr lang="en-US"/>
        </a:p>
      </dgm:t>
    </dgm:pt>
    <dgm:pt modelId="{A013189F-C2A1-4B1A-A033-D371FB38DCE0}" type="sibTrans" cxnId="{9C85463D-24EB-4E65-8A34-DDF6B1CEBBA1}">
      <dgm:prSet/>
      <dgm:spPr/>
      <dgm:t>
        <a:bodyPr/>
        <a:lstStyle/>
        <a:p>
          <a:endParaRPr lang="en-US"/>
        </a:p>
      </dgm:t>
    </dgm:pt>
    <dgm:pt modelId="{49686033-80E8-4D34-B3D8-CCD32F9240EC}">
      <dgm:prSet phldrT="[Text]"/>
      <dgm:spPr/>
      <dgm:t>
        <a:bodyPr/>
        <a:lstStyle/>
        <a:p>
          <a:r>
            <a:rPr lang="en-US" dirty="0" smtClean="0">
              <a:latin typeface="Times New Roman" pitchFamily="18" charset="0"/>
            </a:rPr>
            <a:t>Ideal </a:t>
          </a:r>
          <a:r>
            <a:rPr lang="en-US" dirty="0" smtClean="0">
              <a:solidFill>
                <a:srgbClr val="1F497D"/>
              </a:solidFill>
              <a:latin typeface="Times New Roman" pitchFamily="18" charset="0"/>
            </a:rPr>
            <a:t>Self</a:t>
          </a:r>
          <a:r>
            <a:rPr lang="en-US" dirty="0" smtClean="0">
              <a:latin typeface="Times New Roman" pitchFamily="18" charset="0"/>
            </a:rPr>
            <a:t>-Image</a:t>
          </a:r>
          <a:endParaRPr lang="en-US" dirty="0"/>
        </a:p>
      </dgm:t>
    </dgm:pt>
    <dgm:pt modelId="{2672B95E-56DA-472C-9987-13DA683D51B9}" type="parTrans" cxnId="{272A45A1-C835-4BC5-B06B-3AA6430A046A}">
      <dgm:prSet/>
      <dgm:spPr/>
      <dgm:t>
        <a:bodyPr/>
        <a:lstStyle/>
        <a:p>
          <a:endParaRPr lang="en-US"/>
        </a:p>
      </dgm:t>
    </dgm:pt>
    <dgm:pt modelId="{99AC6FAF-DFFA-477F-8D6F-E61A079A157E}" type="sibTrans" cxnId="{272A45A1-C835-4BC5-B06B-3AA6430A046A}">
      <dgm:prSet/>
      <dgm:spPr/>
      <dgm:t>
        <a:bodyPr/>
        <a:lstStyle/>
        <a:p>
          <a:endParaRPr lang="en-US"/>
        </a:p>
      </dgm:t>
    </dgm:pt>
    <dgm:pt modelId="{D09B3255-5F83-4096-AFD8-34DCBE961201}">
      <dgm:prSet phldrT="[Text]"/>
      <dgm:spPr/>
      <dgm:t>
        <a:bodyPr/>
        <a:lstStyle/>
        <a:p>
          <a:r>
            <a:rPr lang="en-US" dirty="0" smtClean="0">
              <a:latin typeface="Times New Roman" pitchFamily="18" charset="0"/>
            </a:rPr>
            <a:t>Social </a:t>
          </a:r>
          <a:r>
            <a:rPr lang="en-US" dirty="0" smtClean="0">
              <a:solidFill>
                <a:srgbClr val="1F497D"/>
              </a:solidFill>
              <a:latin typeface="Times New Roman" pitchFamily="18" charset="0"/>
            </a:rPr>
            <a:t>Self</a:t>
          </a:r>
          <a:r>
            <a:rPr lang="en-US" dirty="0" smtClean="0">
              <a:latin typeface="Times New Roman" pitchFamily="18" charset="0"/>
            </a:rPr>
            <a:t>-Image</a:t>
          </a:r>
          <a:endParaRPr lang="en-US" dirty="0"/>
        </a:p>
      </dgm:t>
    </dgm:pt>
    <dgm:pt modelId="{E11A22EC-472E-4A2C-AA2E-B6A2F945A9A7}" type="parTrans" cxnId="{22A5878A-F931-48EA-B6B3-0941BED6A828}">
      <dgm:prSet/>
      <dgm:spPr/>
      <dgm:t>
        <a:bodyPr/>
        <a:lstStyle/>
        <a:p>
          <a:endParaRPr lang="en-US"/>
        </a:p>
      </dgm:t>
    </dgm:pt>
    <dgm:pt modelId="{886D60FD-7F3A-4195-9ABD-F5A02EB1E097}" type="sibTrans" cxnId="{22A5878A-F931-48EA-B6B3-0941BED6A828}">
      <dgm:prSet/>
      <dgm:spPr/>
      <dgm:t>
        <a:bodyPr/>
        <a:lstStyle/>
        <a:p>
          <a:endParaRPr lang="en-US"/>
        </a:p>
      </dgm:t>
    </dgm:pt>
    <dgm:pt modelId="{514211DB-7140-4945-AD23-E5777B02F61E}">
      <dgm:prSet phldrT="[Text]"/>
      <dgm:spPr/>
      <dgm:t>
        <a:bodyPr/>
        <a:lstStyle/>
        <a:p>
          <a:r>
            <a:rPr lang="en-US" dirty="0" smtClean="0">
              <a:latin typeface="Times New Roman" pitchFamily="18" charset="0"/>
            </a:rPr>
            <a:t>Expected</a:t>
          </a:r>
        </a:p>
        <a:p>
          <a:r>
            <a:rPr lang="en-US" dirty="0" smtClean="0">
              <a:solidFill>
                <a:srgbClr val="1F497D"/>
              </a:solidFill>
              <a:latin typeface="Times New Roman" pitchFamily="18" charset="0"/>
            </a:rPr>
            <a:t>Self</a:t>
          </a:r>
          <a:r>
            <a:rPr lang="en-US" dirty="0" smtClean="0">
              <a:latin typeface="Times New Roman" pitchFamily="18" charset="0"/>
            </a:rPr>
            <a:t>-Image</a:t>
          </a:r>
          <a:endParaRPr lang="en-US" dirty="0"/>
        </a:p>
      </dgm:t>
    </dgm:pt>
    <dgm:pt modelId="{89EE4089-2C57-4017-AC3E-11D8972454A8}" type="parTrans" cxnId="{024201D9-C940-4A94-8C8B-0974D76EF9C1}">
      <dgm:prSet/>
      <dgm:spPr/>
      <dgm:t>
        <a:bodyPr/>
        <a:lstStyle/>
        <a:p>
          <a:endParaRPr lang="en-US"/>
        </a:p>
      </dgm:t>
    </dgm:pt>
    <dgm:pt modelId="{8B4B8831-2668-40B2-93B2-A43CE761E114}" type="sibTrans" cxnId="{024201D9-C940-4A94-8C8B-0974D76EF9C1}">
      <dgm:prSet/>
      <dgm:spPr/>
      <dgm:t>
        <a:bodyPr/>
        <a:lstStyle/>
        <a:p>
          <a:endParaRPr lang="en-US"/>
        </a:p>
      </dgm:t>
    </dgm:pt>
    <dgm:pt modelId="{59F5349F-F327-40AF-A962-21112DEBD06A}">
      <dgm:prSet phldrT="[Text]" custT="1"/>
      <dgm:spPr>
        <a:solidFill>
          <a:schemeClr val="accent6">
            <a:lumMod val="20000"/>
            <a:lumOff val="80000"/>
          </a:schemeClr>
        </a:solidFill>
      </dgm:spPr>
      <dgm:t>
        <a:bodyPr/>
        <a:lstStyle/>
        <a:p>
          <a:r>
            <a:rPr lang="en-US" sz="2400" dirty="0" smtClean="0"/>
            <a:t>How consumers see themselves</a:t>
          </a:r>
          <a:endParaRPr lang="en-US" sz="2400" dirty="0"/>
        </a:p>
      </dgm:t>
    </dgm:pt>
    <dgm:pt modelId="{3A49222C-D602-434A-932F-94B9028A513D}" type="parTrans" cxnId="{11C41F49-6B2B-4F15-8B7A-08F0CAD331C4}">
      <dgm:prSet/>
      <dgm:spPr/>
      <dgm:t>
        <a:bodyPr/>
        <a:lstStyle/>
        <a:p>
          <a:endParaRPr lang="en-US"/>
        </a:p>
      </dgm:t>
    </dgm:pt>
    <dgm:pt modelId="{FC91D978-4534-4262-831E-D5459CFB5E60}" type="sibTrans" cxnId="{11C41F49-6B2B-4F15-8B7A-08F0CAD331C4}">
      <dgm:prSet/>
      <dgm:spPr/>
      <dgm:t>
        <a:bodyPr/>
        <a:lstStyle/>
        <a:p>
          <a:endParaRPr lang="en-US"/>
        </a:p>
      </dgm:t>
    </dgm:pt>
    <dgm:pt modelId="{A8B56D0F-429D-4F79-91DA-B6560A0ADD3A}">
      <dgm:prSet phldrT="[Text]" custT="1"/>
      <dgm:spPr/>
      <dgm:t>
        <a:bodyPr/>
        <a:lstStyle/>
        <a:p>
          <a:r>
            <a:rPr lang="en-US" sz="2400" dirty="0" smtClean="0"/>
            <a:t>How consumer would like to see themselves</a:t>
          </a:r>
          <a:endParaRPr lang="en-US" sz="2400" dirty="0"/>
        </a:p>
      </dgm:t>
    </dgm:pt>
    <dgm:pt modelId="{BCFF4F41-49D2-4B27-981E-5FCE03AE3C30}" type="parTrans" cxnId="{39527FD7-1CE6-452B-BC61-6C43FDC7601F}">
      <dgm:prSet/>
      <dgm:spPr/>
      <dgm:t>
        <a:bodyPr/>
        <a:lstStyle/>
        <a:p>
          <a:endParaRPr lang="en-US"/>
        </a:p>
      </dgm:t>
    </dgm:pt>
    <dgm:pt modelId="{889F0673-E77D-452E-BFAE-7A8E595F2D01}" type="sibTrans" cxnId="{39527FD7-1CE6-452B-BC61-6C43FDC7601F}">
      <dgm:prSet/>
      <dgm:spPr/>
      <dgm:t>
        <a:bodyPr/>
        <a:lstStyle/>
        <a:p>
          <a:endParaRPr lang="en-US"/>
        </a:p>
      </dgm:t>
    </dgm:pt>
    <dgm:pt modelId="{CFB0D20E-DA2E-43A9-852F-2A6DCA95AC00}">
      <dgm:prSet phldrT="[Text]"/>
      <dgm:spPr/>
      <dgm:t>
        <a:bodyPr/>
        <a:lstStyle/>
        <a:p>
          <a:r>
            <a:rPr lang="en-US" dirty="0" smtClean="0">
              <a:latin typeface="Times New Roman" pitchFamily="18" charset="0"/>
            </a:rPr>
            <a:t>Ideal </a:t>
          </a:r>
          <a:r>
            <a:rPr lang="en-US" dirty="0" smtClean="0">
              <a:solidFill>
                <a:srgbClr val="FF0000"/>
              </a:solidFill>
              <a:latin typeface="Times New Roman" pitchFamily="18" charset="0"/>
            </a:rPr>
            <a:t>Social</a:t>
          </a:r>
        </a:p>
        <a:p>
          <a:r>
            <a:rPr lang="en-US" dirty="0" smtClean="0">
              <a:latin typeface="Times New Roman" pitchFamily="18" charset="0"/>
            </a:rPr>
            <a:t>Self-Image</a:t>
          </a:r>
          <a:endParaRPr lang="en-US" dirty="0"/>
        </a:p>
      </dgm:t>
    </dgm:pt>
    <dgm:pt modelId="{2B2B3151-82B6-49FF-94D2-DB4B71DAA284}" type="parTrans" cxnId="{57FF29AD-2BB0-4A8F-80F9-2B595F0AF68C}">
      <dgm:prSet/>
      <dgm:spPr/>
      <dgm:t>
        <a:bodyPr/>
        <a:lstStyle/>
        <a:p>
          <a:endParaRPr lang="en-US"/>
        </a:p>
      </dgm:t>
    </dgm:pt>
    <dgm:pt modelId="{4BE2E101-C6D3-434C-BD22-5C7A91425E89}" type="sibTrans" cxnId="{57FF29AD-2BB0-4A8F-80F9-2B595F0AF68C}">
      <dgm:prSet/>
      <dgm:spPr/>
      <dgm:t>
        <a:bodyPr/>
        <a:lstStyle/>
        <a:p>
          <a:endParaRPr lang="en-US"/>
        </a:p>
      </dgm:t>
    </dgm:pt>
    <dgm:pt modelId="{F1C241A7-76CF-4201-963F-3FA71D6E3B5E}">
      <dgm:prSet phldrT="[Text]" custT="1"/>
      <dgm:spPr/>
      <dgm:t>
        <a:bodyPr/>
        <a:lstStyle/>
        <a:p>
          <a:r>
            <a:rPr lang="en-US" sz="2400" dirty="0" smtClean="0"/>
            <a:t>How consumers feel others see them</a:t>
          </a:r>
          <a:endParaRPr lang="en-US" sz="2400" dirty="0"/>
        </a:p>
      </dgm:t>
    </dgm:pt>
    <dgm:pt modelId="{E314D5B6-1AEF-4314-9CAD-29D82905142A}" type="parTrans" cxnId="{0FEA28F6-4A05-46D1-B780-8CD2F6E266E1}">
      <dgm:prSet/>
      <dgm:spPr/>
      <dgm:t>
        <a:bodyPr/>
        <a:lstStyle/>
        <a:p>
          <a:endParaRPr lang="en-US"/>
        </a:p>
      </dgm:t>
    </dgm:pt>
    <dgm:pt modelId="{992A304B-08B7-4F4B-8F5A-DD0D23F92CD6}" type="sibTrans" cxnId="{0FEA28F6-4A05-46D1-B780-8CD2F6E266E1}">
      <dgm:prSet/>
      <dgm:spPr/>
      <dgm:t>
        <a:bodyPr/>
        <a:lstStyle/>
        <a:p>
          <a:endParaRPr lang="en-US"/>
        </a:p>
      </dgm:t>
    </dgm:pt>
    <dgm:pt modelId="{6122F836-0A41-435D-90C8-3E4666F877AC}">
      <dgm:prSet phldrT="[Text]" custT="1"/>
      <dgm:spPr/>
      <dgm:t>
        <a:bodyPr/>
        <a:lstStyle/>
        <a:p>
          <a:r>
            <a:rPr lang="en-US" sz="2400" dirty="0" smtClean="0"/>
            <a:t>How consumers would like others to see them</a:t>
          </a:r>
          <a:endParaRPr lang="en-US" sz="2400" dirty="0"/>
        </a:p>
      </dgm:t>
    </dgm:pt>
    <dgm:pt modelId="{BA124BAF-F852-46A6-98B7-00F4DE74ACA8}" type="parTrans" cxnId="{BC596D1B-64C9-4282-A33F-878CC19BB4EF}">
      <dgm:prSet/>
      <dgm:spPr/>
      <dgm:t>
        <a:bodyPr/>
        <a:lstStyle/>
        <a:p>
          <a:endParaRPr lang="en-US"/>
        </a:p>
      </dgm:t>
    </dgm:pt>
    <dgm:pt modelId="{CC3B6CD1-756C-4D88-95DA-85D375F269E2}" type="sibTrans" cxnId="{BC596D1B-64C9-4282-A33F-878CC19BB4EF}">
      <dgm:prSet/>
      <dgm:spPr/>
      <dgm:t>
        <a:bodyPr/>
        <a:lstStyle/>
        <a:p>
          <a:endParaRPr lang="en-US"/>
        </a:p>
      </dgm:t>
    </dgm:pt>
    <dgm:pt modelId="{39097568-9E6D-42B4-A96F-351A82BBA539}">
      <dgm:prSet phldrT="[Text]" custT="1"/>
      <dgm:spPr/>
      <dgm:t>
        <a:bodyPr/>
        <a:lstStyle/>
        <a:p>
          <a:r>
            <a:rPr lang="en-US" sz="2400" dirty="0" smtClean="0"/>
            <a:t>How consumers expect to see themselves in the future</a:t>
          </a:r>
          <a:endParaRPr lang="en-US" sz="2400" dirty="0"/>
        </a:p>
      </dgm:t>
    </dgm:pt>
    <dgm:pt modelId="{1DF6FCDC-06E2-467F-936F-BA0D5593385C}" type="parTrans" cxnId="{9FE651F8-A5D6-44BE-9259-E81FEA03DCBC}">
      <dgm:prSet/>
      <dgm:spPr/>
      <dgm:t>
        <a:bodyPr/>
        <a:lstStyle/>
        <a:p>
          <a:endParaRPr lang="en-US"/>
        </a:p>
      </dgm:t>
    </dgm:pt>
    <dgm:pt modelId="{C8DC485B-D6C0-472F-A443-7C38CC711D11}" type="sibTrans" cxnId="{9FE651F8-A5D6-44BE-9259-E81FEA03DCBC}">
      <dgm:prSet/>
      <dgm:spPr/>
      <dgm:t>
        <a:bodyPr/>
        <a:lstStyle/>
        <a:p>
          <a:endParaRPr lang="en-US"/>
        </a:p>
      </dgm:t>
    </dgm:pt>
    <dgm:pt modelId="{F6E6C7B1-3F67-447C-97D8-19889C868D13}">
      <dgm:prSet phldrT="[Text]"/>
      <dgm:spPr>
        <a:solidFill>
          <a:srgbClr val="ABA761"/>
        </a:solidFill>
      </dgm:spPr>
      <dgm:t>
        <a:bodyPr/>
        <a:lstStyle/>
        <a:p>
          <a:r>
            <a:rPr lang="en-US" dirty="0" smtClean="0"/>
            <a:t>Ought-to </a:t>
          </a:r>
          <a:r>
            <a:rPr lang="en-US" dirty="0" smtClean="0">
              <a:solidFill>
                <a:schemeClr val="tx2"/>
              </a:solidFill>
            </a:rPr>
            <a:t>self</a:t>
          </a:r>
          <a:endParaRPr lang="en-US" dirty="0">
            <a:solidFill>
              <a:schemeClr val="tx2"/>
            </a:solidFill>
          </a:endParaRPr>
        </a:p>
      </dgm:t>
    </dgm:pt>
    <dgm:pt modelId="{33C92A83-D1DF-42FE-9D10-4CDF604F884D}" type="parTrans" cxnId="{C76B3B9B-FFAD-406D-9609-F46E6A8F038E}">
      <dgm:prSet/>
      <dgm:spPr/>
      <dgm:t>
        <a:bodyPr/>
        <a:lstStyle/>
        <a:p>
          <a:endParaRPr lang="en-US"/>
        </a:p>
      </dgm:t>
    </dgm:pt>
    <dgm:pt modelId="{63E19926-FA63-4B14-BA2F-D99246DEB613}" type="sibTrans" cxnId="{C76B3B9B-FFAD-406D-9609-F46E6A8F038E}">
      <dgm:prSet/>
      <dgm:spPr/>
      <dgm:t>
        <a:bodyPr/>
        <a:lstStyle/>
        <a:p>
          <a:endParaRPr lang="en-US"/>
        </a:p>
      </dgm:t>
    </dgm:pt>
    <dgm:pt modelId="{D4A708AB-39DB-4C0E-8876-5E577C3EB89D}">
      <dgm:prSet phldrT="[Text]" custT="1"/>
      <dgm:spPr/>
      <dgm:t>
        <a:bodyPr/>
        <a:lstStyle/>
        <a:p>
          <a:r>
            <a:rPr lang="en-US" sz="2400" dirty="0" smtClean="0"/>
            <a:t>Traits an individual believes are in her duty to possess</a:t>
          </a:r>
          <a:endParaRPr lang="en-US" sz="2400" dirty="0"/>
        </a:p>
      </dgm:t>
    </dgm:pt>
    <dgm:pt modelId="{EBF34F5F-4579-49B6-B3C4-FCF142D8565F}" type="parTrans" cxnId="{D5AF2775-0721-4636-9484-B00A6FE06DAB}">
      <dgm:prSet/>
      <dgm:spPr/>
      <dgm:t>
        <a:bodyPr/>
        <a:lstStyle/>
        <a:p>
          <a:endParaRPr lang="en-US"/>
        </a:p>
      </dgm:t>
    </dgm:pt>
    <dgm:pt modelId="{B7CAE3EB-196D-43C3-B242-4A6DAFD02A83}" type="sibTrans" cxnId="{D5AF2775-0721-4636-9484-B00A6FE06DAB}">
      <dgm:prSet/>
      <dgm:spPr/>
      <dgm:t>
        <a:bodyPr/>
        <a:lstStyle/>
        <a:p>
          <a:endParaRPr lang="en-US"/>
        </a:p>
      </dgm:t>
    </dgm:pt>
    <dgm:pt modelId="{C8DA4D60-15B7-4E70-8853-08923A7DE5C8}" type="pres">
      <dgm:prSet presAssocID="{D7BD5056-80A9-4E32-A87C-2B0398B3177E}" presName="Name0" presStyleCnt="0">
        <dgm:presLayoutVars>
          <dgm:dir/>
          <dgm:animLvl val="lvl"/>
          <dgm:resizeHandles val="exact"/>
        </dgm:presLayoutVars>
      </dgm:prSet>
      <dgm:spPr/>
      <dgm:t>
        <a:bodyPr/>
        <a:lstStyle/>
        <a:p>
          <a:endParaRPr lang="en-US"/>
        </a:p>
      </dgm:t>
    </dgm:pt>
    <dgm:pt modelId="{F264897B-7C73-434B-A7D7-7DFB114BF7C3}" type="pres">
      <dgm:prSet presAssocID="{1CDA2057-88D6-4470-80F2-FE0ED1C3467A}" presName="linNode" presStyleCnt="0"/>
      <dgm:spPr/>
    </dgm:pt>
    <dgm:pt modelId="{7A39BA3F-7D4E-45D2-AE3D-A1493F2A6394}" type="pres">
      <dgm:prSet presAssocID="{1CDA2057-88D6-4470-80F2-FE0ED1C3467A}" presName="parentText" presStyleLbl="node1" presStyleIdx="0" presStyleCnt="6">
        <dgm:presLayoutVars>
          <dgm:chMax val="1"/>
          <dgm:bulletEnabled val="1"/>
        </dgm:presLayoutVars>
      </dgm:prSet>
      <dgm:spPr/>
      <dgm:t>
        <a:bodyPr/>
        <a:lstStyle/>
        <a:p>
          <a:endParaRPr lang="en-US"/>
        </a:p>
      </dgm:t>
    </dgm:pt>
    <dgm:pt modelId="{BFC20CBF-6068-4E29-8A12-DDE2E074398B}" type="pres">
      <dgm:prSet presAssocID="{1CDA2057-88D6-4470-80F2-FE0ED1C3467A}" presName="descendantText" presStyleLbl="alignAccFollowNode1" presStyleIdx="0" presStyleCnt="6">
        <dgm:presLayoutVars>
          <dgm:bulletEnabled val="1"/>
        </dgm:presLayoutVars>
      </dgm:prSet>
      <dgm:spPr/>
      <dgm:t>
        <a:bodyPr/>
        <a:lstStyle/>
        <a:p>
          <a:endParaRPr lang="en-US"/>
        </a:p>
      </dgm:t>
    </dgm:pt>
    <dgm:pt modelId="{B56D1ADF-7246-4DAC-A459-2CD0D62E3758}" type="pres">
      <dgm:prSet presAssocID="{A013189F-C2A1-4B1A-A033-D371FB38DCE0}" presName="sp" presStyleCnt="0"/>
      <dgm:spPr/>
    </dgm:pt>
    <dgm:pt modelId="{58AE0160-5C1D-40F6-84BE-969EB4A2EC4A}" type="pres">
      <dgm:prSet presAssocID="{49686033-80E8-4D34-B3D8-CCD32F9240EC}" presName="linNode" presStyleCnt="0"/>
      <dgm:spPr/>
    </dgm:pt>
    <dgm:pt modelId="{C9CFE46C-6630-4AD6-B71E-5132D91E7472}" type="pres">
      <dgm:prSet presAssocID="{49686033-80E8-4D34-B3D8-CCD32F9240EC}" presName="parentText" presStyleLbl="node1" presStyleIdx="1" presStyleCnt="6">
        <dgm:presLayoutVars>
          <dgm:chMax val="1"/>
          <dgm:bulletEnabled val="1"/>
        </dgm:presLayoutVars>
      </dgm:prSet>
      <dgm:spPr/>
      <dgm:t>
        <a:bodyPr/>
        <a:lstStyle/>
        <a:p>
          <a:endParaRPr lang="en-US"/>
        </a:p>
      </dgm:t>
    </dgm:pt>
    <dgm:pt modelId="{E5992268-0ACE-44BF-B245-CF7AFBC46561}" type="pres">
      <dgm:prSet presAssocID="{49686033-80E8-4D34-B3D8-CCD32F9240EC}" presName="descendantText" presStyleLbl="alignAccFollowNode1" presStyleIdx="1" presStyleCnt="6">
        <dgm:presLayoutVars>
          <dgm:bulletEnabled val="1"/>
        </dgm:presLayoutVars>
      </dgm:prSet>
      <dgm:spPr/>
      <dgm:t>
        <a:bodyPr/>
        <a:lstStyle/>
        <a:p>
          <a:endParaRPr lang="en-US"/>
        </a:p>
      </dgm:t>
    </dgm:pt>
    <dgm:pt modelId="{A6B3F4E8-EE9B-4D3F-8349-6559313B36A2}" type="pres">
      <dgm:prSet presAssocID="{99AC6FAF-DFFA-477F-8D6F-E61A079A157E}" presName="sp" presStyleCnt="0"/>
      <dgm:spPr/>
    </dgm:pt>
    <dgm:pt modelId="{4F9C4E46-8A10-48DA-B71C-7B72D198EBDD}" type="pres">
      <dgm:prSet presAssocID="{D09B3255-5F83-4096-AFD8-34DCBE961201}" presName="linNode" presStyleCnt="0"/>
      <dgm:spPr/>
    </dgm:pt>
    <dgm:pt modelId="{370199D1-D2EC-450F-8BA3-8918E3B30BD9}" type="pres">
      <dgm:prSet presAssocID="{D09B3255-5F83-4096-AFD8-34DCBE961201}" presName="parentText" presStyleLbl="node1" presStyleIdx="2" presStyleCnt="6">
        <dgm:presLayoutVars>
          <dgm:chMax val="1"/>
          <dgm:bulletEnabled val="1"/>
        </dgm:presLayoutVars>
      </dgm:prSet>
      <dgm:spPr/>
      <dgm:t>
        <a:bodyPr/>
        <a:lstStyle/>
        <a:p>
          <a:endParaRPr lang="en-US"/>
        </a:p>
      </dgm:t>
    </dgm:pt>
    <dgm:pt modelId="{D3415773-52CD-4DCD-B626-97D330749D87}" type="pres">
      <dgm:prSet presAssocID="{D09B3255-5F83-4096-AFD8-34DCBE961201}" presName="descendantText" presStyleLbl="alignAccFollowNode1" presStyleIdx="2" presStyleCnt="6">
        <dgm:presLayoutVars>
          <dgm:bulletEnabled val="1"/>
        </dgm:presLayoutVars>
      </dgm:prSet>
      <dgm:spPr/>
      <dgm:t>
        <a:bodyPr/>
        <a:lstStyle/>
        <a:p>
          <a:endParaRPr lang="en-US"/>
        </a:p>
      </dgm:t>
    </dgm:pt>
    <dgm:pt modelId="{01C4C8C1-45BC-461D-95B1-11FDF9BF51BD}" type="pres">
      <dgm:prSet presAssocID="{886D60FD-7F3A-4195-9ABD-F5A02EB1E097}" presName="sp" presStyleCnt="0"/>
      <dgm:spPr/>
    </dgm:pt>
    <dgm:pt modelId="{4C7C52A3-B6AD-4870-9372-1635B753A775}" type="pres">
      <dgm:prSet presAssocID="{CFB0D20E-DA2E-43A9-852F-2A6DCA95AC00}" presName="linNode" presStyleCnt="0"/>
      <dgm:spPr/>
    </dgm:pt>
    <dgm:pt modelId="{601C91EE-7F70-4A7B-800E-0C75911EE5DE}" type="pres">
      <dgm:prSet presAssocID="{CFB0D20E-DA2E-43A9-852F-2A6DCA95AC00}" presName="parentText" presStyleLbl="node1" presStyleIdx="3" presStyleCnt="6">
        <dgm:presLayoutVars>
          <dgm:chMax val="1"/>
          <dgm:bulletEnabled val="1"/>
        </dgm:presLayoutVars>
      </dgm:prSet>
      <dgm:spPr/>
      <dgm:t>
        <a:bodyPr/>
        <a:lstStyle/>
        <a:p>
          <a:endParaRPr lang="en-US"/>
        </a:p>
      </dgm:t>
    </dgm:pt>
    <dgm:pt modelId="{3D7DD399-C1C4-486A-97F4-82E27EFC9DE8}" type="pres">
      <dgm:prSet presAssocID="{CFB0D20E-DA2E-43A9-852F-2A6DCA95AC00}" presName="descendantText" presStyleLbl="alignAccFollowNode1" presStyleIdx="3" presStyleCnt="6">
        <dgm:presLayoutVars>
          <dgm:bulletEnabled val="1"/>
        </dgm:presLayoutVars>
      </dgm:prSet>
      <dgm:spPr/>
      <dgm:t>
        <a:bodyPr/>
        <a:lstStyle/>
        <a:p>
          <a:endParaRPr lang="en-US"/>
        </a:p>
      </dgm:t>
    </dgm:pt>
    <dgm:pt modelId="{1A98BC6F-32D7-4165-ADDC-CAFCD2B3DC93}" type="pres">
      <dgm:prSet presAssocID="{4BE2E101-C6D3-434C-BD22-5C7A91425E89}" presName="sp" presStyleCnt="0"/>
      <dgm:spPr/>
    </dgm:pt>
    <dgm:pt modelId="{9EC81E48-6920-4909-9281-4750650FB14D}" type="pres">
      <dgm:prSet presAssocID="{514211DB-7140-4945-AD23-E5777B02F61E}" presName="linNode" presStyleCnt="0"/>
      <dgm:spPr/>
    </dgm:pt>
    <dgm:pt modelId="{320C44A2-359B-4A05-A2ED-F01CC04476C8}" type="pres">
      <dgm:prSet presAssocID="{514211DB-7140-4945-AD23-E5777B02F61E}" presName="parentText" presStyleLbl="node1" presStyleIdx="4" presStyleCnt="6">
        <dgm:presLayoutVars>
          <dgm:chMax val="1"/>
          <dgm:bulletEnabled val="1"/>
        </dgm:presLayoutVars>
      </dgm:prSet>
      <dgm:spPr/>
      <dgm:t>
        <a:bodyPr/>
        <a:lstStyle/>
        <a:p>
          <a:endParaRPr lang="en-US"/>
        </a:p>
      </dgm:t>
    </dgm:pt>
    <dgm:pt modelId="{184D169A-5E00-49F6-8FC3-A7204F933F23}" type="pres">
      <dgm:prSet presAssocID="{514211DB-7140-4945-AD23-E5777B02F61E}" presName="descendantText" presStyleLbl="alignAccFollowNode1" presStyleIdx="4" presStyleCnt="6">
        <dgm:presLayoutVars>
          <dgm:bulletEnabled val="1"/>
        </dgm:presLayoutVars>
      </dgm:prSet>
      <dgm:spPr/>
      <dgm:t>
        <a:bodyPr/>
        <a:lstStyle/>
        <a:p>
          <a:endParaRPr lang="en-US"/>
        </a:p>
      </dgm:t>
    </dgm:pt>
    <dgm:pt modelId="{B0B594A5-512E-4D5E-BE16-75652526F474}" type="pres">
      <dgm:prSet presAssocID="{8B4B8831-2668-40B2-93B2-A43CE761E114}" presName="sp" presStyleCnt="0"/>
      <dgm:spPr/>
    </dgm:pt>
    <dgm:pt modelId="{CB66097F-7695-49BE-BB98-B5502007BD2D}" type="pres">
      <dgm:prSet presAssocID="{F6E6C7B1-3F67-447C-97D8-19889C868D13}" presName="linNode" presStyleCnt="0"/>
      <dgm:spPr/>
    </dgm:pt>
    <dgm:pt modelId="{41E8BCAB-C77E-4D60-9984-D98B3D143C0C}" type="pres">
      <dgm:prSet presAssocID="{F6E6C7B1-3F67-447C-97D8-19889C868D13}" presName="parentText" presStyleLbl="node1" presStyleIdx="5" presStyleCnt="6">
        <dgm:presLayoutVars>
          <dgm:chMax val="1"/>
          <dgm:bulletEnabled val="1"/>
        </dgm:presLayoutVars>
      </dgm:prSet>
      <dgm:spPr/>
      <dgm:t>
        <a:bodyPr/>
        <a:lstStyle/>
        <a:p>
          <a:endParaRPr lang="en-US"/>
        </a:p>
      </dgm:t>
    </dgm:pt>
    <dgm:pt modelId="{6A379693-9224-41A6-A88D-D8ACBAD93878}" type="pres">
      <dgm:prSet presAssocID="{F6E6C7B1-3F67-447C-97D8-19889C868D13}" presName="descendantText" presStyleLbl="alignAccFollowNode1" presStyleIdx="5" presStyleCnt="6">
        <dgm:presLayoutVars>
          <dgm:bulletEnabled val="1"/>
        </dgm:presLayoutVars>
      </dgm:prSet>
      <dgm:spPr/>
      <dgm:t>
        <a:bodyPr/>
        <a:lstStyle/>
        <a:p>
          <a:endParaRPr lang="en-US"/>
        </a:p>
      </dgm:t>
    </dgm:pt>
  </dgm:ptLst>
  <dgm:cxnLst>
    <dgm:cxn modelId="{11C41F49-6B2B-4F15-8B7A-08F0CAD331C4}" srcId="{1CDA2057-88D6-4470-80F2-FE0ED1C3467A}" destId="{59F5349F-F327-40AF-A962-21112DEBD06A}" srcOrd="0" destOrd="0" parTransId="{3A49222C-D602-434A-932F-94B9028A513D}" sibTransId="{FC91D978-4534-4262-831E-D5459CFB5E60}"/>
    <dgm:cxn modelId="{4AE579D5-6B0F-914E-809E-5ABB2473B23D}" type="presOf" srcId="{1CDA2057-88D6-4470-80F2-FE0ED1C3467A}" destId="{7A39BA3F-7D4E-45D2-AE3D-A1493F2A6394}" srcOrd="0" destOrd="0" presId="urn:microsoft.com/office/officeart/2005/8/layout/vList5"/>
    <dgm:cxn modelId="{22A5878A-F931-48EA-B6B3-0941BED6A828}" srcId="{D7BD5056-80A9-4E32-A87C-2B0398B3177E}" destId="{D09B3255-5F83-4096-AFD8-34DCBE961201}" srcOrd="2" destOrd="0" parTransId="{E11A22EC-472E-4A2C-AA2E-B6A2F945A9A7}" sibTransId="{886D60FD-7F3A-4195-9ABD-F5A02EB1E097}"/>
    <dgm:cxn modelId="{024201D9-C940-4A94-8C8B-0974D76EF9C1}" srcId="{D7BD5056-80A9-4E32-A87C-2B0398B3177E}" destId="{514211DB-7140-4945-AD23-E5777B02F61E}" srcOrd="4" destOrd="0" parTransId="{89EE4089-2C57-4017-AC3E-11D8972454A8}" sibTransId="{8B4B8831-2668-40B2-93B2-A43CE761E114}"/>
    <dgm:cxn modelId="{44297F70-223F-5647-9473-53F9845BCF61}" type="presOf" srcId="{6122F836-0A41-435D-90C8-3E4666F877AC}" destId="{3D7DD399-C1C4-486A-97F4-82E27EFC9DE8}" srcOrd="0" destOrd="0" presId="urn:microsoft.com/office/officeart/2005/8/layout/vList5"/>
    <dgm:cxn modelId="{14239C20-D851-E141-A0DD-1FC0FAA3F727}" type="presOf" srcId="{514211DB-7140-4945-AD23-E5777B02F61E}" destId="{320C44A2-359B-4A05-A2ED-F01CC04476C8}" srcOrd="0" destOrd="0" presId="urn:microsoft.com/office/officeart/2005/8/layout/vList5"/>
    <dgm:cxn modelId="{8F2DCC9E-560C-774D-86C3-1463937734AD}" type="presOf" srcId="{A8B56D0F-429D-4F79-91DA-B6560A0ADD3A}" destId="{E5992268-0ACE-44BF-B245-CF7AFBC46561}" srcOrd="0" destOrd="0" presId="urn:microsoft.com/office/officeart/2005/8/layout/vList5"/>
    <dgm:cxn modelId="{0FEA28F6-4A05-46D1-B780-8CD2F6E266E1}" srcId="{D09B3255-5F83-4096-AFD8-34DCBE961201}" destId="{F1C241A7-76CF-4201-963F-3FA71D6E3B5E}" srcOrd="0" destOrd="0" parTransId="{E314D5B6-1AEF-4314-9CAD-29D82905142A}" sibTransId="{992A304B-08B7-4F4B-8F5A-DD0D23F92CD6}"/>
    <dgm:cxn modelId="{D96B579A-9534-EF47-BEC3-384A869B780F}" type="presOf" srcId="{D7BD5056-80A9-4E32-A87C-2B0398B3177E}" destId="{C8DA4D60-15B7-4E70-8853-08923A7DE5C8}" srcOrd="0" destOrd="0" presId="urn:microsoft.com/office/officeart/2005/8/layout/vList5"/>
    <dgm:cxn modelId="{EEED6EF6-1A4C-0547-B42F-1AFECA8249B1}" type="presOf" srcId="{39097568-9E6D-42B4-A96F-351A82BBA539}" destId="{184D169A-5E00-49F6-8FC3-A7204F933F23}" srcOrd="0" destOrd="0" presId="urn:microsoft.com/office/officeart/2005/8/layout/vList5"/>
    <dgm:cxn modelId="{4F55AEAB-2B51-F940-B663-765324CCDB81}" type="presOf" srcId="{D4A708AB-39DB-4C0E-8876-5E577C3EB89D}" destId="{6A379693-9224-41A6-A88D-D8ACBAD93878}" srcOrd="0" destOrd="0" presId="urn:microsoft.com/office/officeart/2005/8/layout/vList5"/>
    <dgm:cxn modelId="{9FE651F8-A5D6-44BE-9259-E81FEA03DCBC}" srcId="{514211DB-7140-4945-AD23-E5777B02F61E}" destId="{39097568-9E6D-42B4-A96F-351A82BBA539}" srcOrd="0" destOrd="0" parTransId="{1DF6FCDC-06E2-467F-936F-BA0D5593385C}" sibTransId="{C8DC485B-D6C0-472F-A443-7C38CC711D11}"/>
    <dgm:cxn modelId="{FEA0DD0F-90A9-2C43-9DE5-11A4E9864240}" type="presOf" srcId="{CFB0D20E-DA2E-43A9-852F-2A6DCA95AC00}" destId="{601C91EE-7F70-4A7B-800E-0C75911EE5DE}" srcOrd="0" destOrd="0" presId="urn:microsoft.com/office/officeart/2005/8/layout/vList5"/>
    <dgm:cxn modelId="{19A7CD80-65AF-D945-9213-6C2E7A072A71}" type="presOf" srcId="{49686033-80E8-4D34-B3D8-CCD32F9240EC}" destId="{C9CFE46C-6630-4AD6-B71E-5132D91E7472}" srcOrd="0" destOrd="0" presId="urn:microsoft.com/office/officeart/2005/8/layout/vList5"/>
    <dgm:cxn modelId="{272A45A1-C835-4BC5-B06B-3AA6430A046A}" srcId="{D7BD5056-80A9-4E32-A87C-2B0398B3177E}" destId="{49686033-80E8-4D34-B3D8-CCD32F9240EC}" srcOrd="1" destOrd="0" parTransId="{2672B95E-56DA-472C-9987-13DA683D51B9}" sibTransId="{99AC6FAF-DFFA-477F-8D6F-E61A079A157E}"/>
    <dgm:cxn modelId="{6F219678-8ACE-7A4A-AC39-5CA25D56FEF6}" type="presOf" srcId="{F1C241A7-76CF-4201-963F-3FA71D6E3B5E}" destId="{D3415773-52CD-4DCD-B626-97D330749D87}" srcOrd="0" destOrd="0" presId="urn:microsoft.com/office/officeart/2005/8/layout/vList5"/>
    <dgm:cxn modelId="{9C85463D-24EB-4E65-8A34-DDF6B1CEBBA1}" srcId="{D7BD5056-80A9-4E32-A87C-2B0398B3177E}" destId="{1CDA2057-88D6-4470-80F2-FE0ED1C3467A}" srcOrd="0" destOrd="0" parTransId="{96BDD312-E085-440F-8347-97AA9067DC50}" sibTransId="{A013189F-C2A1-4B1A-A033-D371FB38DCE0}"/>
    <dgm:cxn modelId="{D5AF2775-0721-4636-9484-B00A6FE06DAB}" srcId="{F6E6C7B1-3F67-447C-97D8-19889C868D13}" destId="{D4A708AB-39DB-4C0E-8876-5E577C3EB89D}" srcOrd="0" destOrd="0" parTransId="{EBF34F5F-4579-49B6-B3C4-FCF142D8565F}" sibTransId="{B7CAE3EB-196D-43C3-B242-4A6DAFD02A83}"/>
    <dgm:cxn modelId="{FBA1371C-CF8D-024F-B9C5-0579A7BEB4A6}" type="presOf" srcId="{59F5349F-F327-40AF-A962-21112DEBD06A}" destId="{BFC20CBF-6068-4E29-8A12-DDE2E074398B}" srcOrd="0" destOrd="0" presId="urn:microsoft.com/office/officeart/2005/8/layout/vList5"/>
    <dgm:cxn modelId="{C76B3B9B-FFAD-406D-9609-F46E6A8F038E}" srcId="{D7BD5056-80A9-4E32-A87C-2B0398B3177E}" destId="{F6E6C7B1-3F67-447C-97D8-19889C868D13}" srcOrd="5" destOrd="0" parTransId="{33C92A83-D1DF-42FE-9D10-4CDF604F884D}" sibTransId="{63E19926-FA63-4B14-BA2F-D99246DEB613}"/>
    <dgm:cxn modelId="{39527FD7-1CE6-452B-BC61-6C43FDC7601F}" srcId="{49686033-80E8-4D34-B3D8-CCD32F9240EC}" destId="{A8B56D0F-429D-4F79-91DA-B6560A0ADD3A}" srcOrd="0" destOrd="0" parTransId="{BCFF4F41-49D2-4B27-981E-5FCE03AE3C30}" sibTransId="{889F0673-E77D-452E-BFAE-7A8E595F2D01}"/>
    <dgm:cxn modelId="{57FF29AD-2BB0-4A8F-80F9-2B595F0AF68C}" srcId="{D7BD5056-80A9-4E32-A87C-2B0398B3177E}" destId="{CFB0D20E-DA2E-43A9-852F-2A6DCA95AC00}" srcOrd="3" destOrd="0" parTransId="{2B2B3151-82B6-49FF-94D2-DB4B71DAA284}" sibTransId="{4BE2E101-C6D3-434C-BD22-5C7A91425E89}"/>
    <dgm:cxn modelId="{6DF7AA33-672B-944F-92F2-D7CBD8414683}" type="presOf" srcId="{D09B3255-5F83-4096-AFD8-34DCBE961201}" destId="{370199D1-D2EC-450F-8BA3-8918E3B30BD9}" srcOrd="0" destOrd="0" presId="urn:microsoft.com/office/officeart/2005/8/layout/vList5"/>
    <dgm:cxn modelId="{BC596D1B-64C9-4282-A33F-878CC19BB4EF}" srcId="{CFB0D20E-DA2E-43A9-852F-2A6DCA95AC00}" destId="{6122F836-0A41-435D-90C8-3E4666F877AC}" srcOrd="0" destOrd="0" parTransId="{BA124BAF-F852-46A6-98B7-00F4DE74ACA8}" sibTransId="{CC3B6CD1-756C-4D88-95DA-85D375F269E2}"/>
    <dgm:cxn modelId="{0BE9C4F1-5206-2B40-A6EA-DB77A2D20ED5}" type="presOf" srcId="{F6E6C7B1-3F67-447C-97D8-19889C868D13}" destId="{41E8BCAB-C77E-4D60-9984-D98B3D143C0C}" srcOrd="0" destOrd="0" presId="urn:microsoft.com/office/officeart/2005/8/layout/vList5"/>
    <dgm:cxn modelId="{D211DCD4-8F30-6844-BD30-91C146A1DAAE}" type="presParOf" srcId="{C8DA4D60-15B7-4E70-8853-08923A7DE5C8}" destId="{F264897B-7C73-434B-A7D7-7DFB114BF7C3}" srcOrd="0" destOrd="0" presId="urn:microsoft.com/office/officeart/2005/8/layout/vList5"/>
    <dgm:cxn modelId="{E91237CE-01A4-F14B-89D8-EE5E25757E02}" type="presParOf" srcId="{F264897B-7C73-434B-A7D7-7DFB114BF7C3}" destId="{7A39BA3F-7D4E-45D2-AE3D-A1493F2A6394}" srcOrd="0" destOrd="0" presId="urn:microsoft.com/office/officeart/2005/8/layout/vList5"/>
    <dgm:cxn modelId="{ECF5B557-30E7-0448-9C63-02AE441A9888}" type="presParOf" srcId="{F264897B-7C73-434B-A7D7-7DFB114BF7C3}" destId="{BFC20CBF-6068-4E29-8A12-DDE2E074398B}" srcOrd="1" destOrd="0" presId="urn:microsoft.com/office/officeart/2005/8/layout/vList5"/>
    <dgm:cxn modelId="{CB99AD42-84F2-4246-9275-06B2AA014187}" type="presParOf" srcId="{C8DA4D60-15B7-4E70-8853-08923A7DE5C8}" destId="{B56D1ADF-7246-4DAC-A459-2CD0D62E3758}" srcOrd="1" destOrd="0" presId="urn:microsoft.com/office/officeart/2005/8/layout/vList5"/>
    <dgm:cxn modelId="{D683D0AF-C6AB-F24E-AE3A-73DB2870FC8F}" type="presParOf" srcId="{C8DA4D60-15B7-4E70-8853-08923A7DE5C8}" destId="{58AE0160-5C1D-40F6-84BE-969EB4A2EC4A}" srcOrd="2" destOrd="0" presId="urn:microsoft.com/office/officeart/2005/8/layout/vList5"/>
    <dgm:cxn modelId="{9853431A-803D-5B42-B386-322308EB0A2A}" type="presParOf" srcId="{58AE0160-5C1D-40F6-84BE-969EB4A2EC4A}" destId="{C9CFE46C-6630-4AD6-B71E-5132D91E7472}" srcOrd="0" destOrd="0" presId="urn:microsoft.com/office/officeart/2005/8/layout/vList5"/>
    <dgm:cxn modelId="{18AA912A-3C37-D440-98AA-ED32C55B8DB4}" type="presParOf" srcId="{58AE0160-5C1D-40F6-84BE-969EB4A2EC4A}" destId="{E5992268-0ACE-44BF-B245-CF7AFBC46561}" srcOrd="1" destOrd="0" presId="urn:microsoft.com/office/officeart/2005/8/layout/vList5"/>
    <dgm:cxn modelId="{52CBEFFB-C334-E04A-928A-48BF653E616D}" type="presParOf" srcId="{C8DA4D60-15B7-4E70-8853-08923A7DE5C8}" destId="{A6B3F4E8-EE9B-4D3F-8349-6559313B36A2}" srcOrd="3" destOrd="0" presId="urn:microsoft.com/office/officeart/2005/8/layout/vList5"/>
    <dgm:cxn modelId="{442902E5-CD0C-4544-B8CE-0A6C7079E63B}" type="presParOf" srcId="{C8DA4D60-15B7-4E70-8853-08923A7DE5C8}" destId="{4F9C4E46-8A10-48DA-B71C-7B72D198EBDD}" srcOrd="4" destOrd="0" presId="urn:microsoft.com/office/officeart/2005/8/layout/vList5"/>
    <dgm:cxn modelId="{758CBA18-8E37-324D-B5D3-2550ADCC0FE3}" type="presParOf" srcId="{4F9C4E46-8A10-48DA-B71C-7B72D198EBDD}" destId="{370199D1-D2EC-450F-8BA3-8918E3B30BD9}" srcOrd="0" destOrd="0" presId="urn:microsoft.com/office/officeart/2005/8/layout/vList5"/>
    <dgm:cxn modelId="{7D88A149-4582-1548-BB82-281DF929423D}" type="presParOf" srcId="{4F9C4E46-8A10-48DA-B71C-7B72D198EBDD}" destId="{D3415773-52CD-4DCD-B626-97D330749D87}" srcOrd="1" destOrd="0" presId="urn:microsoft.com/office/officeart/2005/8/layout/vList5"/>
    <dgm:cxn modelId="{1385848A-3013-EE4C-BCC0-25BC171D9B8A}" type="presParOf" srcId="{C8DA4D60-15B7-4E70-8853-08923A7DE5C8}" destId="{01C4C8C1-45BC-461D-95B1-11FDF9BF51BD}" srcOrd="5" destOrd="0" presId="urn:microsoft.com/office/officeart/2005/8/layout/vList5"/>
    <dgm:cxn modelId="{08BD39F0-F667-DF4C-B496-DA17A998B93E}" type="presParOf" srcId="{C8DA4D60-15B7-4E70-8853-08923A7DE5C8}" destId="{4C7C52A3-B6AD-4870-9372-1635B753A775}" srcOrd="6" destOrd="0" presId="urn:microsoft.com/office/officeart/2005/8/layout/vList5"/>
    <dgm:cxn modelId="{4AB755D2-9EA5-264C-BEC1-BA63782C3331}" type="presParOf" srcId="{4C7C52A3-B6AD-4870-9372-1635B753A775}" destId="{601C91EE-7F70-4A7B-800E-0C75911EE5DE}" srcOrd="0" destOrd="0" presId="urn:microsoft.com/office/officeart/2005/8/layout/vList5"/>
    <dgm:cxn modelId="{35F75138-1039-B749-8C71-11D1F44FFAED}" type="presParOf" srcId="{4C7C52A3-B6AD-4870-9372-1635B753A775}" destId="{3D7DD399-C1C4-486A-97F4-82E27EFC9DE8}" srcOrd="1" destOrd="0" presId="urn:microsoft.com/office/officeart/2005/8/layout/vList5"/>
    <dgm:cxn modelId="{B4EADC4F-FA89-2345-AF7F-D179AB24337D}" type="presParOf" srcId="{C8DA4D60-15B7-4E70-8853-08923A7DE5C8}" destId="{1A98BC6F-32D7-4165-ADDC-CAFCD2B3DC93}" srcOrd="7" destOrd="0" presId="urn:microsoft.com/office/officeart/2005/8/layout/vList5"/>
    <dgm:cxn modelId="{686E0657-DE46-184B-8B78-CBAE07AFF194}" type="presParOf" srcId="{C8DA4D60-15B7-4E70-8853-08923A7DE5C8}" destId="{9EC81E48-6920-4909-9281-4750650FB14D}" srcOrd="8" destOrd="0" presId="urn:microsoft.com/office/officeart/2005/8/layout/vList5"/>
    <dgm:cxn modelId="{52A34F00-29B2-8449-AC9B-0E23DABE57D6}" type="presParOf" srcId="{9EC81E48-6920-4909-9281-4750650FB14D}" destId="{320C44A2-359B-4A05-A2ED-F01CC04476C8}" srcOrd="0" destOrd="0" presId="urn:microsoft.com/office/officeart/2005/8/layout/vList5"/>
    <dgm:cxn modelId="{E4CFD309-3FBB-9E44-AC14-ED5CA837C355}" type="presParOf" srcId="{9EC81E48-6920-4909-9281-4750650FB14D}" destId="{184D169A-5E00-49F6-8FC3-A7204F933F23}" srcOrd="1" destOrd="0" presId="urn:microsoft.com/office/officeart/2005/8/layout/vList5"/>
    <dgm:cxn modelId="{D334AC5A-405E-574F-9465-755D5D97EDE3}" type="presParOf" srcId="{C8DA4D60-15B7-4E70-8853-08923A7DE5C8}" destId="{B0B594A5-512E-4D5E-BE16-75652526F474}" srcOrd="9" destOrd="0" presId="urn:microsoft.com/office/officeart/2005/8/layout/vList5"/>
    <dgm:cxn modelId="{45387170-E88F-1C47-8941-331F970282B4}" type="presParOf" srcId="{C8DA4D60-15B7-4E70-8853-08923A7DE5C8}" destId="{CB66097F-7695-49BE-BB98-B5502007BD2D}" srcOrd="10" destOrd="0" presId="urn:microsoft.com/office/officeart/2005/8/layout/vList5"/>
    <dgm:cxn modelId="{25EE50D8-F7EF-0C47-90FD-96120188F1DC}" type="presParOf" srcId="{CB66097F-7695-49BE-BB98-B5502007BD2D}" destId="{41E8BCAB-C77E-4D60-9984-D98B3D143C0C}" srcOrd="0" destOrd="0" presId="urn:microsoft.com/office/officeart/2005/8/layout/vList5"/>
    <dgm:cxn modelId="{ED09CD25-CE8B-3A4A-B1F0-560E1B65EBB4}" type="presParOf" srcId="{CB66097F-7695-49BE-BB98-B5502007BD2D}" destId="{6A379693-9224-41A6-A88D-D8ACBAD9387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991DE-A775-4EBC-8C5E-1B5EE72EB897}">
      <dsp:nvSpPr>
        <dsp:cNvPr id="0" name=""/>
        <dsp:cNvSpPr/>
      </dsp:nvSpPr>
      <dsp:spPr>
        <a:xfrm>
          <a:off x="515064" y="2827"/>
          <a:ext cx="2130772" cy="1278463"/>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Consumer innovativeness</a:t>
          </a:r>
          <a:endParaRPr lang="en-US" sz="2600" kern="1200" dirty="0"/>
        </a:p>
      </dsp:txBody>
      <dsp:txXfrm>
        <a:off x="515064" y="2827"/>
        <a:ext cx="2130772" cy="1278463"/>
      </dsp:txXfrm>
    </dsp:sp>
    <dsp:sp modelId="{CD92AE82-8560-4999-8053-B1132D33AB8B}">
      <dsp:nvSpPr>
        <dsp:cNvPr id="0" name=""/>
        <dsp:cNvSpPr/>
      </dsp:nvSpPr>
      <dsp:spPr>
        <a:xfrm>
          <a:off x="2858913" y="2827"/>
          <a:ext cx="2130772" cy="127846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Dogmatism</a:t>
          </a:r>
          <a:endParaRPr lang="en-US" sz="2600" kern="1200" dirty="0"/>
        </a:p>
      </dsp:txBody>
      <dsp:txXfrm>
        <a:off x="2858913" y="2827"/>
        <a:ext cx="2130772" cy="1278463"/>
      </dsp:txXfrm>
    </dsp:sp>
    <dsp:sp modelId="{34EE91E6-8520-4912-AC43-E3A4D649C1E9}">
      <dsp:nvSpPr>
        <dsp:cNvPr id="0" name=""/>
        <dsp:cNvSpPr/>
      </dsp:nvSpPr>
      <dsp:spPr>
        <a:xfrm>
          <a:off x="5202763" y="2827"/>
          <a:ext cx="2130772" cy="127846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Social character</a:t>
          </a:r>
          <a:endParaRPr lang="en-US" sz="2600" kern="1200" dirty="0"/>
        </a:p>
      </dsp:txBody>
      <dsp:txXfrm>
        <a:off x="5202763" y="2827"/>
        <a:ext cx="2130772" cy="1278463"/>
      </dsp:txXfrm>
    </dsp:sp>
    <dsp:sp modelId="{602F4C82-FD3D-47D9-AD69-A8EC9FE38D9A}">
      <dsp:nvSpPr>
        <dsp:cNvPr id="0" name=""/>
        <dsp:cNvSpPr/>
      </dsp:nvSpPr>
      <dsp:spPr>
        <a:xfrm>
          <a:off x="515064" y="1494368"/>
          <a:ext cx="2130772" cy="127846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Need for uniqueness</a:t>
          </a:r>
          <a:endParaRPr lang="en-US" sz="2600" kern="1200" dirty="0"/>
        </a:p>
      </dsp:txBody>
      <dsp:txXfrm>
        <a:off x="515064" y="1494368"/>
        <a:ext cx="2130772" cy="1278463"/>
      </dsp:txXfrm>
    </dsp:sp>
    <dsp:sp modelId="{A2BC55AB-AD02-4EED-9EB1-07DAB263682C}">
      <dsp:nvSpPr>
        <dsp:cNvPr id="0" name=""/>
        <dsp:cNvSpPr/>
      </dsp:nvSpPr>
      <dsp:spPr>
        <a:xfrm>
          <a:off x="2858913" y="1494368"/>
          <a:ext cx="2130772" cy="127846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Optimum stimulation level</a:t>
          </a:r>
          <a:endParaRPr lang="en-US" sz="2600" kern="1200" dirty="0"/>
        </a:p>
      </dsp:txBody>
      <dsp:txXfrm>
        <a:off x="2858913" y="1494368"/>
        <a:ext cx="2130772" cy="1278463"/>
      </dsp:txXfrm>
    </dsp:sp>
    <dsp:sp modelId="{01EAD9B9-197E-4245-8D01-FBEE6D2E50A2}">
      <dsp:nvSpPr>
        <dsp:cNvPr id="0" name=""/>
        <dsp:cNvSpPr/>
      </dsp:nvSpPr>
      <dsp:spPr>
        <a:xfrm>
          <a:off x="5202763" y="1494368"/>
          <a:ext cx="2130772" cy="1278463"/>
        </a:xfrm>
        <a:prstGeom prst="rect">
          <a:avLst/>
        </a:prstGeom>
        <a:solidFill>
          <a:srgbClr val="1F49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Sensation seeking</a:t>
          </a:r>
          <a:endParaRPr lang="en-US" sz="2600" kern="1200" dirty="0"/>
        </a:p>
      </dsp:txBody>
      <dsp:txXfrm>
        <a:off x="5202763" y="1494368"/>
        <a:ext cx="2130772" cy="1278463"/>
      </dsp:txXfrm>
    </dsp:sp>
    <dsp:sp modelId="{3FAC917A-9ECE-43F8-B5A5-F82BB2EFFB8D}">
      <dsp:nvSpPr>
        <dsp:cNvPr id="0" name=""/>
        <dsp:cNvSpPr/>
      </dsp:nvSpPr>
      <dsp:spPr>
        <a:xfrm>
          <a:off x="2858913" y="2985908"/>
          <a:ext cx="2130772" cy="127846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Variety-novelty seeking</a:t>
          </a:r>
          <a:endParaRPr lang="en-US" sz="2600" kern="1200" dirty="0"/>
        </a:p>
      </dsp:txBody>
      <dsp:txXfrm>
        <a:off x="2858913" y="2985908"/>
        <a:ext cx="2130772" cy="1278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978FD7-8BEF-45CF-9888-9F91E1A6629B}" type="datetimeFigureOut">
              <a:rPr lang="en-US" smtClean="0"/>
              <a:pPr/>
              <a:t>1/28/2020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2F01E1-6E4D-45FD-BA24-CCD741486053}" type="slidenum">
              <a:rPr lang="en-US" smtClean="0"/>
              <a:pPr/>
              <a:t>‹#›</a:t>
            </a:fld>
            <a:endParaRPr lang="en-US"/>
          </a:p>
        </p:txBody>
      </p:sp>
    </p:spTree>
    <p:extLst>
      <p:ext uri="{BB962C8B-B14F-4D97-AF65-F5344CB8AC3E}">
        <p14:creationId xmlns:p14="http://schemas.microsoft.com/office/powerpoint/2010/main" val="3038260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BCDA42A-611E-4AB4-8AEA-73024FD05AA4}" type="datetimeFigureOut">
              <a:rPr lang="en-US"/>
              <a:pPr/>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218B540-1C60-437D-8C82-3F72DFF69180}" type="slidenum">
              <a:rPr lang="en-US"/>
              <a:pPr/>
              <a:t>‹#›</a:t>
            </a:fld>
            <a:endParaRPr lang="en-US"/>
          </a:p>
        </p:txBody>
      </p:sp>
    </p:spTree>
    <p:extLst>
      <p:ext uri="{BB962C8B-B14F-4D97-AF65-F5344CB8AC3E}">
        <p14:creationId xmlns:p14="http://schemas.microsoft.com/office/powerpoint/2010/main" val="2952357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702CC331-E321-48B6-9798-76A039971072}" type="slidenum">
              <a:rPr lang="en-US"/>
              <a:pPr/>
              <a:t>1</a:t>
            </a:fld>
            <a:endParaRPr lang="en-US"/>
          </a:p>
        </p:txBody>
      </p:sp>
    </p:spTree>
    <p:extLst>
      <p:ext uri="{BB962C8B-B14F-4D97-AF65-F5344CB8AC3E}">
        <p14:creationId xmlns:p14="http://schemas.microsoft.com/office/powerpoint/2010/main" val="375826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Brand personality </a:t>
            </a:r>
            <a:r>
              <a:rPr lang="en-US" smtClean="0">
                <a:ea typeface="ＭＳ Ｐゴシック" pitchFamily="34" charset="-128"/>
              </a:rPr>
              <a:t>can be tied to many a successful brand.  If the personality is favorable and strong, it will strengthen the brand and lead to a more favorable attitude, brand preference, higher purchase intention, and brand loyalty.  In addition, in commodity category, detergent for example, it can help differentiate a brand (it</a:t>
            </a:r>
            <a:r>
              <a:rPr lang="ja-JP" altLang="en-US" smtClean="0">
                <a:ea typeface="ＭＳ Ｐゴシック" pitchFamily="34" charset="-128"/>
              </a:rPr>
              <a:t>’</a:t>
            </a:r>
            <a:r>
              <a:rPr lang="en-US" altLang="ja-JP" smtClean="0">
                <a:ea typeface="ＭＳ Ｐゴシック" pitchFamily="34" charset="-128"/>
              </a:rPr>
              <a:t>s the one with the Snuggly Teddy Bear).</a:t>
            </a:r>
            <a:endParaRPr lang="en-US" smtClean="0">
              <a:ea typeface="ＭＳ Ｐゴシック" pitchFamily="34" charset="-128"/>
            </a:endParaRPr>
          </a:p>
        </p:txBody>
      </p:sp>
      <p:sp>
        <p:nvSpPr>
          <p:cNvPr id="74755" name="Slide Number Placeholder 3"/>
          <p:cNvSpPr>
            <a:spLocks noGrp="1"/>
          </p:cNvSpPr>
          <p:nvPr>
            <p:ph type="sldNum" sz="quarter" idx="5"/>
          </p:nvPr>
        </p:nvSpPr>
        <p:spPr bwMode="auto">
          <a:noFill/>
          <a:ln>
            <a:miter lim="800000"/>
            <a:headEnd/>
            <a:tailEnd/>
          </a:ln>
        </p:spPr>
        <p:txBody>
          <a:bodyPr/>
          <a:lstStyle/>
          <a:p>
            <a:fld id="{6AF8538F-80C2-4305-9938-D874764BA992}" type="slidenum">
              <a:rPr lang="en-US"/>
              <a:pPr/>
              <a:t>44</a:t>
            </a:fld>
            <a:endParaRPr lang="en-US"/>
          </a:p>
        </p:txBody>
      </p:sp>
    </p:spTree>
    <p:extLst>
      <p:ext uri="{BB962C8B-B14F-4D97-AF65-F5344CB8AC3E}">
        <p14:creationId xmlns:p14="http://schemas.microsoft.com/office/powerpoint/2010/main" val="42197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6803" name="Slide Number Placeholder 3"/>
          <p:cNvSpPr>
            <a:spLocks noGrp="1"/>
          </p:cNvSpPr>
          <p:nvPr>
            <p:ph type="sldNum" sz="quarter" idx="5"/>
          </p:nvPr>
        </p:nvSpPr>
        <p:spPr bwMode="auto">
          <a:noFill/>
          <a:ln>
            <a:miter lim="800000"/>
            <a:headEnd/>
            <a:tailEnd/>
          </a:ln>
        </p:spPr>
        <p:txBody>
          <a:bodyPr/>
          <a:lstStyle/>
          <a:p>
            <a:fld id="{684AF33A-D861-418E-ADBA-2E998AACBB14}" type="slidenum">
              <a:rPr lang="en-US"/>
              <a:pPr/>
              <a:t>45</a:t>
            </a:fld>
            <a:endParaRPr lang="en-US"/>
          </a:p>
        </p:txBody>
      </p:sp>
    </p:spTree>
    <p:extLst>
      <p:ext uri="{BB962C8B-B14F-4D97-AF65-F5344CB8AC3E}">
        <p14:creationId xmlns:p14="http://schemas.microsoft.com/office/powerpoint/2010/main" val="3327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There are different </a:t>
            </a:r>
            <a:r>
              <a:rPr lang="en-US" b="1" smtClean="0">
                <a:ea typeface="ＭＳ Ｐゴシック" pitchFamily="34" charset="-128"/>
              </a:rPr>
              <a:t>self-images </a:t>
            </a:r>
            <a:r>
              <a:rPr lang="en-US" smtClean="0">
                <a:ea typeface="ＭＳ Ｐゴシック" pitchFamily="34" charset="-128"/>
              </a:rPr>
              <a:t>that have been recognized in consumer behavior.  They all deal with the actual image of an individual and the ideal or expected image of that same person. Many consumers will purchase products to meet the gap between their actual and ideal selves.  </a:t>
            </a:r>
          </a:p>
        </p:txBody>
      </p:sp>
      <p:sp>
        <p:nvSpPr>
          <p:cNvPr id="81923" name="Slide Number Placeholder 3"/>
          <p:cNvSpPr>
            <a:spLocks noGrp="1"/>
          </p:cNvSpPr>
          <p:nvPr>
            <p:ph type="sldNum" sz="quarter" idx="5"/>
          </p:nvPr>
        </p:nvSpPr>
        <p:spPr bwMode="auto">
          <a:noFill/>
          <a:ln>
            <a:miter lim="800000"/>
            <a:headEnd/>
            <a:tailEnd/>
          </a:ln>
        </p:spPr>
        <p:txBody>
          <a:bodyPr/>
          <a:lstStyle/>
          <a:p>
            <a:fld id="{471D9757-A6CE-43F3-BAEC-915859EC3BA5}" type="slidenum">
              <a:rPr lang="en-US"/>
              <a:pPr/>
              <a:t>49</a:t>
            </a:fld>
            <a:endParaRPr lang="en-US"/>
          </a:p>
        </p:txBody>
      </p:sp>
    </p:spTree>
    <p:extLst>
      <p:ext uri="{BB962C8B-B14F-4D97-AF65-F5344CB8AC3E}">
        <p14:creationId xmlns:p14="http://schemas.microsoft.com/office/powerpoint/2010/main" val="282302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study of </a:t>
            </a:r>
            <a:r>
              <a:rPr lang="en-US" b="1" smtClean="0">
                <a:ea typeface="ＭＳ Ｐゴシック" pitchFamily="34" charset="-128"/>
              </a:rPr>
              <a:t>personality</a:t>
            </a:r>
            <a:r>
              <a:rPr lang="en-US" smtClean="0">
                <a:ea typeface="ＭＳ Ｐゴシック" pitchFamily="34" charset="-128"/>
              </a:rPr>
              <a:t> has been approached in many different ways.  Heredity, early childhood experiences, and other social influences have a strong effect on who you become.  The definition given here is on inner characteristics which distinguish one individual from others.  The web link on this page brings you to one of the thousands of personality tests you can find online.</a:t>
            </a:r>
          </a:p>
        </p:txBody>
      </p:sp>
      <p:sp>
        <p:nvSpPr>
          <p:cNvPr id="18435" name="Slide Number Placeholder 3"/>
          <p:cNvSpPr>
            <a:spLocks noGrp="1"/>
          </p:cNvSpPr>
          <p:nvPr>
            <p:ph type="sldNum" sz="quarter" idx="5"/>
          </p:nvPr>
        </p:nvSpPr>
        <p:spPr bwMode="auto">
          <a:noFill/>
          <a:ln>
            <a:miter lim="800000"/>
            <a:headEnd/>
            <a:tailEnd/>
          </a:ln>
        </p:spPr>
        <p:txBody>
          <a:bodyPr/>
          <a:lstStyle/>
          <a:p>
            <a:fld id="{4263B52E-887B-48C9-9AFD-8C8A86CE76F0}" type="slidenum">
              <a:rPr lang="en-US"/>
              <a:pPr/>
              <a:t>2</a:t>
            </a:fld>
            <a:endParaRPr lang="en-US"/>
          </a:p>
        </p:txBody>
      </p:sp>
    </p:spTree>
    <p:extLst>
      <p:ext uri="{BB962C8B-B14F-4D97-AF65-F5344CB8AC3E}">
        <p14:creationId xmlns:p14="http://schemas.microsoft.com/office/powerpoint/2010/main" val="362679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These are the three major </a:t>
            </a:r>
            <a:r>
              <a:rPr lang="en-US" b="1" smtClean="0">
                <a:ea typeface="ＭＳ Ｐゴシック" pitchFamily="34" charset="-128"/>
              </a:rPr>
              <a:t>theories of personalities</a:t>
            </a:r>
            <a:r>
              <a:rPr lang="en-US" smtClean="0">
                <a:ea typeface="ＭＳ Ｐゴシック" pitchFamily="34" charset="-128"/>
              </a:rPr>
              <a:t>.  There are many more but these three have been chosen because they are important to the relationship between personality and consumer behavior.  Each will be discussed in detail on the next couple of slides.</a:t>
            </a:r>
          </a:p>
        </p:txBody>
      </p:sp>
      <p:sp>
        <p:nvSpPr>
          <p:cNvPr id="20483" name="Slide Number Placeholder 3"/>
          <p:cNvSpPr>
            <a:spLocks noGrp="1"/>
          </p:cNvSpPr>
          <p:nvPr>
            <p:ph type="sldNum" sz="quarter" idx="5"/>
          </p:nvPr>
        </p:nvSpPr>
        <p:spPr bwMode="auto">
          <a:noFill/>
          <a:ln>
            <a:miter lim="800000"/>
            <a:headEnd/>
            <a:tailEnd/>
          </a:ln>
        </p:spPr>
        <p:txBody>
          <a:bodyPr/>
          <a:lstStyle/>
          <a:p>
            <a:fld id="{94510F20-716C-4E2A-A1D5-FD1AD84279B1}" type="slidenum">
              <a:rPr lang="en-US"/>
              <a:pPr/>
              <a:t>3</a:t>
            </a:fld>
            <a:endParaRPr lang="en-US"/>
          </a:p>
        </p:txBody>
      </p:sp>
    </p:spTree>
    <p:extLst>
      <p:ext uri="{BB962C8B-B14F-4D97-AF65-F5344CB8AC3E}">
        <p14:creationId xmlns:p14="http://schemas.microsoft.com/office/powerpoint/2010/main" val="341528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Sigmund Freud was one of the most important and influential psychiatrists of all time.  </a:t>
            </a:r>
          </a:p>
          <a:p>
            <a:pPr eaLnBrk="1" hangingPunct="1">
              <a:spcBef>
                <a:spcPct val="0"/>
              </a:spcBef>
            </a:pPr>
            <a:r>
              <a:rPr lang="en-US" b="1" dirty="0" smtClean="0">
                <a:ea typeface="ＭＳ Ｐゴシック" pitchFamily="34" charset="-128"/>
              </a:rPr>
              <a:t>Freudian theory </a:t>
            </a:r>
            <a:r>
              <a:rPr lang="en-US" dirty="0" smtClean="0">
                <a:ea typeface="ＭＳ Ｐゴシック" pitchFamily="34" charset="-128"/>
              </a:rPr>
              <a:t>itself is based on the existence of unconscious needs or drives as the heart of human motivation and personality.  According to Freud, human personality consists of these three systems, the id, super ego and the ego.  The Id is the </a:t>
            </a:r>
            <a:r>
              <a:rPr lang="ja-JP" altLang="en-US" smtClean="0">
                <a:ea typeface="ＭＳ Ｐゴシック" pitchFamily="34" charset="-128"/>
              </a:rPr>
              <a:t>“</a:t>
            </a:r>
            <a:r>
              <a:rPr lang="en-US" altLang="ja-JP" dirty="0" smtClean="0">
                <a:ea typeface="ＭＳ Ｐゴシック" pitchFamily="34" charset="-128"/>
              </a:rPr>
              <a:t>warehouse</a:t>
            </a:r>
            <a:r>
              <a:rPr lang="ja-JP" altLang="en-US" smtClean="0">
                <a:ea typeface="ＭＳ Ｐゴシック" pitchFamily="34" charset="-128"/>
              </a:rPr>
              <a:t>”</a:t>
            </a:r>
            <a:r>
              <a:rPr lang="en-US" altLang="ja-JP" dirty="0" smtClean="0">
                <a:ea typeface="ＭＳ Ｐゴシック" pitchFamily="34" charset="-128"/>
              </a:rPr>
              <a:t> of primitive drives, basic physiological needs such as thirst.  The superego drives the individual to fulfill their needs in a socially acceptable function.  Finally, the ego is the internal monitor that balances the needs of the id and the superego.</a:t>
            </a:r>
            <a:endParaRPr lang="en-US" dirty="0" smtClean="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2AEF2B31-D90C-4064-B976-C371AF86CCD5}" type="slidenum">
              <a:rPr lang="en-US"/>
              <a:pPr/>
              <a:t>5</a:t>
            </a:fld>
            <a:endParaRPr lang="en-US"/>
          </a:p>
        </p:txBody>
      </p:sp>
    </p:spTree>
    <p:extLst>
      <p:ext uri="{BB962C8B-B14F-4D97-AF65-F5344CB8AC3E}">
        <p14:creationId xmlns:p14="http://schemas.microsoft.com/office/powerpoint/2010/main" val="197989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Unlike Freudian and Neo-Freudian theories, </a:t>
            </a:r>
            <a:r>
              <a:rPr lang="en-US" b="1" smtClean="0">
                <a:ea typeface="ＭＳ Ｐゴシック" pitchFamily="34" charset="-128"/>
              </a:rPr>
              <a:t>trait theory </a:t>
            </a:r>
            <a:r>
              <a:rPr lang="en-US" smtClean="0">
                <a:ea typeface="ＭＳ Ｐゴシック" pitchFamily="34" charset="-128"/>
              </a:rPr>
              <a:t>is less qualitative and more focused on measurement of personality.  Tests can be done to measure single traits in consumers such as how receptive they are to new experiences (innovativeness), their attachment to worldly possessions (materialism), and their likelihood to accept or reject foreign-made products (ethnocentrism).  </a:t>
            </a:r>
          </a:p>
        </p:txBody>
      </p:sp>
      <p:sp>
        <p:nvSpPr>
          <p:cNvPr id="43011" name="Slide Number Placeholder 3"/>
          <p:cNvSpPr>
            <a:spLocks noGrp="1"/>
          </p:cNvSpPr>
          <p:nvPr>
            <p:ph type="sldNum" sz="quarter" idx="5"/>
          </p:nvPr>
        </p:nvSpPr>
        <p:spPr bwMode="auto">
          <a:noFill/>
          <a:ln>
            <a:miter lim="800000"/>
            <a:headEnd/>
            <a:tailEnd/>
          </a:ln>
        </p:spPr>
        <p:txBody>
          <a:bodyPr/>
          <a:lstStyle/>
          <a:p>
            <a:fld id="{1D42DD34-3A2C-4457-95C3-DD46F5B9BC22}" type="slidenum">
              <a:rPr lang="en-US"/>
              <a:pPr/>
              <a:t>22</a:t>
            </a:fld>
            <a:endParaRPr lang="en-US"/>
          </a:p>
        </p:txBody>
      </p:sp>
    </p:spTree>
    <p:extLst>
      <p:ext uri="{BB962C8B-B14F-4D97-AF65-F5344CB8AC3E}">
        <p14:creationId xmlns:p14="http://schemas.microsoft.com/office/powerpoint/2010/main" val="37189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Marketers are very interested in the link between personality and consumer behavior.  These are seven topics which are examined on the following slides.  </a:t>
            </a:r>
          </a:p>
        </p:txBody>
      </p:sp>
      <p:sp>
        <p:nvSpPr>
          <p:cNvPr id="45059" name="Slide Number Placeholder 3"/>
          <p:cNvSpPr>
            <a:spLocks noGrp="1"/>
          </p:cNvSpPr>
          <p:nvPr>
            <p:ph type="sldNum" sz="quarter" idx="5"/>
          </p:nvPr>
        </p:nvSpPr>
        <p:spPr bwMode="auto">
          <a:noFill/>
          <a:ln>
            <a:miter lim="800000"/>
            <a:headEnd/>
            <a:tailEnd/>
          </a:ln>
        </p:spPr>
        <p:txBody>
          <a:bodyPr/>
          <a:lstStyle/>
          <a:p>
            <a:fld id="{B4077D49-F933-44D0-A481-BA20B2F692CF}" type="slidenum">
              <a:rPr lang="en-US"/>
              <a:pPr/>
              <a:t>23</a:t>
            </a:fld>
            <a:endParaRPr lang="en-US"/>
          </a:p>
        </p:txBody>
      </p:sp>
    </p:spTree>
    <p:extLst>
      <p:ext uri="{BB962C8B-B14F-4D97-AF65-F5344CB8AC3E}">
        <p14:creationId xmlns:p14="http://schemas.microsoft.com/office/powerpoint/2010/main" val="3131959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Researchers are aware that </a:t>
            </a:r>
            <a:r>
              <a:rPr lang="en-US" b="1" smtClean="0">
                <a:ea typeface="ＭＳ Ｐゴシック" pitchFamily="34" charset="-128"/>
              </a:rPr>
              <a:t>cognitive personality factors </a:t>
            </a:r>
            <a:r>
              <a:rPr lang="en-US" smtClean="0">
                <a:ea typeface="ＭＳ Ｐゴシック" pitchFamily="34" charset="-128"/>
              </a:rPr>
              <a:t>influence consumer behavior.  In fact, it has been realized that the level of a consumer</a:t>
            </a:r>
            <a:r>
              <a:rPr lang="ja-JP" altLang="en-US" smtClean="0">
                <a:ea typeface="ＭＳ Ｐゴシック" pitchFamily="34" charset="-128"/>
              </a:rPr>
              <a:t>’</a:t>
            </a:r>
            <a:r>
              <a:rPr lang="en-US" altLang="ja-JP" smtClean="0">
                <a:ea typeface="ＭＳ Ｐゴシック" pitchFamily="34" charset="-128"/>
              </a:rPr>
              <a:t>s need for cognition affects how they are likely to respond to certain types of advertisements.  Those that are high in need for cognition tend to respond to ads that supply product information as opposed to those who are low in need for cognition who tend to be attracted to the background of the ad, attractive models, and cartoon characters.</a:t>
            </a:r>
            <a:endParaRPr lang="en-US" smtClean="0">
              <a:ea typeface="ＭＳ Ｐゴシック" pitchFamily="34" charset="-128"/>
            </a:endParaRPr>
          </a:p>
        </p:txBody>
      </p:sp>
      <p:sp>
        <p:nvSpPr>
          <p:cNvPr id="58371" name="Slide Number Placeholder 3"/>
          <p:cNvSpPr>
            <a:spLocks noGrp="1"/>
          </p:cNvSpPr>
          <p:nvPr>
            <p:ph type="sldNum" sz="quarter" idx="5"/>
          </p:nvPr>
        </p:nvSpPr>
        <p:spPr bwMode="auto">
          <a:noFill/>
          <a:ln>
            <a:miter lim="800000"/>
            <a:headEnd/>
            <a:tailEnd/>
          </a:ln>
        </p:spPr>
        <p:txBody>
          <a:bodyPr/>
          <a:lstStyle/>
          <a:p>
            <a:fld id="{6051DE85-75F5-4B84-A99E-51121DDDCF7B}" type="slidenum">
              <a:rPr lang="en-US"/>
              <a:pPr/>
              <a:t>35</a:t>
            </a:fld>
            <a:endParaRPr lang="en-US"/>
          </a:p>
        </p:txBody>
      </p:sp>
    </p:spTree>
    <p:extLst>
      <p:ext uri="{BB962C8B-B14F-4D97-AF65-F5344CB8AC3E}">
        <p14:creationId xmlns:p14="http://schemas.microsoft.com/office/powerpoint/2010/main" val="323657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Consumer researchers are interested in possession traits and their relationship to consumption.  </a:t>
            </a:r>
            <a:r>
              <a:rPr lang="en-US" b="1" dirty="0" smtClean="0">
                <a:ea typeface="ＭＳ Ｐゴシック" pitchFamily="34" charset="-128"/>
              </a:rPr>
              <a:t>Fixated</a:t>
            </a:r>
            <a:r>
              <a:rPr lang="en-US" dirty="0" smtClean="0">
                <a:ea typeface="ＭＳ Ｐゴシック" pitchFamily="34" charset="-128"/>
              </a:rPr>
              <a:t> </a:t>
            </a:r>
            <a:r>
              <a:rPr lang="en-US" b="1" dirty="0" smtClean="0">
                <a:ea typeface="ＭＳ Ｐゴシック" pitchFamily="34" charset="-128"/>
              </a:rPr>
              <a:t>consumption behavior </a:t>
            </a:r>
            <a:r>
              <a:rPr lang="en-US" dirty="0" smtClean="0">
                <a:ea typeface="ＭＳ Ｐゴシック" pitchFamily="34" charset="-128"/>
              </a:rPr>
              <a:t>is displayed by a consumer who seems </a:t>
            </a:r>
            <a:r>
              <a:rPr lang="ja-JP" altLang="en-US" smtClean="0">
                <a:ea typeface="ＭＳ Ｐゴシック" pitchFamily="34" charset="-128"/>
              </a:rPr>
              <a:t>“</a:t>
            </a:r>
            <a:r>
              <a:rPr lang="en-US" altLang="ja-JP" dirty="0" smtClean="0">
                <a:ea typeface="ＭＳ Ｐゴシック" pitchFamily="34" charset="-128"/>
              </a:rPr>
              <a:t>fixated</a:t>
            </a:r>
            <a:r>
              <a:rPr lang="ja-JP" altLang="en-US" smtClean="0">
                <a:ea typeface="ＭＳ Ｐゴシック" pitchFamily="34" charset="-128"/>
              </a:rPr>
              <a:t>”</a:t>
            </a:r>
            <a:r>
              <a:rPr lang="en-US" altLang="ja-JP" dirty="0" smtClean="0">
                <a:ea typeface="ＭＳ Ｐゴシック" pitchFamily="34" charset="-128"/>
              </a:rPr>
              <a:t> in consuming in a certain product category.  For instance, people who collect Star Trek memorabilia from the original television series or comic books would display fixated consumption behavior. </a:t>
            </a:r>
          </a:p>
          <a:p>
            <a:pPr eaLnBrk="1" hangingPunct="1">
              <a:spcBef>
                <a:spcPct val="0"/>
              </a:spcBef>
            </a:pPr>
            <a:r>
              <a:rPr lang="en-US" b="1" dirty="0" smtClean="0">
                <a:ea typeface="ＭＳ Ｐゴシック" pitchFamily="34" charset="-128"/>
              </a:rPr>
              <a:t>Compulsive consumption </a:t>
            </a:r>
            <a:r>
              <a:rPr lang="en-US" dirty="0" smtClean="0">
                <a:ea typeface="ＭＳ Ｐゴシック" pitchFamily="34" charset="-128"/>
              </a:rPr>
              <a:t>behavior begins to enter the area of abnormal behavior.  These individuals are somewhat out of control with their purchasing and suffer from a shopping addiction called </a:t>
            </a:r>
            <a:r>
              <a:rPr lang="en-US" dirty="0" err="1" smtClean="0">
                <a:ea typeface="ＭＳ Ｐゴシック" pitchFamily="34" charset="-128"/>
              </a:rPr>
              <a:t>oniomania</a:t>
            </a:r>
            <a:r>
              <a:rPr lang="en-US" dirty="0" smtClean="0">
                <a:ea typeface="ＭＳ Ｐゴシック" pitchFamily="34" charset="-128"/>
              </a:rPr>
              <a:t>.  </a:t>
            </a:r>
          </a:p>
        </p:txBody>
      </p:sp>
      <p:sp>
        <p:nvSpPr>
          <p:cNvPr id="65539" name="Slide Number Placeholder 3"/>
          <p:cNvSpPr>
            <a:spLocks noGrp="1"/>
          </p:cNvSpPr>
          <p:nvPr>
            <p:ph type="sldNum" sz="quarter" idx="5"/>
          </p:nvPr>
        </p:nvSpPr>
        <p:spPr bwMode="auto">
          <a:noFill/>
          <a:ln>
            <a:miter lim="800000"/>
            <a:headEnd/>
            <a:tailEnd/>
          </a:ln>
        </p:spPr>
        <p:txBody>
          <a:bodyPr/>
          <a:lstStyle/>
          <a:p>
            <a:fld id="{7B4559A2-6091-450E-8552-C6458C219FF0}" type="slidenum">
              <a:rPr lang="en-US"/>
              <a:pPr/>
              <a:t>39</a:t>
            </a:fld>
            <a:endParaRPr lang="en-US"/>
          </a:p>
        </p:txBody>
      </p:sp>
    </p:spTree>
    <p:extLst>
      <p:ext uri="{BB962C8B-B14F-4D97-AF65-F5344CB8AC3E}">
        <p14:creationId xmlns:p14="http://schemas.microsoft.com/office/powerpoint/2010/main" val="204862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Consumer ethnocentrism </a:t>
            </a:r>
            <a:r>
              <a:rPr lang="en-US" smtClean="0">
                <a:ea typeface="ＭＳ Ｐゴシック" pitchFamily="34" charset="-128"/>
              </a:rPr>
              <a:t>has been found to differ from country to country and to change over time.  Certain events in the U.S., including the terrorist attacks on 9/11, will change the ethnocentrism in the country.  For some products, the country-of-origin can be very important when marketing the product, but in other situations it must be downplayed.  In general, if the image of the country is positive, for example a French wine, it would be advantageous for the marketer to emphasize where the product was made.  In many ways, </a:t>
            </a:r>
            <a:r>
              <a:rPr lang="en-US" b="1" smtClean="0">
                <a:ea typeface="ＭＳ Ｐゴシック" pitchFamily="34" charset="-128"/>
              </a:rPr>
              <a:t>cosmopolitanism </a:t>
            </a:r>
            <a:r>
              <a:rPr lang="en-US" smtClean="0">
                <a:ea typeface="ＭＳ Ｐゴシック" pitchFamily="34" charset="-128"/>
              </a:rPr>
              <a:t>is the opposite of ethnocentrism.  There is an increase in Australia, for example, due to the multiculturalism.  </a:t>
            </a:r>
          </a:p>
          <a:p>
            <a:pPr eaLnBrk="1" hangingPunct="1">
              <a:spcBef>
                <a:spcPct val="0"/>
              </a:spcBef>
            </a:pPr>
            <a:endParaRPr lang="en-US" smtClean="0">
              <a:ea typeface="ＭＳ Ｐゴシック" pitchFamily="34" charset="-128"/>
            </a:endParaRPr>
          </a:p>
        </p:txBody>
      </p:sp>
      <p:sp>
        <p:nvSpPr>
          <p:cNvPr id="70659" name="Slide Number Placeholder 3"/>
          <p:cNvSpPr>
            <a:spLocks noGrp="1"/>
          </p:cNvSpPr>
          <p:nvPr>
            <p:ph type="sldNum" sz="quarter" idx="5"/>
          </p:nvPr>
        </p:nvSpPr>
        <p:spPr bwMode="auto">
          <a:noFill/>
          <a:ln>
            <a:miter lim="800000"/>
            <a:headEnd/>
            <a:tailEnd/>
          </a:ln>
        </p:spPr>
        <p:txBody>
          <a:bodyPr/>
          <a:lstStyle/>
          <a:p>
            <a:fld id="{53CC34C2-FE5B-46EE-AAB3-ED016C0F1A43}" type="slidenum">
              <a:rPr lang="en-US"/>
              <a:pPr/>
              <a:t>42</a:t>
            </a:fld>
            <a:endParaRPr lang="en-US"/>
          </a:p>
        </p:txBody>
      </p:sp>
    </p:spTree>
    <p:extLst>
      <p:ext uri="{BB962C8B-B14F-4D97-AF65-F5344CB8AC3E}">
        <p14:creationId xmlns:p14="http://schemas.microsoft.com/office/powerpoint/2010/main" val="405347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4C056B1-CECD-4187-A9D5-E52CD916AA96}" type="datetime1">
              <a:rPr lang="en-US" smtClean="0"/>
              <a:pPr/>
              <a:t>1/28/2020</a:t>
            </a:fld>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fld id="{6D26F79E-6ED4-4668-84B6-5A57CB1276D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2E675E-42F2-4E65-97E5-4C3ED4375812}" type="datetime1">
              <a:rPr lang="en-US" smtClean="0"/>
              <a:pPr/>
              <a:t>1/28/2020</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95335CD6-91F7-47FA-87EC-2988FD58F8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6161A9-2DEB-44FE-BD8E-60D130149D0D}" type="datetime1">
              <a:rPr lang="en-US" smtClean="0"/>
              <a:pPr/>
              <a:t>1/28/2020</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16C7BBD0-96E8-4AA5-A463-B4F205608C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9D5CAD9-FB69-4616-BD3A-0712BCEBE75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A980129-D302-4E1B-83A7-9D3AF901DA09}" type="datetimeFigureOut">
              <a:rPr lang="en-US" smtClean="0"/>
              <a:pPr/>
              <a:t>1/28/2020</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5681C385-4B3A-4B9D-9E00-FBB536957C8A}" type="slidenum">
              <a:rPr lang="en-US" smtClean="0"/>
              <a:pPr/>
              <a:t>‹#›</a:t>
            </a:fld>
            <a:endParaRPr lang="en-US"/>
          </a:p>
        </p:txBody>
      </p:sp>
      <p:sp>
        <p:nvSpPr>
          <p:cNvPr id="7" name="Rounded Rectangle 6"/>
          <p:cNvSpPr/>
          <p:nvPr userDrawn="1"/>
        </p:nvSpPr>
        <p:spPr>
          <a:xfrm>
            <a:off x="457200" y="1371600"/>
            <a:ext cx="8229600" cy="152400"/>
          </a:xfrm>
          <a:prstGeom prst="roundRect">
            <a:avLst/>
          </a:prstGeom>
          <a:solidFill>
            <a:srgbClr val="C6C3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9E613DF-74F1-4E84-BA51-C91391006249}" type="datetime1">
              <a:rPr lang="en-US" smtClean="0"/>
              <a:pPr/>
              <a:t>1/28/2020</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FD6B910F-C5DC-4D6A-ACB7-0ED6CD2A337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972CD9-0CAE-4278-9D4F-94FB220DB43B}" type="datetime1">
              <a:rPr lang="en-US" smtClean="0"/>
              <a:pPr/>
              <a:t>1/28/2020</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773F0E80-7DC7-455B-960E-C9503D9DDE91}" type="slidenum">
              <a:rPr lang="en-US" smtClean="0"/>
              <a:pPr/>
              <a:t>‹#›</a:t>
            </a:fld>
            <a:endParaRPr lang="en-US"/>
          </a:p>
        </p:txBody>
      </p:sp>
      <p:sp>
        <p:nvSpPr>
          <p:cNvPr id="8" name="Rounded Rectangle 7"/>
          <p:cNvSpPr/>
          <p:nvPr userDrawn="1"/>
        </p:nvSpPr>
        <p:spPr>
          <a:xfrm>
            <a:off x="457200" y="1371600"/>
            <a:ext cx="8229600" cy="152400"/>
          </a:xfrm>
          <a:prstGeom prst="roundRect">
            <a:avLst/>
          </a:prstGeom>
          <a:solidFill>
            <a:srgbClr val="ABA761"/>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DBAADFE-6FA1-4DD4-951C-582EAB448CBD}" type="datetime1">
              <a:rPr lang="en-US" smtClean="0"/>
              <a:pPr/>
              <a:t>1/28/2020</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fld id="{D78C0A93-9A04-491C-8D38-4EBDC3FD9B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E28800C-167F-4FA7-AA56-C9BFEBD6928A}" type="datetime1">
              <a:rPr lang="en-US" smtClean="0"/>
              <a:pPr/>
              <a:t>1/28/2020</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fld id="{4313A39C-C225-4F9F-85B3-BB39338AA0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4DE4110-DAA6-424A-9E56-2B98F1C04042}" type="datetime1">
              <a:rPr lang="en-US" smtClean="0"/>
              <a:pPr/>
              <a:t>1/28/2020</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fld id="{A70445FE-B006-4160-B42C-78809AD2859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F23B45-540D-4974-B426-CD2CC4DEE553}" type="datetime1">
              <a:rPr lang="en-US" smtClean="0"/>
              <a:pPr/>
              <a:t>1/28/2020</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EFFD60E0-4936-4E13-BC47-5EE457B848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F2AD2D4-BA11-4D0A-8BBD-27EB57BE0F0E}" type="datetime1">
              <a:rPr lang="en-US" smtClean="0"/>
              <a:pPr/>
              <a:t>1/28/2020</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75A470FF-752F-4614-9232-01BC92C5AB8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A980129-D302-4E1B-83A7-9D3AF901DA09}" type="datetimeFigureOut">
              <a:rPr lang="en-US" smtClean="0"/>
              <a:pPr/>
              <a:t>1/28/2020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D264D23-8828-446B-9DC1-F903F645CEB2}"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milarminds.com/personality_test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82000" y="304800"/>
            <a:ext cx="152400" cy="5791200"/>
          </a:xfrm>
          <a:prstGeom prst="rect">
            <a:avLst/>
          </a:prstGeom>
          <a:solidFill>
            <a:srgbClr val="C6C3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62" name="Title 1"/>
          <p:cNvSpPr>
            <a:spLocks noGrp="1"/>
          </p:cNvSpPr>
          <p:nvPr>
            <p:ph type="ctrTitle"/>
          </p:nvPr>
        </p:nvSpPr>
        <p:spPr>
          <a:xfrm>
            <a:off x="1143000" y="2057400"/>
            <a:ext cx="7010400" cy="1600200"/>
          </a:xfrm>
        </p:spPr>
        <p:txBody>
          <a:bodyPr>
            <a:noAutofit/>
          </a:bodyPr>
          <a:lstStyle/>
          <a:p>
            <a:pPr algn="ctr" eaLnBrk="1" hangingPunct="1"/>
            <a:r>
              <a:rPr lang="en-US" sz="4400" b="1" dirty="0" smtClean="0">
                <a:ea typeface="ＭＳ Ｐゴシック" pitchFamily="34" charset="-128"/>
              </a:rPr>
              <a:t>Personality and Consumer Behavior</a:t>
            </a:r>
          </a:p>
        </p:txBody>
      </p:sp>
      <p:sp>
        <p:nvSpPr>
          <p:cNvPr id="16" name="Rectangle 15"/>
          <p:cNvSpPr/>
          <p:nvPr/>
        </p:nvSpPr>
        <p:spPr>
          <a:xfrm>
            <a:off x="152400" y="6400800"/>
            <a:ext cx="87630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ea typeface="ＭＳ Ｐゴシック" pitchFamily="34" charset="-128"/>
            </a:endParaRPr>
          </a:p>
        </p:txBody>
      </p:sp>
      <p:sp>
        <p:nvSpPr>
          <p:cNvPr id="5" name="Slide Number Placeholder 4"/>
          <p:cNvSpPr>
            <a:spLocks noGrp="1"/>
          </p:cNvSpPr>
          <p:nvPr>
            <p:ph type="sldNum" sz="quarter" idx="12"/>
          </p:nvPr>
        </p:nvSpPr>
        <p:spPr/>
        <p:txBody>
          <a:bodyPr>
            <a:normAutofit/>
          </a:bodyPr>
          <a:lstStyle/>
          <a:p>
            <a:fld id="{A5B48FE4-4288-4EB7-BB0F-F03ED30798F4}" type="slidenum">
              <a:rPr lang="en-US"/>
              <a:pPr/>
              <a:t>10</a:t>
            </a:fld>
            <a:endParaRPr lang="en-US"/>
          </a:p>
        </p:txBody>
      </p:sp>
      <p:pic>
        <p:nvPicPr>
          <p:cNvPr id="28675" name="Picture 5" descr="redpr_baby_ekb_eng_2400.jpg"/>
          <p:cNvPicPr>
            <a:picLocks noChangeAspect="1"/>
          </p:cNvPicPr>
          <p:nvPr/>
        </p:nvPicPr>
        <p:blipFill>
          <a:blip r:embed="rId2"/>
          <a:srcRect/>
          <a:stretch>
            <a:fillRect/>
          </a:stretch>
        </p:blipFill>
        <p:spPr bwMode="auto">
          <a:xfrm>
            <a:off x="0" y="127000"/>
            <a:ext cx="9144000" cy="658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362DF510-F5C2-44FF-9B9B-1F418AF73782}" type="slidenum">
              <a:rPr lang="en-US"/>
              <a:pPr/>
              <a:t>11</a:t>
            </a:fld>
            <a:endParaRPr lang="en-US"/>
          </a:p>
        </p:txBody>
      </p:sp>
      <p:pic>
        <p:nvPicPr>
          <p:cNvPr id="29698" name="Picture 5"/>
          <p:cNvPicPr>
            <a:picLocks noChangeAspect="1"/>
          </p:cNvPicPr>
          <p:nvPr/>
        </p:nvPicPr>
        <p:blipFill>
          <a:blip r:embed="rId2"/>
          <a:srcRect/>
          <a:stretch>
            <a:fillRect/>
          </a:stretch>
        </p:blipFill>
        <p:spPr bwMode="auto">
          <a:xfrm>
            <a:off x="0" y="0"/>
            <a:ext cx="7932738" cy="4470400"/>
          </a:xfrm>
          <a:prstGeom prst="rect">
            <a:avLst/>
          </a:prstGeom>
          <a:noFill/>
          <a:ln w="9525">
            <a:noFill/>
            <a:miter lim="800000"/>
            <a:headEnd/>
            <a:tailEnd/>
          </a:ln>
        </p:spPr>
      </p:pic>
      <p:pic>
        <p:nvPicPr>
          <p:cNvPr id="29699" name="Picture 7"/>
          <p:cNvPicPr>
            <a:picLocks noChangeAspect="1"/>
          </p:cNvPicPr>
          <p:nvPr/>
        </p:nvPicPr>
        <p:blipFill>
          <a:blip r:embed="rId3"/>
          <a:srcRect/>
          <a:stretch>
            <a:fillRect/>
          </a:stretch>
        </p:blipFill>
        <p:spPr bwMode="auto">
          <a:xfrm>
            <a:off x="4778375" y="0"/>
            <a:ext cx="4441825" cy="3581400"/>
          </a:xfrm>
          <a:prstGeom prst="rect">
            <a:avLst/>
          </a:prstGeom>
          <a:noFill/>
          <a:ln w="9525">
            <a:noFill/>
            <a:miter lim="800000"/>
            <a:headEnd/>
            <a:tailEnd/>
          </a:ln>
        </p:spPr>
      </p:pic>
      <p:pic>
        <p:nvPicPr>
          <p:cNvPr id="29700" name="Picture 8"/>
          <p:cNvPicPr>
            <a:picLocks noChangeAspect="1"/>
          </p:cNvPicPr>
          <p:nvPr/>
        </p:nvPicPr>
        <p:blipFill>
          <a:blip r:embed="rId4"/>
          <a:srcRect/>
          <a:stretch>
            <a:fillRect/>
          </a:stretch>
        </p:blipFill>
        <p:spPr bwMode="auto">
          <a:xfrm>
            <a:off x="3178175" y="3429000"/>
            <a:ext cx="6042025" cy="3429000"/>
          </a:xfrm>
          <a:prstGeom prst="rect">
            <a:avLst/>
          </a:prstGeom>
          <a:noFill/>
          <a:ln w="9525">
            <a:noFill/>
            <a:miter lim="800000"/>
            <a:headEnd/>
            <a:tailEnd/>
          </a:ln>
        </p:spPr>
      </p:pic>
      <p:pic>
        <p:nvPicPr>
          <p:cNvPr id="29701" name="Picture 9"/>
          <p:cNvPicPr>
            <a:picLocks noChangeAspect="1"/>
          </p:cNvPicPr>
          <p:nvPr/>
        </p:nvPicPr>
        <p:blipFill>
          <a:blip r:embed="rId5"/>
          <a:srcRect/>
          <a:stretch>
            <a:fillRect/>
          </a:stretch>
        </p:blipFill>
        <p:spPr bwMode="auto">
          <a:xfrm>
            <a:off x="0" y="3962400"/>
            <a:ext cx="3624263" cy="291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066800" y="274638"/>
            <a:ext cx="7543800" cy="1143000"/>
          </a:xfrm>
        </p:spPr>
        <p:txBody>
          <a:bodyPr>
            <a:noAutofit/>
          </a:bodyPr>
          <a:lstStyle/>
          <a:p>
            <a:pPr algn="ctr"/>
            <a:r>
              <a:rPr lang="en-US" sz="4000" b="1" dirty="0" smtClean="0">
                <a:ea typeface="ＭＳ Ｐゴシック" pitchFamily="34" charset="-128"/>
              </a:rPr>
              <a:t>Freudian Theory and </a:t>
            </a:r>
            <a:r>
              <a:rPr lang="ja-JP" altLang="en-US" sz="4000" b="1" smtClean="0">
                <a:latin typeface="Arial" pitchFamily="34" charset="0"/>
                <a:ea typeface="ＭＳ Ｐゴシック" pitchFamily="34" charset="-128"/>
              </a:rPr>
              <a:t>“</a:t>
            </a:r>
            <a:r>
              <a:rPr lang="en-US" altLang="ja-JP" sz="4000" b="1" dirty="0" smtClean="0">
                <a:ea typeface="ＭＳ Ｐゴシック" pitchFamily="34" charset="-128"/>
              </a:rPr>
              <a:t>Product Personality</a:t>
            </a:r>
            <a:r>
              <a:rPr lang="ja-JP" altLang="en-US" sz="4000" b="1" smtClean="0">
                <a:latin typeface="Arial" pitchFamily="34" charset="0"/>
                <a:ea typeface="ＭＳ Ｐゴシック" pitchFamily="34" charset="-128"/>
              </a:rPr>
              <a:t>”</a:t>
            </a:r>
            <a:endParaRPr lang="en-US" sz="4000" b="1" dirty="0" smtClean="0">
              <a:ea typeface="ＭＳ Ｐゴシック" pitchFamily="34" charset="-128"/>
            </a:endParaRPr>
          </a:p>
        </p:txBody>
      </p:sp>
      <p:sp>
        <p:nvSpPr>
          <p:cNvPr id="31746" name="Content Placeholder 2"/>
          <p:cNvSpPr>
            <a:spLocks noGrp="1"/>
          </p:cNvSpPr>
          <p:nvPr>
            <p:ph sz="half" idx="1"/>
          </p:nvPr>
        </p:nvSpPr>
        <p:spPr>
          <a:xfrm>
            <a:off x="1143000" y="1981200"/>
            <a:ext cx="7467600" cy="2438400"/>
          </a:xfrm>
        </p:spPr>
        <p:txBody>
          <a:bodyPr>
            <a:normAutofit/>
          </a:bodyPr>
          <a:lstStyle/>
          <a:p>
            <a:pPr marL="0" indent="0">
              <a:buFont typeface="Arial" pitchFamily="34" charset="0"/>
              <a:buNone/>
            </a:pPr>
            <a:r>
              <a:rPr lang="en-US" dirty="0" smtClean="0">
                <a:ea typeface="ＭＳ Ｐゴシック" pitchFamily="34" charset="-128"/>
              </a:rPr>
              <a:t>Consumer researchers using Freud</a:t>
            </a:r>
            <a:r>
              <a:rPr lang="ja-JP" altLang="en-US" smtClean="0">
                <a:latin typeface="Arial" pitchFamily="34" charset="0"/>
                <a:ea typeface="ＭＳ Ｐゴシック" pitchFamily="34" charset="-128"/>
              </a:rPr>
              <a:t>’</a:t>
            </a:r>
            <a:r>
              <a:rPr lang="en-US" altLang="ja-JP" dirty="0" smtClean="0">
                <a:ea typeface="ＭＳ Ｐゴシック" pitchFamily="34" charset="-128"/>
              </a:rPr>
              <a:t>s personality theory see </a:t>
            </a:r>
            <a:r>
              <a:rPr lang="en-US" altLang="ja-JP" b="1" u="sng" dirty="0" smtClean="0">
                <a:solidFill>
                  <a:srgbClr val="FF0000"/>
                </a:solidFill>
                <a:ea typeface="ＭＳ Ｐゴシック" pitchFamily="34" charset="-128"/>
              </a:rPr>
              <a:t>consumer purchases</a:t>
            </a:r>
            <a:r>
              <a:rPr lang="en-US" altLang="ja-JP" dirty="0" smtClean="0">
                <a:ea typeface="ＭＳ Ｐゴシック" pitchFamily="34" charset="-128"/>
              </a:rPr>
              <a:t> as a </a:t>
            </a:r>
            <a:r>
              <a:rPr lang="en-US" altLang="ja-JP" b="1" u="sng" dirty="0" smtClean="0">
                <a:solidFill>
                  <a:srgbClr val="FF0000"/>
                </a:solidFill>
                <a:ea typeface="ＭＳ Ｐゴシック" pitchFamily="34" charset="-128"/>
              </a:rPr>
              <a:t>reflection</a:t>
            </a:r>
            <a:r>
              <a:rPr lang="en-US" altLang="ja-JP" dirty="0" smtClean="0">
                <a:ea typeface="ＭＳ Ｐゴシック" pitchFamily="34" charset="-128"/>
              </a:rPr>
              <a:t> and </a:t>
            </a:r>
            <a:r>
              <a:rPr lang="en-US" altLang="ja-JP" b="1" u="sng" dirty="0" smtClean="0">
                <a:solidFill>
                  <a:srgbClr val="FF0000"/>
                </a:solidFill>
                <a:ea typeface="ＭＳ Ｐゴシック" pitchFamily="34" charset="-128"/>
              </a:rPr>
              <a:t>extension</a:t>
            </a:r>
            <a:r>
              <a:rPr lang="en-US" altLang="ja-JP" dirty="0" smtClean="0">
                <a:solidFill>
                  <a:srgbClr val="FF0000"/>
                </a:solidFill>
                <a:ea typeface="ＭＳ Ｐゴシック" pitchFamily="34" charset="-128"/>
              </a:rPr>
              <a:t> </a:t>
            </a:r>
            <a:r>
              <a:rPr lang="en-US" altLang="ja-JP" dirty="0" smtClean="0">
                <a:ea typeface="ＭＳ Ｐゴシック" pitchFamily="34" charset="-128"/>
              </a:rPr>
              <a:t>of the </a:t>
            </a:r>
            <a:r>
              <a:rPr lang="en-US" altLang="ja-JP" b="1" u="sng" dirty="0" smtClean="0">
                <a:solidFill>
                  <a:srgbClr val="FF0000"/>
                </a:solidFill>
                <a:ea typeface="ＭＳ Ｐゴシック" pitchFamily="34" charset="-128"/>
              </a:rPr>
              <a:t>consumer</a:t>
            </a:r>
            <a:r>
              <a:rPr lang="ja-JP" altLang="en-US" b="1" u="sng" smtClean="0">
                <a:solidFill>
                  <a:srgbClr val="FF0000"/>
                </a:solidFill>
                <a:latin typeface="Arial" pitchFamily="34" charset="0"/>
                <a:ea typeface="ＭＳ Ｐゴシック" pitchFamily="34" charset="-128"/>
              </a:rPr>
              <a:t>’</a:t>
            </a:r>
            <a:r>
              <a:rPr lang="en-US" altLang="ja-JP" b="1" u="sng" dirty="0" smtClean="0">
                <a:solidFill>
                  <a:srgbClr val="FF0000"/>
                </a:solidFill>
                <a:ea typeface="ＭＳ Ｐゴシック" pitchFamily="34" charset="-128"/>
              </a:rPr>
              <a:t>s own personality</a:t>
            </a:r>
          </a:p>
          <a:p>
            <a:pPr marL="0" indent="0">
              <a:buFont typeface="Arial" pitchFamily="34" charset="0"/>
              <a:buNone/>
            </a:pPr>
            <a:endParaRPr lang="en-US" dirty="0" smtClean="0">
              <a:ea typeface="ＭＳ Ｐゴシック" pitchFamily="34" charset="-128"/>
            </a:endParaRPr>
          </a:p>
        </p:txBody>
      </p:sp>
      <p:pic>
        <p:nvPicPr>
          <p:cNvPr id="31748" name="Content Placeholder 2" descr="tumblr_ljogtvWu7M1qimscvo1_400.gif"/>
          <p:cNvPicPr>
            <a:picLocks noGrp="1" noChangeAspect="1"/>
          </p:cNvPicPr>
          <p:nvPr>
            <p:ph sz="half" idx="2"/>
          </p:nvPr>
        </p:nvPicPr>
        <p:blipFill>
          <a:blip r:embed="rId2"/>
          <a:stretch>
            <a:fillRect/>
          </a:stretch>
        </p:blipFill>
        <p:spPr>
          <a:xfrm>
            <a:off x="6096000" y="4089874"/>
            <a:ext cx="2676525" cy="2501425"/>
          </a:xfrm>
        </p:spPr>
      </p:pic>
      <p:sp>
        <p:nvSpPr>
          <p:cNvPr id="5" name="Slide Number Placeholder 4"/>
          <p:cNvSpPr>
            <a:spLocks noGrp="1"/>
          </p:cNvSpPr>
          <p:nvPr>
            <p:ph type="sldNum" sz="quarter" idx="12"/>
          </p:nvPr>
        </p:nvSpPr>
        <p:spPr/>
        <p:txBody>
          <a:bodyPr>
            <a:normAutofit/>
          </a:bodyPr>
          <a:lstStyle/>
          <a:p>
            <a:fld id="{91A98E08-B991-414A-88F0-B668EEE27753}"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152400"/>
            <a:ext cx="7696200" cy="1143000"/>
          </a:xfrm>
        </p:spPr>
        <p:txBody>
          <a:bodyPr>
            <a:normAutofit fontScale="90000"/>
          </a:bodyPr>
          <a:lstStyle/>
          <a:p>
            <a:r>
              <a:rPr lang="en-US" dirty="0" smtClean="0">
                <a:ea typeface="ＭＳ Ｐゴシック" pitchFamily="34" charset="-128"/>
              </a:rPr>
              <a:t>Table : Snack Food Personality Traits</a:t>
            </a:r>
          </a:p>
        </p:txBody>
      </p:sp>
      <p:sp>
        <p:nvSpPr>
          <p:cNvPr id="4" name="Slide Number Placeholder 3"/>
          <p:cNvSpPr>
            <a:spLocks noGrp="1"/>
          </p:cNvSpPr>
          <p:nvPr>
            <p:ph type="sldNum" sz="quarter" idx="12"/>
          </p:nvPr>
        </p:nvSpPr>
        <p:spPr/>
        <p:txBody>
          <a:bodyPr>
            <a:normAutofit/>
          </a:bodyPr>
          <a:lstStyle/>
          <a:p>
            <a:fld id="{B6BFCA25-7399-4F0C-93A1-CB9284BF0DA4}" type="slidenum">
              <a:rPr lang="en-US"/>
              <a:pPr/>
              <a:t>13</a:t>
            </a:fld>
            <a:endParaRPr lang="en-US"/>
          </a:p>
        </p:txBody>
      </p:sp>
      <p:sp>
        <p:nvSpPr>
          <p:cNvPr id="7" name="Rectangle 3"/>
          <p:cNvSpPr>
            <a:spLocks noChangeArrowheads="1"/>
          </p:cNvSpPr>
          <p:nvPr/>
        </p:nvSpPr>
        <p:spPr bwMode="auto">
          <a:xfrm>
            <a:off x="1066800" y="1676400"/>
            <a:ext cx="7391400" cy="4724400"/>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2400" b="1" dirty="0">
                <a:solidFill>
                  <a:srgbClr val="000000"/>
                </a:solidFill>
                <a:latin typeface="Times New Roman" charset="0"/>
                <a:ea typeface="ＭＳ Ｐゴシック" charset="0"/>
                <a:cs typeface="ＭＳ Ｐゴシック" charset="0"/>
              </a:rPr>
              <a:t>Potato Chips:</a:t>
            </a:r>
          </a:p>
          <a:p>
            <a:pPr algn="ctr" eaLnBrk="0" hangingPunct="0">
              <a:defRPr/>
            </a:pPr>
            <a:r>
              <a:rPr lang="en-US" sz="2400" dirty="0">
                <a:solidFill>
                  <a:srgbClr val="000000"/>
                </a:solidFill>
                <a:latin typeface="Times New Roman" charset="0"/>
                <a:ea typeface="ＭＳ Ｐゴシック" charset="0"/>
                <a:cs typeface="ＭＳ Ｐゴシック" charset="0"/>
              </a:rPr>
              <a:t>Ambitious, successful, high achiever, impatient with </a:t>
            </a:r>
          </a:p>
          <a:p>
            <a:pPr algn="ctr" eaLnBrk="0" hangingPunct="0">
              <a:defRPr/>
            </a:pPr>
            <a:r>
              <a:rPr lang="en-US" sz="2400" dirty="0">
                <a:solidFill>
                  <a:srgbClr val="000000"/>
                </a:solidFill>
                <a:latin typeface="Times New Roman" charset="0"/>
                <a:ea typeface="ＭＳ Ｐゴシック" charset="0"/>
                <a:cs typeface="ＭＳ Ｐゴシック" charset="0"/>
              </a:rPr>
              <a:t>less than the best</a:t>
            </a:r>
          </a:p>
          <a:p>
            <a:pPr algn="ctr" eaLnBrk="0" hangingPunct="0">
              <a:defRPr/>
            </a:pPr>
            <a:endParaRPr lang="en-US" sz="2400" dirty="0">
              <a:solidFill>
                <a:srgbClr val="000000"/>
              </a:solidFill>
              <a:latin typeface="Times New Roman" charset="0"/>
              <a:ea typeface="ＭＳ Ｐゴシック" charset="0"/>
              <a:cs typeface="ＭＳ Ｐゴシック" charset="0"/>
            </a:endParaRPr>
          </a:p>
          <a:p>
            <a:pPr algn="ctr" eaLnBrk="0" hangingPunct="0">
              <a:defRPr/>
            </a:pPr>
            <a:r>
              <a:rPr lang="en-US" sz="2400" b="1" dirty="0">
                <a:solidFill>
                  <a:srgbClr val="000000"/>
                </a:solidFill>
                <a:latin typeface="Times New Roman" charset="0"/>
                <a:ea typeface="ＭＳ Ｐゴシック" charset="0"/>
                <a:cs typeface="ＭＳ Ｐゴシック" charset="0"/>
              </a:rPr>
              <a:t>Tortilla Chips:</a:t>
            </a:r>
          </a:p>
          <a:p>
            <a:pPr algn="ctr" eaLnBrk="0" hangingPunct="0">
              <a:defRPr/>
            </a:pPr>
            <a:r>
              <a:rPr lang="en-US" sz="2400" dirty="0">
                <a:solidFill>
                  <a:srgbClr val="000000"/>
                </a:solidFill>
                <a:latin typeface="Times New Roman" charset="0"/>
                <a:ea typeface="ＭＳ Ｐゴシック" charset="0"/>
                <a:cs typeface="ＭＳ Ｐゴシック" charset="0"/>
              </a:rPr>
              <a:t>Perfectionist, high expectations, punctual, conservational</a:t>
            </a:r>
          </a:p>
          <a:p>
            <a:pPr algn="ctr" eaLnBrk="0" hangingPunct="0">
              <a:defRPr/>
            </a:pPr>
            <a:endParaRPr lang="en-US" sz="2400" dirty="0">
              <a:solidFill>
                <a:srgbClr val="000000"/>
              </a:solidFill>
              <a:latin typeface="Times New Roman" charset="0"/>
              <a:ea typeface="ＭＳ Ｐゴシック" charset="0"/>
              <a:cs typeface="ＭＳ Ｐゴシック" charset="0"/>
            </a:endParaRPr>
          </a:p>
          <a:p>
            <a:pPr algn="ctr" eaLnBrk="0" hangingPunct="0">
              <a:defRPr/>
            </a:pPr>
            <a:r>
              <a:rPr lang="en-US" sz="2400" b="1" dirty="0">
                <a:solidFill>
                  <a:srgbClr val="000000"/>
                </a:solidFill>
                <a:latin typeface="Times New Roman" charset="0"/>
                <a:ea typeface="ＭＳ Ｐゴシック" charset="0"/>
                <a:cs typeface="ＭＳ Ｐゴシック" charset="0"/>
              </a:rPr>
              <a:t>Pretzels:</a:t>
            </a:r>
          </a:p>
          <a:p>
            <a:pPr algn="ctr" eaLnBrk="0" hangingPunct="0">
              <a:defRPr/>
            </a:pPr>
            <a:r>
              <a:rPr lang="en-US" sz="2400" dirty="0">
                <a:solidFill>
                  <a:srgbClr val="000000"/>
                </a:solidFill>
                <a:latin typeface="Times New Roman" charset="0"/>
                <a:ea typeface="ＭＳ Ｐゴシック" charset="0"/>
                <a:cs typeface="ＭＳ Ｐゴシック" charset="0"/>
              </a:rPr>
              <a:t>Lively, easily bored, flirtatious, intuitive</a:t>
            </a:r>
          </a:p>
          <a:p>
            <a:pPr algn="ctr" eaLnBrk="0" hangingPunct="0">
              <a:defRPr/>
            </a:pPr>
            <a:endParaRPr lang="en-US" sz="2400" dirty="0">
              <a:solidFill>
                <a:srgbClr val="000000"/>
              </a:solidFill>
              <a:latin typeface="Times New Roman" charset="0"/>
              <a:ea typeface="ＭＳ Ｐゴシック" charset="0"/>
              <a:cs typeface="ＭＳ Ｐゴシック" charset="0"/>
            </a:endParaRPr>
          </a:p>
          <a:p>
            <a:pPr algn="ctr" eaLnBrk="0" hangingPunct="0">
              <a:defRPr/>
            </a:pPr>
            <a:r>
              <a:rPr lang="en-US" sz="2400" b="1" dirty="0">
                <a:solidFill>
                  <a:srgbClr val="000000"/>
                </a:solidFill>
                <a:latin typeface="Times New Roman" charset="0"/>
                <a:ea typeface="ＭＳ Ｐゴシック" charset="0"/>
                <a:cs typeface="ＭＳ Ｐゴシック" charset="0"/>
              </a:rPr>
              <a:t>Snack Crackers:</a:t>
            </a:r>
          </a:p>
          <a:p>
            <a:pPr algn="ctr" eaLnBrk="0" hangingPunct="0">
              <a:defRPr/>
            </a:pPr>
            <a:r>
              <a:rPr lang="en-US" sz="2400" dirty="0">
                <a:solidFill>
                  <a:srgbClr val="000000"/>
                </a:solidFill>
                <a:latin typeface="Times New Roman" charset="0"/>
                <a:ea typeface="ＭＳ Ｐゴシック" charset="0"/>
                <a:cs typeface="ＭＳ Ｐゴシック" charset="0"/>
              </a:rPr>
              <a:t>Rational, logical, contemplative, shy, prefers time alone</a:t>
            </a:r>
          </a:p>
          <a:p>
            <a:pPr algn="ctr" eaLnBrk="0" hangingPunct="0">
              <a:defRPr/>
            </a:pPr>
            <a:endParaRPr lang="en-US" sz="2400" dirty="0">
              <a:solidFill>
                <a:srgbClr val="000000"/>
              </a:solidFill>
              <a:latin typeface="Times New Roman" charset="0"/>
              <a:ea typeface="ＭＳ Ｐゴシック" charset="0"/>
              <a:cs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ea typeface="ＭＳ Ｐゴシック" pitchFamily="34" charset="-128"/>
              </a:rPr>
              <a:t>Neo-Freudian Theory</a:t>
            </a:r>
          </a:p>
        </p:txBody>
      </p:sp>
      <p:sp>
        <p:nvSpPr>
          <p:cNvPr id="36866" name="Content Placeholder 2"/>
          <p:cNvSpPr>
            <a:spLocks noGrp="1"/>
          </p:cNvSpPr>
          <p:nvPr>
            <p:ph idx="1"/>
          </p:nvPr>
        </p:nvSpPr>
        <p:spPr>
          <a:xfrm>
            <a:off x="1066800" y="1752600"/>
            <a:ext cx="7696200" cy="4191000"/>
          </a:xfrm>
        </p:spPr>
        <p:txBody>
          <a:bodyPr/>
          <a:lstStyle/>
          <a:p>
            <a:pPr marL="0" indent="0">
              <a:buFont typeface="Arial" pitchFamily="34" charset="0"/>
              <a:buNone/>
            </a:pPr>
            <a:r>
              <a:rPr lang="en-US" sz="3600" dirty="0" smtClean="0">
                <a:ea typeface="ＭＳ Ｐゴシック" pitchFamily="34" charset="-128"/>
              </a:rPr>
              <a:t>Focus on </a:t>
            </a:r>
            <a:r>
              <a:rPr lang="en-US" sz="3600" b="1" u="sng" dirty="0" smtClean="0">
                <a:solidFill>
                  <a:srgbClr val="FF0000"/>
                </a:solidFill>
                <a:ea typeface="ＭＳ Ｐゴシック" pitchFamily="34" charset="-128"/>
              </a:rPr>
              <a:t>social relationships</a:t>
            </a:r>
            <a:r>
              <a:rPr lang="en-US" sz="3600" dirty="0" smtClean="0">
                <a:ea typeface="ＭＳ Ｐゴシック" pitchFamily="34" charset="-128"/>
              </a:rPr>
              <a:t> and their impact on people</a:t>
            </a:r>
            <a:r>
              <a:rPr lang="ja-JP" altLang="en-US" sz="3600" smtClean="0">
                <a:latin typeface="Arial" pitchFamily="34" charset="0"/>
                <a:ea typeface="ＭＳ Ｐゴシック" pitchFamily="34" charset="-128"/>
              </a:rPr>
              <a:t>’</a:t>
            </a:r>
            <a:r>
              <a:rPr lang="en-US" altLang="ja-JP" sz="3600" dirty="0" smtClean="0">
                <a:ea typeface="ＭＳ Ｐゴシック" pitchFamily="34" charset="-128"/>
              </a:rPr>
              <a:t>s behavior</a:t>
            </a:r>
          </a:p>
          <a:p>
            <a:pPr lvl="1"/>
            <a:r>
              <a:rPr lang="en-US" sz="3200" dirty="0" smtClean="0">
                <a:ea typeface="ＭＳ Ｐゴシック" pitchFamily="34" charset="-128"/>
              </a:rPr>
              <a:t>Factors to reduce feelings of inferiority</a:t>
            </a:r>
            <a:endParaRPr lang="en-US" altLang="ja-JP" sz="3600" dirty="0" smtClean="0">
              <a:ea typeface="ＭＳ Ｐゴシック" pitchFamily="34" charset="-128"/>
            </a:endParaRPr>
          </a:p>
          <a:p>
            <a:pPr lvl="1"/>
            <a:r>
              <a:rPr lang="en-US" sz="3200" dirty="0" smtClean="0">
                <a:ea typeface="ＭＳ Ｐゴシック" pitchFamily="34" charset="-128"/>
              </a:rPr>
              <a:t>Factors to reduce tensions</a:t>
            </a:r>
            <a:endParaRPr lang="en-US" dirty="0" smtClean="0">
              <a:ea typeface="ＭＳ Ｐゴシック" pitchFamily="34" charset="-128"/>
            </a:endParaRPr>
          </a:p>
          <a:p>
            <a:pPr lvl="1"/>
            <a:r>
              <a:rPr lang="en-US" sz="3200" dirty="0" smtClean="0">
                <a:ea typeface="ＭＳ Ｐゴシック" pitchFamily="34" charset="-128"/>
              </a:rPr>
              <a:t>CAD Theory</a:t>
            </a:r>
            <a:endParaRPr lang="en-US" dirty="0" smtClean="0">
              <a:ea typeface="ＭＳ Ｐゴシック" pitchFamily="34" charset="-128"/>
            </a:endParaRPr>
          </a:p>
          <a:p>
            <a:pPr lvl="1"/>
            <a:endParaRPr lang="en-US" sz="3200" dirty="0" smtClean="0">
              <a:ea typeface="ＭＳ Ｐゴシック" pitchFamily="34" charset="-128"/>
            </a:endParaRPr>
          </a:p>
          <a:p>
            <a:pPr marL="0" indent="0"/>
            <a:endParaRPr lang="en-US" sz="3600" dirty="0" smtClean="0">
              <a:ea typeface="ＭＳ Ｐゴシック" pitchFamily="34" charset="-128"/>
            </a:endParaRPr>
          </a:p>
        </p:txBody>
      </p:sp>
      <p:sp>
        <p:nvSpPr>
          <p:cNvPr id="4" name="Slide Number Placeholder 3"/>
          <p:cNvSpPr>
            <a:spLocks noGrp="1"/>
          </p:cNvSpPr>
          <p:nvPr>
            <p:ph type="sldNum" sz="quarter" idx="12"/>
          </p:nvPr>
        </p:nvSpPr>
        <p:spPr/>
        <p:txBody>
          <a:bodyPr>
            <a:normAutofit/>
          </a:bodyPr>
          <a:lstStyle/>
          <a:p>
            <a:fld id="{1BF99934-14FB-4037-BCFB-6C462C0F8DD1}" type="slidenum">
              <a:rPr lang="en-US"/>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ea typeface="ＭＳ Ｐゴシック" pitchFamily="34" charset="-128"/>
              </a:rPr>
              <a:t>CAD Theory</a:t>
            </a:r>
          </a:p>
        </p:txBody>
      </p:sp>
      <p:sp>
        <p:nvSpPr>
          <p:cNvPr id="34818" name="Rectangle 3"/>
          <p:cNvSpPr>
            <a:spLocks noGrp="1" noChangeArrowheads="1"/>
          </p:cNvSpPr>
          <p:nvPr>
            <p:ph idx="1"/>
          </p:nvPr>
        </p:nvSpPr>
        <p:spPr>
          <a:xfrm>
            <a:off x="1295400" y="1981200"/>
            <a:ext cx="7467600" cy="3665538"/>
          </a:xfrm>
        </p:spPr>
        <p:txBody>
          <a:bodyPr/>
          <a:lstStyle/>
          <a:p>
            <a:pPr marL="0" indent="0">
              <a:lnSpc>
                <a:spcPct val="90000"/>
              </a:lnSpc>
              <a:buFont typeface="Arial" pitchFamily="34" charset="0"/>
              <a:buNone/>
            </a:pPr>
            <a:r>
              <a:rPr lang="en-US" dirty="0" smtClean="0">
                <a:ea typeface="ＭＳ Ｐゴシック" pitchFamily="34" charset="-128"/>
              </a:rPr>
              <a:t>Using the context of child-parent relationships, </a:t>
            </a:r>
            <a:r>
              <a:rPr lang="nl-NL" dirty="0" smtClean="0">
                <a:ea typeface="ＭＳ Ｐゴシック" pitchFamily="34" charset="-128"/>
              </a:rPr>
              <a:t>Karen Horney</a:t>
            </a:r>
            <a:r>
              <a:rPr lang="en-US" dirty="0" smtClean="0">
                <a:ea typeface="ＭＳ Ｐゴシック" pitchFamily="34" charset="-128"/>
              </a:rPr>
              <a:t> classified individuals into:</a:t>
            </a:r>
          </a:p>
          <a:p>
            <a:pPr lvl="1">
              <a:lnSpc>
                <a:spcPct val="90000"/>
              </a:lnSpc>
            </a:pPr>
            <a:r>
              <a:rPr lang="en-US" dirty="0" smtClean="0">
                <a:ea typeface="ＭＳ Ｐゴシック" pitchFamily="34" charset="-128"/>
              </a:rPr>
              <a:t>Compliant individuals</a:t>
            </a:r>
          </a:p>
          <a:p>
            <a:pPr lvl="1">
              <a:lnSpc>
                <a:spcPct val="90000"/>
              </a:lnSpc>
            </a:pPr>
            <a:r>
              <a:rPr lang="en-US" dirty="0" smtClean="0">
                <a:ea typeface="ＭＳ Ｐゴシック" pitchFamily="34" charset="-128"/>
              </a:rPr>
              <a:t>Aggressive individuals</a:t>
            </a:r>
          </a:p>
          <a:p>
            <a:pPr lvl="1">
              <a:lnSpc>
                <a:spcPct val="90000"/>
              </a:lnSpc>
            </a:pPr>
            <a:r>
              <a:rPr lang="en-US" dirty="0" smtClean="0">
                <a:ea typeface="ＭＳ Ｐゴシック" pitchFamily="34" charset="-128"/>
              </a:rPr>
              <a:t>Detached individuals</a:t>
            </a:r>
          </a:p>
        </p:txBody>
      </p:sp>
    </p:spTree>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1066800" y="1600200"/>
            <a:ext cx="3048000" cy="45720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365760" rIns="365760" anchor="ctr"/>
          <a:lstStyle/>
          <a:p>
            <a:pPr algn="ctr">
              <a:defRPr/>
            </a:pPr>
            <a:r>
              <a:rPr lang="en-US" sz="3200" b="1" dirty="0">
                <a:latin typeface="Arial" charset="0"/>
                <a:ea typeface="ＭＳ Ｐゴシック" charset="0"/>
                <a:cs typeface="ＭＳ Ｐゴシック" charset="0"/>
              </a:rPr>
              <a:t>Compliant Personality</a:t>
            </a:r>
            <a:endParaRPr lang="en-US" sz="3200" dirty="0">
              <a:latin typeface="Arial" charset="0"/>
              <a:ea typeface="ＭＳ Ｐゴシック" charset="0"/>
              <a:cs typeface="ＭＳ Ｐゴシック" charset="0"/>
            </a:endParaRPr>
          </a:p>
        </p:txBody>
      </p:sp>
      <p:sp>
        <p:nvSpPr>
          <p:cNvPr id="141316" name="Rectangle 4"/>
          <p:cNvSpPr>
            <a:spLocks noChangeArrowheads="1"/>
          </p:cNvSpPr>
          <p:nvPr/>
        </p:nvSpPr>
        <p:spPr bwMode="auto">
          <a:xfrm>
            <a:off x="4114800" y="1600200"/>
            <a:ext cx="4419600" cy="459105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8640" rIns="548640" anchor="ctr"/>
          <a:lstStyle/>
          <a:p>
            <a:pPr algn="ctr">
              <a:defRPr/>
            </a:pPr>
            <a:r>
              <a:rPr lang="en-US" sz="3200" dirty="0">
                <a:latin typeface="Arial" charset="0"/>
                <a:ea typeface="ＭＳ Ｐゴシック" charset="0"/>
                <a:cs typeface="ＭＳ Ｐゴシック" charset="0"/>
              </a:rPr>
              <a:t>One who desires to be loved, wanted, and appreciated by others.</a:t>
            </a:r>
          </a:p>
        </p:txBody>
      </p:sp>
      <p:sp>
        <p:nvSpPr>
          <p:cNvPr id="35843" name="Rectangle 2"/>
          <p:cNvSpPr>
            <a:spLocks noGrp="1" noChangeArrowheads="1"/>
          </p:cNvSpPr>
          <p:nvPr>
            <p:ph type="title"/>
          </p:nvPr>
        </p:nvSpPr>
        <p:spPr/>
        <p:txBody>
          <a:bodyPr/>
          <a:lstStyle/>
          <a:p>
            <a:r>
              <a:rPr lang="en-US" smtClean="0">
                <a:ea typeface="ＭＳ Ｐゴシック" pitchFamily="34" charset="-128"/>
              </a:rPr>
              <a:t>CAD Theory</a:t>
            </a:r>
          </a:p>
        </p:txBody>
      </p:sp>
    </p:spTree>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1066800" y="1752600"/>
            <a:ext cx="3200400" cy="468788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365760" rIns="365760" anchor="ctr"/>
          <a:lstStyle/>
          <a:p>
            <a:pPr algn="ctr">
              <a:defRPr/>
            </a:pPr>
            <a:r>
              <a:rPr lang="en-US" sz="3200" b="1">
                <a:latin typeface="Arial" charset="0"/>
                <a:ea typeface="ＭＳ Ｐゴシック" charset="0"/>
                <a:cs typeface="ＭＳ Ｐゴシック" charset="0"/>
              </a:rPr>
              <a:t>Aggressive Personality</a:t>
            </a:r>
            <a:endParaRPr lang="en-US" sz="3200">
              <a:latin typeface="Arial" charset="0"/>
              <a:ea typeface="ＭＳ Ｐゴシック" charset="0"/>
              <a:cs typeface="ＭＳ Ｐゴシック" charset="0"/>
            </a:endParaRPr>
          </a:p>
        </p:txBody>
      </p:sp>
      <p:sp>
        <p:nvSpPr>
          <p:cNvPr id="142340" name="Rectangle 4"/>
          <p:cNvSpPr>
            <a:spLocks noChangeArrowheads="1"/>
          </p:cNvSpPr>
          <p:nvPr/>
        </p:nvSpPr>
        <p:spPr bwMode="auto">
          <a:xfrm>
            <a:off x="4267200" y="1752600"/>
            <a:ext cx="4572000" cy="46482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8640" rIns="548640" anchor="ctr"/>
          <a:lstStyle/>
          <a:p>
            <a:pPr algn="ctr">
              <a:defRPr/>
            </a:pPr>
            <a:r>
              <a:rPr lang="en-US" sz="3200" dirty="0">
                <a:latin typeface="Arial" charset="0"/>
                <a:ea typeface="ＭＳ Ｐゴシック" charset="0"/>
                <a:cs typeface="ＭＳ Ｐゴシック" charset="0"/>
              </a:rPr>
              <a:t>One who moves against others (e.g., competes with others, desires to excel and win admiration).</a:t>
            </a:r>
            <a:endParaRPr lang="en-US" sz="3200" dirty="0">
              <a:solidFill>
                <a:schemeClr val="bg1"/>
              </a:solidFill>
              <a:latin typeface="Arial" charset="0"/>
              <a:ea typeface="ＭＳ Ｐゴシック" charset="0"/>
              <a:cs typeface="ＭＳ Ｐゴシック" charset="0"/>
            </a:endParaRPr>
          </a:p>
        </p:txBody>
      </p:sp>
      <p:sp>
        <p:nvSpPr>
          <p:cNvPr id="36867" name="Rectangle 2"/>
          <p:cNvSpPr>
            <a:spLocks noGrp="1" noChangeArrowheads="1"/>
          </p:cNvSpPr>
          <p:nvPr>
            <p:ph type="title"/>
          </p:nvPr>
        </p:nvSpPr>
        <p:spPr/>
        <p:txBody>
          <a:bodyPr/>
          <a:lstStyle/>
          <a:p>
            <a:r>
              <a:rPr lang="en-US" smtClean="0">
                <a:ea typeface="ＭＳ Ｐゴシック" pitchFamily="34" charset="-128"/>
              </a:rPr>
              <a:t>CAD Theory</a:t>
            </a:r>
          </a:p>
        </p:txBody>
      </p:sp>
    </p:spTree>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990600" y="1905000"/>
            <a:ext cx="3124200" cy="46482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365760" rIns="365760" anchor="ctr"/>
          <a:lstStyle/>
          <a:p>
            <a:pPr algn="ctr">
              <a:defRPr/>
            </a:pPr>
            <a:r>
              <a:rPr lang="en-US" sz="3200" b="1">
                <a:latin typeface="Arial" charset="0"/>
                <a:ea typeface="ＭＳ Ｐゴシック" charset="0"/>
                <a:cs typeface="ＭＳ Ｐゴシック" charset="0"/>
              </a:rPr>
              <a:t>Detached Personality</a:t>
            </a:r>
            <a:endParaRPr lang="en-US" sz="3200">
              <a:latin typeface="Arial" charset="0"/>
              <a:ea typeface="ＭＳ Ｐゴシック" charset="0"/>
              <a:cs typeface="ＭＳ Ｐゴシック" charset="0"/>
            </a:endParaRPr>
          </a:p>
        </p:txBody>
      </p:sp>
      <p:sp>
        <p:nvSpPr>
          <p:cNvPr id="143363" name="Rectangle 3"/>
          <p:cNvSpPr>
            <a:spLocks noChangeArrowheads="1"/>
          </p:cNvSpPr>
          <p:nvPr/>
        </p:nvSpPr>
        <p:spPr bwMode="auto">
          <a:xfrm>
            <a:off x="4114800" y="1905000"/>
            <a:ext cx="4648200" cy="46482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8640" rIns="548640" anchor="ctr"/>
          <a:lstStyle/>
          <a:p>
            <a:pPr algn="ctr">
              <a:defRPr/>
            </a:pPr>
            <a:r>
              <a:rPr lang="en-US" sz="3200" dirty="0">
                <a:latin typeface="Arial" charset="0"/>
                <a:ea typeface="ＭＳ Ｐゴシック" charset="0"/>
                <a:cs typeface="ＭＳ Ｐゴシック" charset="0"/>
              </a:rPr>
              <a:t>One who moves away from others (e.g., who desires independence, self-sufficiency, and freedom from obligations).</a:t>
            </a:r>
          </a:p>
        </p:txBody>
      </p:sp>
      <p:sp>
        <p:nvSpPr>
          <p:cNvPr id="37891" name="Rectangle 2"/>
          <p:cNvSpPr>
            <a:spLocks noGrp="1" noChangeArrowheads="1"/>
          </p:cNvSpPr>
          <p:nvPr>
            <p:ph type="title"/>
          </p:nvPr>
        </p:nvSpPr>
        <p:spPr/>
        <p:txBody>
          <a:bodyPr/>
          <a:lstStyle/>
          <a:p>
            <a:r>
              <a:rPr lang="en-US" smtClean="0">
                <a:ea typeface="ＭＳ Ｐゴシック" pitchFamily="34" charset="-128"/>
              </a:rPr>
              <a:t>CAD Theory</a:t>
            </a:r>
          </a:p>
        </p:txBody>
      </p:sp>
    </p:spTree>
  </p:cSld>
  <p:clrMapOvr>
    <a:masterClrMapping/>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tr-TR" smtClean="0">
                <a:ea typeface="ＭＳ Ｐゴシック" pitchFamily="34" charset="-128"/>
              </a:rPr>
              <a:t>ROBI TVC</a:t>
            </a:r>
            <a:endParaRPr lang="en-US" smtClean="0">
              <a:ea typeface="ＭＳ Ｐゴシック" pitchFamily="34" charset="-128"/>
            </a:endParaRPr>
          </a:p>
        </p:txBody>
      </p:sp>
      <p:sp>
        <p:nvSpPr>
          <p:cNvPr id="4" name="Slide Number Placeholder 3"/>
          <p:cNvSpPr>
            <a:spLocks noGrp="1"/>
          </p:cNvSpPr>
          <p:nvPr>
            <p:ph type="sldNum" sz="quarter" idx="12"/>
          </p:nvPr>
        </p:nvSpPr>
        <p:spPr/>
        <p:txBody>
          <a:bodyPr>
            <a:normAutofit/>
          </a:bodyPr>
          <a:lstStyle/>
          <a:p>
            <a:fld id="{D2E404EC-BCCB-4BFA-85CB-2385D5E6E71D}" type="slidenum">
              <a:rPr lang="en-US"/>
              <a:pPr/>
              <a:t>19</a:t>
            </a:fld>
            <a:endParaRPr lang="en-US"/>
          </a:p>
        </p:txBody>
      </p:sp>
      <p:pic>
        <p:nvPicPr>
          <p:cNvPr id="38915" name="Picture 2" descr="Screen Shot 2016-06-05 at 5.52.20 AM.png"/>
          <p:cNvPicPr>
            <a:picLocks noChangeAspect="1"/>
          </p:cNvPicPr>
          <p:nvPr/>
        </p:nvPicPr>
        <p:blipFill>
          <a:blip r:embed="rId2"/>
          <a:srcRect/>
          <a:stretch>
            <a:fillRect/>
          </a:stretch>
        </p:blipFill>
        <p:spPr bwMode="auto">
          <a:xfrm>
            <a:off x="1524000" y="1752600"/>
            <a:ext cx="67818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Rectangle 6"/>
          <p:cNvSpPr>
            <a:spLocks noGrp="1" noChangeArrowheads="1"/>
          </p:cNvSpPr>
          <p:nvPr>
            <p:ph type="title"/>
          </p:nvPr>
        </p:nvSpPr>
        <p:spPr>
          <a:xfrm>
            <a:off x="1066800" y="274638"/>
            <a:ext cx="7866888" cy="1143000"/>
          </a:xfrm>
        </p:spPr>
        <p:txBody>
          <a:bodyPr rtlCol="0">
            <a:noAutofit/>
          </a:bodyPr>
          <a:lstStyle/>
          <a:p>
            <a:pPr algn="ctr" eaLnBrk="1" fontAlgn="auto" hangingPunct="1">
              <a:spcAft>
                <a:spcPts val="0"/>
              </a:spcAft>
              <a:defRPr/>
            </a:pPr>
            <a:r>
              <a:rPr lang="en-US" sz="4000" b="1" dirty="0" smtClean="0">
                <a:solidFill>
                  <a:schemeClr val="bg2">
                    <a:lumMod val="25000"/>
                  </a:schemeClr>
                </a:solidFill>
                <a:ea typeface="+mj-ea"/>
                <a:cs typeface="+mj-cs"/>
              </a:rPr>
              <a:t>Personality and </a:t>
            </a:r>
            <a:br>
              <a:rPr lang="en-US" sz="4000" b="1" dirty="0" smtClean="0">
                <a:solidFill>
                  <a:schemeClr val="bg2">
                    <a:lumMod val="25000"/>
                  </a:schemeClr>
                </a:solidFill>
                <a:ea typeface="+mj-ea"/>
                <a:cs typeface="+mj-cs"/>
              </a:rPr>
            </a:br>
            <a:r>
              <a:rPr lang="en-US" sz="4000" b="1" dirty="0" smtClean="0">
                <a:solidFill>
                  <a:schemeClr val="bg2">
                    <a:lumMod val="25000"/>
                  </a:schemeClr>
                </a:solidFill>
                <a:ea typeface="+mj-ea"/>
                <a:cs typeface="+mj-cs"/>
              </a:rPr>
              <a:t>The Nature of Personality</a:t>
            </a:r>
            <a:endParaRPr lang="en-US" sz="4000" b="1" dirty="0">
              <a:solidFill>
                <a:schemeClr val="bg2">
                  <a:lumMod val="25000"/>
                </a:schemeClr>
              </a:solidFill>
              <a:ea typeface="+mj-ea"/>
              <a:cs typeface="+mj-cs"/>
            </a:endParaRPr>
          </a:p>
        </p:txBody>
      </p:sp>
      <p:sp>
        <p:nvSpPr>
          <p:cNvPr id="18435" name="Rectangle 7"/>
          <p:cNvSpPr>
            <a:spLocks noGrp="1" noChangeArrowheads="1"/>
          </p:cNvSpPr>
          <p:nvPr>
            <p:ph idx="1"/>
          </p:nvPr>
        </p:nvSpPr>
        <p:spPr>
          <a:xfrm>
            <a:off x="1066800" y="1905000"/>
            <a:ext cx="7543800" cy="4191000"/>
          </a:xfrm>
        </p:spPr>
        <p:txBody>
          <a:bodyPr>
            <a:normAutofit fontScale="92500"/>
          </a:bodyPr>
          <a:lstStyle/>
          <a:p>
            <a:pPr eaLnBrk="1" hangingPunct="1">
              <a:buFont typeface="Arial" charset="0"/>
              <a:buChar char="•"/>
              <a:defRPr/>
            </a:pPr>
            <a:r>
              <a:rPr lang="en-US" dirty="0">
                <a:cs typeface="+mn-cs"/>
              </a:rPr>
              <a:t>The inner psychological characteristics that both determine and reflect how a person responds to his or her </a:t>
            </a:r>
            <a:r>
              <a:rPr lang="en-US" dirty="0" smtClean="0">
                <a:cs typeface="+mn-cs"/>
              </a:rPr>
              <a:t>environment</a:t>
            </a:r>
            <a:endParaRPr lang="en-US" dirty="0">
              <a:cs typeface="+mn-cs"/>
            </a:endParaRPr>
          </a:p>
          <a:p>
            <a:pPr marL="0" indent="0" algn="r" eaLnBrk="1" hangingPunct="1">
              <a:buFont typeface="Arial" charset="0"/>
              <a:buNone/>
              <a:defRPr/>
            </a:pPr>
            <a:r>
              <a:rPr lang="en-US" sz="2000" dirty="0" smtClean="0">
                <a:cs typeface="+mn-cs"/>
                <a:hlinkClick r:id="rId3"/>
              </a:rPr>
              <a:t>http://similarminds.com/personality_tests.html</a:t>
            </a:r>
            <a:endParaRPr lang="en-US" sz="2000" dirty="0" smtClean="0">
              <a:cs typeface="+mn-cs"/>
            </a:endParaRPr>
          </a:p>
          <a:p>
            <a:pPr marL="0" indent="0" algn="r" eaLnBrk="1" hangingPunct="1">
              <a:buFont typeface="Arial" charset="0"/>
              <a:buNone/>
              <a:defRPr/>
            </a:pPr>
            <a:endParaRPr lang="en-US" sz="2400" dirty="0">
              <a:cs typeface="+mn-cs"/>
            </a:endParaRPr>
          </a:p>
          <a:p>
            <a:pPr eaLnBrk="1" hangingPunct="1">
              <a:buFont typeface="Arial" charset="0"/>
              <a:buChar char="•"/>
              <a:defRPr/>
            </a:pPr>
            <a:r>
              <a:rPr lang="en-US" dirty="0"/>
              <a:t>The Nature of Personality:</a:t>
            </a:r>
          </a:p>
          <a:p>
            <a:pPr lvl="1" eaLnBrk="1" hangingPunct="1">
              <a:buFont typeface="Arial" charset="0"/>
              <a:buChar char="–"/>
              <a:defRPr/>
            </a:pPr>
            <a:r>
              <a:rPr lang="en-US" dirty="0"/>
              <a:t>Personality reflects individual differences</a:t>
            </a:r>
          </a:p>
          <a:p>
            <a:pPr lvl="1" eaLnBrk="1" hangingPunct="1">
              <a:buFont typeface="Arial" charset="0"/>
              <a:buChar char="–"/>
              <a:defRPr/>
            </a:pPr>
            <a:r>
              <a:rPr lang="en-US" dirty="0"/>
              <a:t>Personality is consistent and enduring</a:t>
            </a:r>
          </a:p>
          <a:p>
            <a:pPr lvl="1" eaLnBrk="1" hangingPunct="1">
              <a:buFont typeface="Arial" charset="0"/>
              <a:buChar char="–"/>
              <a:defRPr/>
            </a:pPr>
            <a:r>
              <a:rPr lang="en-US" dirty="0"/>
              <a:t>Personality can change</a:t>
            </a:r>
          </a:p>
          <a:p>
            <a:pPr marL="0" indent="0">
              <a:buFont typeface="Arial" charset="0"/>
              <a:buNone/>
              <a:defRPr/>
            </a:pPr>
            <a:endParaRPr lang="en-US" dirty="0"/>
          </a:p>
          <a:p>
            <a:pPr marL="0" indent="0" algn="r" eaLnBrk="1" hangingPunct="1">
              <a:buFont typeface="Arial" charset="0"/>
              <a:buNone/>
              <a:defRPr/>
            </a:pPr>
            <a:endParaRPr lang="en-US" sz="2400" dirty="0">
              <a:cs typeface="+mn-cs"/>
            </a:endParaRPr>
          </a:p>
        </p:txBody>
      </p:sp>
      <p:sp>
        <p:nvSpPr>
          <p:cNvPr id="17411" name="Slide Number Placeholder 5"/>
          <p:cNvSpPr>
            <a:spLocks noGrp="1"/>
          </p:cNvSpPr>
          <p:nvPr>
            <p:ph type="sldNum" sz="quarter" idx="12"/>
          </p:nvPr>
        </p:nvSpPr>
        <p:spPr bwMode="auto">
          <a:noFill/>
          <a:ln>
            <a:miter lim="800000"/>
            <a:headEnd/>
            <a:tailEnd/>
          </a:ln>
        </p:spPr>
        <p:txBody>
          <a:bodyPr>
            <a:normAutofit/>
          </a:bodyPr>
          <a:lstStyle/>
          <a:p>
            <a:fld id="{E9FD6E49-6C7F-4069-B3AB-FBE3211FCD48}" type="slidenum">
              <a:rPr lang="en-US"/>
              <a:pPr/>
              <a:t>2</a:t>
            </a:fld>
            <a:endParaRPr lang="en-US"/>
          </a:p>
        </p:txBody>
      </p:sp>
      <p:sp>
        <p:nvSpPr>
          <p:cNvPr id="7"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rPr>
              <a:t>Chapter Five Slide</a:t>
            </a:r>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normAutofit fontScale="90000"/>
          </a:bodyPr>
          <a:lstStyle/>
          <a:p>
            <a:r>
              <a:rPr lang="nb-NO" smtClean="0">
                <a:ea typeface="ＭＳ Ｐゴシック" pitchFamily="34" charset="-128"/>
              </a:rPr>
              <a:t>Shine Strong Pantene 2014 </a:t>
            </a:r>
            <a:br>
              <a:rPr lang="nb-NO" smtClean="0">
                <a:ea typeface="ＭＳ Ｐゴシック" pitchFamily="34" charset="-128"/>
              </a:rPr>
            </a:br>
            <a:endParaRPr lang="en-US" smtClean="0">
              <a:ea typeface="ＭＳ Ｐゴシック" pitchFamily="34" charset="-128"/>
            </a:endParaRPr>
          </a:p>
        </p:txBody>
      </p:sp>
      <p:pic>
        <p:nvPicPr>
          <p:cNvPr id="39938" name="Content Placeholder 4" descr="Screen Shot 2016-01-27 at 5.55.38 AM.png"/>
          <p:cNvPicPr>
            <a:picLocks noGrp="1" noChangeAspect="1"/>
          </p:cNvPicPr>
          <p:nvPr>
            <p:ph idx="1"/>
          </p:nvPr>
        </p:nvPicPr>
        <p:blipFill>
          <a:blip r:embed="rId2"/>
          <a:stretch>
            <a:fillRect/>
          </a:stretch>
        </p:blipFill>
        <p:spPr>
          <a:xfrm>
            <a:off x="1435100" y="1567951"/>
            <a:ext cx="7499350" cy="4560298"/>
          </a:xfrm>
        </p:spPr>
      </p:pic>
      <p:sp>
        <p:nvSpPr>
          <p:cNvPr id="4" name="Slide Number Placeholder 3"/>
          <p:cNvSpPr>
            <a:spLocks noGrp="1"/>
          </p:cNvSpPr>
          <p:nvPr>
            <p:ph type="sldNum" sz="quarter" idx="12"/>
          </p:nvPr>
        </p:nvSpPr>
        <p:spPr/>
        <p:txBody>
          <a:bodyPr>
            <a:normAutofit/>
          </a:bodyPr>
          <a:lstStyle/>
          <a:p>
            <a:fld id="{45D98BEA-B50B-4F0D-B827-28A9B764740D}"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ea typeface="ＭＳ Ｐゴシック" pitchFamily="34" charset="-128"/>
              </a:rPr>
              <a:t>Hush Puppies</a:t>
            </a:r>
          </a:p>
        </p:txBody>
      </p:sp>
      <p:pic>
        <p:nvPicPr>
          <p:cNvPr id="40962" name="Content Placeholder 4" descr="Screen Shot 2016-01-27 at 6.08.48 AM.png"/>
          <p:cNvPicPr>
            <a:picLocks noGrp="1" noChangeAspect="1"/>
          </p:cNvPicPr>
          <p:nvPr>
            <p:ph idx="1"/>
          </p:nvPr>
        </p:nvPicPr>
        <p:blipFill>
          <a:blip r:embed="rId2"/>
          <a:stretch>
            <a:fillRect/>
          </a:stretch>
        </p:blipFill>
        <p:spPr>
          <a:xfrm>
            <a:off x="2895600" y="1828800"/>
            <a:ext cx="3790402" cy="4800600"/>
          </a:xfrm>
        </p:spPr>
      </p:pic>
      <p:sp>
        <p:nvSpPr>
          <p:cNvPr id="4" name="Slide Number Placeholder 3"/>
          <p:cNvSpPr>
            <a:spLocks noGrp="1"/>
          </p:cNvSpPr>
          <p:nvPr>
            <p:ph type="sldNum" sz="quarter" idx="12"/>
          </p:nvPr>
        </p:nvSpPr>
        <p:spPr/>
        <p:txBody>
          <a:bodyPr>
            <a:normAutofit/>
          </a:bodyPr>
          <a:lstStyle/>
          <a:p>
            <a:fld id="{31017E47-0013-4DE5-B618-948BCDD9B8C0}"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p:txBody>
          <a:bodyPr/>
          <a:lstStyle/>
          <a:p>
            <a:pPr eaLnBrk="1" hangingPunct="1"/>
            <a:r>
              <a:rPr lang="en-US" smtClean="0">
                <a:ea typeface="ＭＳ Ｐゴシック" pitchFamily="34" charset="-128"/>
              </a:rPr>
              <a:t>Trait Theory</a:t>
            </a:r>
          </a:p>
        </p:txBody>
      </p:sp>
      <p:sp>
        <p:nvSpPr>
          <p:cNvPr id="41986" name="Rectangle 5"/>
          <p:cNvSpPr>
            <a:spLocks noGrp="1" noChangeArrowheads="1"/>
          </p:cNvSpPr>
          <p:nvPr>
            <p:ph idx="1"/>
          </p:nvPr>
        </p:nvSpPr>
        <p:spPr>
          <a:xfrm>
            <a:off x="990600" y="1752600"/>
            <a:ext cx="7696200" cy="4419600"/>
          </a:xfrm>
        </p:spPr>
        <p:txBody>
          <a:bodyPr>
            <a:normAutofit/>
          </a:bodyPr>
          <a:lstStyle/>
          <a:p>
            <a:pPr eaLnBrk="1" hangingPunct="1">
              <a:lnSpc>
                <a:spcPct val="90000"/>
              </a:lnSpc>
            </a:pPr>
            <a:r>
              <a:rPr lang="en-US" dirty="0" smtClean="0">
                <a:ea typeface="ＭＳ Ｐゴシック" pitchFamily="34" charset="-128"/>
              </a:rPr>
              <a:t>Personality theory with a focus on </a:t>
            </a:r>
            <a:r>
              <a:rPr lang="en-US" u="sng" dirty="0" smtClean="0">
                <a:solidFill>
                  <a:srgbClr val="FF0000"/>
                </a:solidFill>
                <a:ea typeface="ＭＳ Ｐゴシック" pitchFamily="34" charset="-128"/>
              </a:rPr>
              <a:t>psychological</a:t>
            </a:r>
            <a:r>
              <a:rPr lang="en-US" dirty="0" smtClean="0">
                <a:ea typeface="ＭＳ Ｐゴシック" pitchFamily="34" charset="-128"/>
              </a:rPr>
              <a:t> characteristics</a:t>
            </a:r>
          </a:p>
          <a:p>
            <a:pPr eaLnBrk="1" hangingPunct="1">
              <a:lnSpc>
                <a:spcPct val="90000"/>
              </a:lnSpc>
            </a:pPr>
            <a:r>
              <a:rPr lang="en-US" dirty="0" smtClean="0">
                <a:ea typeface="ＭＳ Ｐゴシック" pitchFamily="34" charset="-128"/>
              </a:rPr>
              <a:t>Focus on </a:t>
            </a:r>
            <a:r>
              <a:rPr lang="en-US" u="sng" dirty="0" smtClean="0">
                <a:solidFill>
                  <a:srgbClr val="FF0000"/>
                </a:solidFill>
                <a:ea typeface="ＭＳ Ｐゴシック" pitchFamily="34" charset="-128"/>
              </a:rPr>
              <a:t>measurement</a:t>
            </a:r>
            <a:r>
              <a:rPr lang="en-US" dirty="0" smtClean="0">
                <a:solidFill>
                  <a:srgbClr val="FF0000"/>
                </a:solidFill>
                <a:ea typeface="ＭＳ Ｐゴシック" pitchFamily="34" charset="-128"/>
              </a:rPr>
              <a:t> </a:t>
            </a:r>
            <a:r>
              <a:rPr lang="en-US" dirty="0" smtClean="0">
                <a:ea typeface="ＭＳ Ｐゴシック" pitchFamily="34" charset="-128"/>
              </a:rPr>
              <a:t>of personality in terms of traits</a:t>
            </a:r>
          </a:p>
          <a:p>
            <a:pPr eaLnBrk="1" hangingPunct="1">
              <a:lnSpc>
                <a:spcPct val="90000"/>
              </a:lnSpc>
            </a:pPr>
            <a:r>
              <a:rPr lang="en-US" dirty="0" smtClean="0">
                <a:ea typeface="ＭＳ Ｐゴシック" pitchFamily="34" charset="-128"/>
              </a:rPr>
              <a:t>Trait - </a:t>
            </a:r>
            <a:r>
              <a:rPr lang="en-US" i="1" dirty="0" smtClean="0">
                <a:ea typeface="ＭＳ Ｐゴシック" pitchFamily="34" charset="-128"/>
              </a:rPr>
              <a:t>any </a:t>
            </a:r>
            <a:r>
              <a:rPr lang="en-US" i="1" u="sng" dirty="0" smtClean="0">
                <a:solidFill>
                  <a:srgbClr val="FF0000"/>
                </a:solidFill>
                <a:ea typeface="ＭＳ Ｐゴシック" pitchFamily="34" charset="-128"/>
              </a:rPr>
              <a:t>distinguishing</a:t>
            </a:r>
            <a:r>
              <a:rPr lang="en-US" i="1" dirty="0" smtClean="0">
                <a:ea typeface="ＭＳ Ｐゴシック" pitchFamily="34" charset="-128"/>
              </a:rPr>
              <a:t>, </a:t>
            </a:r>
            <a:r>
              <a:rPr lang="en-US" i="1" u="sng" dirty="0" smtClean="0">
                <a:solidFill>
                  <a:srgbClr val="FF0000"/>
                </a:solidFill>
                <a:ea typeface="ＭＳ Ｐゴシック" pitchFamily="34" charset="-128"/>
              </a:rPr>
              <a:t>relatively enduring way</a:t>
            </a:r>
            <a:r>
              <a:rPr lang="en-US" i="1" dirty="0" smtClean="0">
                <a:ea typeface="ＭＳ Ｐゴシック" pitchFamily="34" charset="-128"/>
              </a:rPr>
              <a:t> in which one </a:t>
            </a:r>
            <a:r>
              <a:rPr lang="en-US" i="1" u="sng" dirty="0" smtClean="0">
                <a:solidFill>
                  <a:srgbClr val="FF0000"/>
                </a:solidFill>
                <a:ea typeface="ＭＳ Ｐゴシック" pitchFamily="34" charset="-128"/>
              </a:rPr>
              <a:t>individual differs</a:t>
            </a:r>
            <a:r>
              <a:rPr lang="en-US" i="1" dirty="0" smtClean="0">
                <a:ea typeface="ＭＳ Ｐゴシック" pitchFamily="34" charset="-128"/>
              </a:rPr>
              <a:t> from another</a:t>
            </a:r>
          </a:p>
          <a:p>
            <a:pPr eaLnBrk="1" hangingPunct="1">
              <a:lnSpc>
                <a:spcPct val="90000"/>
              </a:lnSpc>
            </a:pPr>
            <a:r>
              <a:rPr lang="en-US" dirty="0" smtClean="0">
                <a:ea typeface="ＭＳ Ｐゴシック" pitchFamily="34" charset="-128"/>
              </a:rPr>
              <a:t>Personality is linked to </a:t>
            </a:r>
            <a:r>
              <a:rPr lang="en-US" b="1" u="sng" dirty="0" smtClean="0">
                <a:solidFill>
                  <a:srgbClr val="FF0000"/>
                </a:solidFill>
                <a:ea typeface="ＭＳ Ｐゴシック" pitchFamily="34" charset="-128"/>
              </a:rPr>
              <a:t>broad product categories</a:t>
            </a:r>
            <a:r>
              <a:rPr lang="en-US" dirty="0" smtClean="0">
                <a:ea typeface="ＭＳ Ｐゴシック" pitchFamily="34" charset="-128"/>
              </a:rPr>
              <a:t> and </a:t>
            </a:r>
            <a:r>
              <a:rPr lang="en-US" b="1" u="sng" dirty="0" smtClean="0">
                <a:solidFill>
                  <a:srgbClr val="FF0000"/>
                </a:solidFill>
                <a:ea typeface="ＭＳ Ｐゴシック" pitchFamily="34" charset="-128"/>
              </a:rPr>
              <a:t>NOT</a:t>
            </a:r>
            <a:r>
              <a:rPr lang="en-US" dirty="0" smtClean="0">
                <a:ea typeface="ＭＳ Ｐゴシック" pitchFamily="34" charset="-128"/>
              </a:rPr>
              <a:t> specific </a:t>
            </a:r>
            <a:r>
              <a:rPr lang="en-US" b="1" u="sng" dirty="0" smtClean="0">
                <a:solidFill>
                  <a:srgbClr val="FF0000"/>
                </a:solidFill>
                <a:ea typeface="ＭＳ Ｐゴシック" pitchFamily="34" charset="-128"/>
              </a:rPr>
              <a:t>brands</a:t>
            </a:r>
          </a:p>
        </p:txBody>
      </p:sp>
      <p:sp>
        <p:nvSpPr>
          <p:cNvPr id="41987" name="Slide Number Placeholder 5"/>
          <p:cNvSpPr>
            <a:spLocks noGrp="1"/>
          </p:cNvSpPr>
          <p:nvPr>
            <p:ph type="sldNum" sz="quarter" idx="12"/>
          </p:nvPr>
        </p:nvSpPr>
        <p:spPr bwMode="auto">
          <a:noFill/>
          <a:ln>
            <a:miter lim="800000"/>
            <a:headEnd/>
            <a:tailEnd/>
          </a:ln>
        </p:spPr>
        <p:txBody>
          <a:bodyPr>
            <a:normAutofit/>
          </a:bodyPr>
          <a:lstStyle/>
          <a:p>
            <a:fld id="{60D55D96-3C0F-458C-8A42-3B2BA0584014}" type="slidenum">
              <a:rPr lang="en-US"/>
              <a:pPr/>
              <a:t>22</a:t>
            </a:fld>
            <a:endParaRPr lang="en-US"/>
          </a:p>
        </p:txBody>
      </p:sp>
      <p:sp>
        <p:nvSpPr>
          <p:cNvPr id="6"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rPr>
              <a:t>Chapter Five Slide</a:t>
            </a:r>
          </a:p>
        </p:txBody>
      </p:sp>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066800" y="0"/>
            <a:ext cx="8077200" cy="1143000"/>
          </a:xfrm>
        </p:spPr>
        <p:txBody>
          <a:bodyPr>
            <a:noAutofit/>
          </a:bodyPr>
          <a:lstStyle/>
          <a:p>
            <a:pPr algn="ctr" eaLnBrk="1" hangingPunct="1"/>
            <a:r>
              <a:rPr lang="en-US" sz="4000" b="1" dirty="0" smtClean="0">
                <a:ea typeface="ＭＳ Ｐゴシック" pitchFamily="34" charset="-128"/>
              </a:rPr>
              <a:t/>
            </a:r>
            <a:br>
              <a:rPr lang="en-US" sz="4000" b="1" dirty="0" smtClean="0">
                <a:ea typeface="ＭＳ Ｐゴシック" pitchFamily="34" charset="-128"/>
              </a:rPr>
            </a:br>
            <a:r>
              <a:rPr lang="en-US" sz="4000" b="1" dirty="0" smtClean="0">
                <a:ea typeface="ＭＳ Ｐゴシック" pitchFamily="34" charset="-128"/>
              </a:rPr>
              <a:t>Personality Traits and Consumer Innovators</a:t>
            </a:r>
          </a:p>
        </p:txBody>
      </p:sp>
      <p:graphicFrame>
        <p:nvGraphicFramePr>
          <p:cNvPr id="8" name="Content Placeholder 7"/>
          <p:cNvGraphicFramePr>
            <a:graphicFrameLocks noGrp="1"/>
          </p:cNvGraphicFramePr>
          <p:nvPr>
            <p:ph idx="1"/>
          </p:nvPr>
        </p:nvGraphicFramePr>
        <p:xfrm>
          <a:off x="990600" y="2057400"/>
          <a:ext cx="7848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5" name="Slide Number Placeholder 5"/>
          <p:cNvSpPr>
            <a:spLocks noGrp="1"/>
          </p:cNvSpPr>
          <p:nvPr>
            <p:ph type="sldNum" sz="quarter" idx="12"/>
          </p:nvPr>
        </p:nvSpPr>
        <p:spPr bwMode="auto">
          <a:noFill/>
          <a:ln>
            <a:miter lim="800000"/>
            <a:headEnd/>
            <a:tailEnd/>
          </a:ln>
        </p:spPr>
        <p:txBody>
          <a:bodyPr>
            <a:normAutofit/>
          </a:bodyPr>
          <a:lstStyle/>
          <a:p>
            <a:fld id="{4EBC93B9-1769-47CA-8B2F-07FC5C2DFCDF}" type="slidenum">
              <a:rPr lang="en-US"/>
              <a:pPr/>
              <a:t>23</a:t>
            </a:fld>
            <a:endParaRPr lang="en-US"/>
          </a:p>
        </p:txBody>
      </p:sp>
      <p:sp>
        <p:nvSpPr>
          <p:cNvPr id="11" name="Footer Placeholder 6"/>
          <p:cNvSpPr txBox="1">
            <a:spLocks/>
          </p:cNvSpPr>
          <p:nvPr/>
        </p:nvSpPr>
        <p:spPr>
          <a:xfrm>
            <a:off x="70866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rPr>
              <a:t>Chapter Five Slide</a:t>
            </a:r>
          </a:p>
        </p:txBody>
      </p:sp>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1066800" y="1905000"/>
            <a:ext cx="3581400" cy="46482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365760" rIns="365760" anchor="ctr"/>
          <a:lstStyle/>
          <a:p>
            <a:pPr algn="ctr">
              <a:defRPr/>
            </a:pPr>
            <a:r>
              <a:rPr lang="en-US" sz="3100" b="1" dirty="0">
                <a:effectLst>
                  <a:outerShdw blurRad="38100" dist="38100" dir="2700000" algn="tl">
                    <a:srgbClr val="DDDDDD"/>
                  </a:outerShdw>
                </a:effectLst>
                <a:latin typeface="Arial" charset="0"/>
                <a:ea typeface="ＭＳ Ｐゴシック" charset="0"/>
                <a:cs typeface="ＭＳ Ｐゴシック" charset="0"/>
              </a:rPr>
              <a:t>Consumer Innovativeness</a:t>
            </a:r>
            <a:endParaRPr lang="en-US" sz="3100" dirty="0">
              <a:latin typeface="Arial" charset="0"/>
              <a:ea typeface="ＭＳ Ｐゴシック" charset="0"/>
              <a:cs typeface="ＭＳ Ｐゴシック" charset="0"/>
            </a:endParaRPr>
          </a:p>
        </p:txBody>
      </p:sp>
      <p:sp>
        <p:nvSpPr>
          <p:cNvPr id="147460" name="Rectangle 4"/>
          <p:cNvSpPr>
            <a:spLocks noChangeArrowheads="1"/>
          </p:cNvSpPr>
          <p:nvPr/>
        </p:nvSpPr>
        <p:spPr bwMode="auto">
          <a:xfrm>
            <a:off x="4648200" y="1905000"/>
            <a:ext cx="4267200" cy="46482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8640" rIns="548640" anchor="ctr"/>
          <a:lstStyle/>
          <a:p>
            <a:pPr algn="ctr">
              <a:defRPr/>
            </a:pPr>
            <a:r>
              <a:rPr lang="en-US" sz="3200" dirty="0">
                <a:latin typeface="Arial" charset="0"/>
                <a:ea typeface="ＭＳ Ｐゴシック" charset="0"/>
                <a:cs typeface="ＭＳ Ｐゴシック" charset="0"/>
              </a:rPr>
              <a:t>The degree to which consumers are receptive to new products, new services or new practices.</a:t>
            </a:r>
          </a:p>
        </p:txBody>
      </p:sp>
      <p:sp>
        <p:nvSpPr>
          <p:cNvPr id="46083" name="Rectangle 2"/>
          <p:cNvSpPr>
            <a:spLocks noGrp="1" noChangeArrowheads="1"/>
          </p:cNvSpPr>
          <p:nvPr>
            <p:ph type="title"/>
          </p:nvPr>
        </p:nvSpPr>
        <p:spPr>
          <a:xfrm>
            <a:off x="990600" y="585789"/>
            <a:ext cx="7543800" cy="862012"/>
          </a:xfrm>
        </p:spPr>
        <p:txBody>
          <a:bodyPr>
            <a:noAutofit/>
          </a:bodyPr>
          <a:lstStyle/>
          <a:p>
            <a:pPr algn="ctr"/>
            <a:r>
              <a:rPr lang="en-US" sz="4000" b="1" dirty="0" smtClean="0">
                <a:ea typeface="ＭＳ Ｐゴシック" pitchFamily="34" charset="-128"/>
              </a:rPr>
              <a:t>Personality Traits and Consumer Innovators</a:t>
            </a:r>
            <a:br>
              <a:rPr lang="en-US" sz="4000" b="1" dirty="0" smtClean="0">
                <a:ea typeface="ＭＳ Ｐゴシック" pitchFamily="34" charset="-128"/>
              </a:rPr>
            </a:br>
            <a:endParaRPr lang="en-US" sz="4000" b="1" dirty="0" smtClean="0">
              <a:ea typeface="ＭＳ Ｐゴシック" pitchFamily="34" charset="-128"/>
            </a:endParaRPr>
          </a:p>
        </p:txBody>
      </p:sp>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990600" y="2438400"/>
            <a:ext cx="2971800" cy="41656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365760" rIns="365760" anchor="ctr"/>
          <a:lstStyle/>
          <a:p>
            <a:pPr algn="ctr">
              <a:defRPr/>
            </a:pPr>
            <a:r>
              <a:rPr lang="en-US" sz="3200" b="1" dirty="0">
                <a:latin typeface="Arial" charset="0"/>
                <a:ea typeface="ＭＳ Ｐゴシック" charset="0"/>
                <a:cs typeface="ＭＳ Ｐゴシック" charset="0"/>
              </a:rPr>
              <a:t>Dogmatism</a:t>
            </a:r>
            <a:endParaRPr lang="en-US" sz="3200" dirty="0">
              <a:latin typeface="Arial" charset="0"/>
              <a:ea typeface="ＭＳ Ｐゴシック" charset="0"/>
              <a:cs typeface="ＭＳ Ｐゴシック" charset="0"/>
            </a:endParaRPr>
          </a:p>
        </p:txBody>
      </p:sp>
      <p:sp>
        <p:nvSpPr>
          <p:cNvPr id="149508" name="Rectangle 4"/>
          <p:cNvSpPr>
            <a:spLocks noChangeArrowheads="1"/>
          </p:cNvSpPr>
          <p:nvPr/>
        </p:nvSpPr>
        <p:spPr bwMode="auto">
          <a:xfrm>
            <a:off x="3657600" y="2438400"/>
            <a:ext cx="5105400" cy="41910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8640" rIns="548640" anchor="ctr"/>
          <a:lstStyle/>
          <a:p>
            <a:pPr algn="ctr">
              <a:defRPr/>
            </a:pPr>
            <a:r>
              <a:rPr lang="en-US" sz="2800" dirty="0">
                <a:latin typeface="Arial" charset="0"/>
                <a:ea typeface="ＭＳ Ｐゴシック" charset="0"/>
                <a:cs typeface="ＭＳ Ｐゴシック" charset="0"/>
              </a:rPr>
              <a:t>A personality trait that reflects the </a:t>
            </a:r>
            <a:r>
              <a:rPr lang="en-US" sz="2800" b="1" u="sng" dirty="0">
                <a:solidFill>
                  <a:srgbClr val="FF0000"/>
                </a:solidFill>
                <a:latin typeface="Arial" charset="0"/>
                <a:ea typeface="ＭＳ Ｐゴシック" charset="0"/>
                <a:cs typeface="ＭＳ Ｐゴシック" charset="0"/>
              </a:rPr>
              <a:t>degree of rigidity</a:t>
            </a:r>
            <a:r>
              <a:rPr lang="en-US" sz="2800" dirty="0">
                <a:latin typeface="Arial" charset="0"/>
                <a:ea typeface="ＭＳ Ｐゴシック" charset="0"/>
                <a:cs typeface="ＭＳ Ｐゴシック" charset="0"/>
              </a:rPr>
              <a:t> a person displays </a:t>
            </a:r>
            <a:r>
              <a:rPr lang="en-US" sz="2800" b="1" u="sng" dirty="0">
                <a:solidFill>
                  <a:srgbClr val="FF0000"/>
                </a:solidFill>
                <a:latin typeface="Arial" charset="0"/>
                <a:ea typeface="ＭＳ Ｐゴシック" charset="0"/>
                <a:cs typeface="ＭＳ Ｐゴシック" charset="0"/>
              </a:rPr>
              <a:t>toward the unfamiliar</a:t>
            </a:r>
            <a:r>
              <a:rPr lang="en-US" sz="2800" dirty="0">
                <a:latin typeface="Arial" charset="0"/>
                <a:ea typeface="ＭＳ Ｐゴシック" charset="0"/>
                <a:cs typeface="ＭＳ Ｐゴシック" charset="0"/>
              </a:rPr>
              <a:t> and toward information that is </a:t>
            </a:r>
            <a:r>
              <a:rPr lang="en-US" sz="2800" b="1" u="sng" dirty="0">
                <a:solidFill>
                  <a:srgbClr val="FF0000"/>
                </a:solidFill>
                <a:latin typeface="Arial" charset="0"/>
                <a:ea typeface="ＭＳ Ｐゴシック" charset="0"/>
                <a:cs typeface="ＭＳ Ｐゴシック" charset="0"/>
              </a:rPr>
              <a:t>contrary to his or her own established beliefs.</a:t>
            </a:r>
          </a:p>
        </p:txBody>
      </p:sp>
      <p:sp>
        <p:nvSpPr>
          <p:cNvPr id="47107" name="Rectangle 2"/>
          <p:cNvSpPr>
            <a:spLocks noGrp="1" noChangeArrowheads="1"/>
          </p:cNvSpPr>
          <p:nvPr>
            <p:ph type="title"/>
          </p:nvPr>
        </p:nvSpPr>
        <p:spPr>
          <a:xfrm>
            <a:off x="1066800" y="381000"/>
            <a:ext cx="7467600" cy="914401"/>
          </a:xfrm>
        </p:spPr>
        <p:txBody>
          <a:bodyPr>
            <a:normAutofit fontScale="90000"/>
          </a:bodyPr>
          <a:lstStyle/>
          <a:p>
            <a:pPr algn="ctr"/>
            <a:r>
              <a:rPr lang="en-US" sz="3200" b="1" dirty="0" smtClean="0">
                <a:ea typeface="ＭＳ Ｐゴシック" pitchFamily="34" charset="-128"/>
              </a:rPr>
              <a:t>Personality Traits and Consumer Innovators</a:t>
            </a:r>
            <a:br>
              <a:rPr lang="en-US" sz="3200" b="1" dirty="0" smtClean="0">
                <a:ea typeface="ＭＳ Ｐゴシック" pitchFamily="34" charset="-128"/>
              </a:rPr>
            </a:br>
            <a:endParaRPr lang="en-US" sz="3200" b="1" dirty="0" smtClean="0">
              <a:ea typeface="ＭＳ Ｐゴシック" pitchFamily="34" charset="-128"/>
            </a:endParaRPr>
          </a:p>
        </p:txBody>
      </p:sp>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solidFill>
                  <a:schemeClr val="tx1"/>
                </a:solidFill>
                <a:ea typeface="ＭＳ Ｐゴシック" pitchFamily="34" charset="-128"/>
              </a:rPr>
              <a:t>Dogmatism</a:t>
            </a:r>
            <a:endParaRPr lang="en-US" smtClean="0">
              <a:ea typeface="ＭＳ Ｐゴシック" pitchFamily="34" charset="-128"/>
            </a:endParaRPr>
          </a:p>
        </p:txBody>
      </p:sp>
      <p:sp>
        <p:nvSpPr>
          <p:cNvPr id="48130" name="Rectangle 3"/>
          <p:cNvSpPr>
            <a:spLocks noGrp="1" noChangeArrowheads="1"/>
          </p:cNvSpPr>
          <p:nvPr>
            <p:ph idx="1"/>
          </p:nvPr>
        </p:nvSpPr>
        <p:spPr>
          <a:xfrm>
            <a:off x="990600" y="1828800"/>
            <a:ext cx="7467600" cy="3908425"/>
          </a:xfrm>
        </p:spPr>
        <p:txBody>
          <a:bodyPr/>
          <a:lstStyle/>
          <a:p>
            <a:pPr>
              <a:lnSpc>
                <a:spcPct val="90000"/>
              </a:lnSpc>
            </a:pPr>
            <a:r>
              <a:rPr lang="en-US" dirty="0" smtClean="0">
                <a:ea typeface="ＭＳ Ｐゴシック" pitchFamily="34" charset="-128"/>
              </a:rPr>
              <a:t>Consumers </a:t>
            </a:r>
            <a:r>
              <a:rPr lang="en-US" b="1" u="sng" dirty="0" smtClean="0">
                <a:solidFill>
                  <a:srgbClr val="FF0000"/>
                </a:solidFill>
                <a:ea typeface="ＭＳ Ｐゴシック" pitchFamily="34" charset="-128"/>
              </a:rPr>
              <a:t>low in dogmatism</a:t>
            </a:r>
            <a:r>
              <a:rPr lang="en-US" dirty="0" smtClean="0">
                <a:ea typeface="ＭＳ Ｐゴシック" pitchFamily="34" charset="-128"/>
              </a:rPr>
              <a:t> (</a:t>
            </a:r>
            <a:r>
              <a:rPr lang="en-US" i="1" dirty="0" smtClean="0">
                <a:ea typeface="ＭＳ Ｐゴシック" pitchFamily="34" charset="-128"/>
              </a:rPr>
              <a:t>open-minded</a:t>
            </a:r>
            <a:r>
              <a:rPr lang="en-US" dirty="0" smtClean="0">
                <a:ea typeface="ＭＳ Ｐゴシック" pitchFamily="34" charset="-128"/>
              </a:rPr>
              <a:t>) are more likely to </a:t>
            </a:r>
            <a:r>
              <a:rPr lang="en-US" b="1" u="sng" dirty="0" smtClean="0">
                <a:solidFill>
                  <a:srgbClr val="FF0000"/>
                </a:solidFill>
                <a:ea typeface="ＭＳ Ｐゴシック" pitchFamily="34" charset="-128"/>
              </a:rPr>
              <a:t>prefer innovative products</a:t>
            </a:r>
            <a:r>
              <a:rPr lang="en-US" dirty="0" smtClean="0">
                <a:ea typeface="ＭＳ Ｐゴシック" pitchFamily="34" charset="-128"/>
              </a:rPr>
              <a:t> to established or traditional alternatives</a:t>
            </a:r>
          </a:p>
          <a:p>
            <a:pPr>
              <a:lnSpc>
                <a:spcPct val="90000"/>
              </a:lnSpc>
            </a:pPr>
            <a:r>
              <a:rPr lang="en-US" b="1" u="sng" dirty="0" smtClean="0">
                <a:solidFill>
                  <a:srgbClr val="FF0000"/>
                </a:solidFill>
                <a:ea typeface="ＭＳ Ｐゴシック" pitchFamily="34" charset="-128"/>
              </a:rPr>
              <a:t>Highly dogmatic</a:t>
            </a:r>
            <a:r>
              <a:rPr lang="en-US" dirty="0" smtClean="0">
                <a:ea typeface="ＭＳ Ｐゴシック" pitchFamily="34" charset="-128"/>
              </a:rPr>
              <a:t> consumers tend to be more </a:t>
            </a:r>
            <a:r>
              <a:rPr lang="en-US" b="1" u="sng" dirty="0" smtClean="0">
                <a:solidFill>
                  <a:srgbClr val="FF0000"/>
                </a:solidFill>
                <a:ea typeface="ＭＳ Ｐゴシック" pitchFamily="34" charset="-128"/>
              </a:rPr>
              <a:t>receptive to ads</a:t>
            </a:r>
            <a:r>
              <a:rPr lang="en-US" dirty="0" smtClean="0">
                <a:ea typeface="ＭＳ Ｐゴシック" pitchFamily="34" charset="-128"/>
              </a:rPr>
              <a:t> for new products or services that contain an</a:t>
            </a:r>
            <a:r>
              <a:rPr lang="en-US" b="1" u="sng" dirty="0" smtClean="0">
                <a:solidFill>
                  <a:srgbClr val="FF0000"/>
                </a:solidFill>
                <a:ea typeface="ＭＳ Ｐゴシック" pitchFamily="34" charset="-128"/>
              </a:rPr>
              <a:t> appeal from an authoritative figure</a:t>
            </a:r>
          </a:p>
        </p:txBody>
      </p:sp>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1143000" y="914400"/>
            <a:ext cx="2514600" cy="5410200"/>
          </a:xfrm>
        </p:spPr>
        <p:txBody>
          <a:bodyPr/>
          <a:lstStyle/>
          <a:p>
            <a:r>
              <a:rPr lang="en-US" sz="3600" dirty="0" smtClean="0">
                <a:ea typeface="ＭＳ Ｐゴシック" pitchFamily="34" charset="-128"/>
              </a:rPr>
              <a:t> Ad Encouraging New Product Acceptance</a:t>
            </a:r>
            <a:endParaRPr lang="en-US" dirty="0" smtClean="0">
              <a:ea typeface="ＭＳ Ｐゴシック" pitchFamily="34" charset="-128"/>
            </a:endParaRPr>
          </a:p>
        </p:txBody>
      </p:sp>
      <p:pic>
        <p:nvPicPr>
          <p:cNvPr id="49154" name="Picture 3" descr="Schiffman_CH05_11_0001"/>
          <p:cNvPicPr>
            <a:picLocks noChangeAspect="1" noChangeArrowheads="1"/>
          </p:cNvPicPr>
          <p:nvPr/>
        </p:nvPicPr>
        <p:blipFill>
          <a:blip r:embed="rId2"/>
          <a:srcRect/>
          <a:stretch>
            <a:fillRect/>
          </a:stretch>
        </p:blipFill>
        <p:spPr bwMode="auto">
          <a:xfrm>
            <a:off x="4191000" y="335926"/>
            <a:ext cx="4572000" cy="6429999"/>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371600" y="457200"/>
            <a:ext cx="6934200" cy="1143000"/>
          </a:xfrm>
        </p:spPr>
        <p:txBody>
          <a:bodyPr/>
          <a:lstStyle/>
          <a:p>
            <a:r>
              <a:rPr lang="en-US" dirty="0" smtClean="0">
                <a:ea typeface="ＭＳ Ｐゴシック" pitchFamily="34" charset="-128"/>
              </a:rPr>
              <a:t>Social Character</a:t>
            </a:r>
          </a:p>
        </p:txBody>
      </p:sp>
      <p:sp>
        <p:nvSpPr>
          <p:cNvPr id="50178" name="Rectangle 3"/>
          <p:cNvSpPr>
            <a:spLocks noGrp="1" noChangeArrowheads="1"/>
          </p:cNvSpPr>
          <p:nvPr>
            <p:ph sz="half" idx="1"/>
          </p:nvPr>
        </p:nvSpPr>
        <p:spPr>
          <a:xfrm>
            <a:off x="1066800" y="1905000"/>
            <a:ext cx="3429000" cy="4230688"/>
          </a:xfrm>
        </p:spPr>
        <p:txBody>
          <a:bodyPr>
            <a:normAutofit fontScale="92500" lnSpcReduction="10000"/>
          </a:bodyPr>
          <a:lstStyle/>
          <a:p>
            <a:pPr>
              <a:buFontTx/>
              <a:buNone/>
            </a:pPr>
            <a:r>
              <a:rPr lang="en-US" b="1" dirty="0" smtClean="0">
                <a:ea typeface="ＭＳ Ｐゴシック" pitchFamily="34" charset="-128"/>
              </a:rPr>
              <a:t>Inner-Directed  </a:t>
            </a:r>
          </a:p>
          <a:p>
            <a:r>
              <a:rPr lang="en-US" dirty="0" smtClean="0">
                <a:ea typeface="ＭＳ Ｐゴシック" pitchFamily="34" charset="-128"/>
              </a:rPr>
              <a:t>Consumers who tend to rely on their own </a:t>
            </a:r>
            <a:r>
              <a:rPr lang="en-US" b="1" u="sng" dirty="0" smtClean="0">
                <a:solidFill>
                  <a:srgbClr val="FF0000"/>
                </a:solidFill>
                <a:ea typeface="ＭＳ Ｐゴシック" pitchFamily="34" charset="-128"/>
              </a:rPr>
              <a:t>inner values</a:t>
            </a:r>
          </a:p>
          <a:p>
            <a:r>
              <a:rPr lang="en-US" b="1" u="sng" dirty="0" smtClean="0">
                <a:solidFill>
                  <a:srgbClr val="FF0000"/>
                </a:solidFill>
                <a:ea typeface="ＭＳ Ｐゴシック" pitchFamily="34" charset="-128"/>
              </a:rPr>
              <a:t>More likely</a:t>
            </a:r>
            <a:r>
              <a:rPr lang="en-US" dirty="0" smtClean="0">
                <a:ea typeface="ＭＳ Ｐゴシック" pitchFamily="34" charset="-128"/>
              </a:rPr>
              <a:t> to be </a:t>
            </a:r>
            <a:r>
              <a:rPr lang="en-US" b="1" u="sng" dirty="0" smtClean="0">
                <a:solidFill>
                  <a:srgbClr val="FF0000"/>
                </a:solidFill>
                <a:ea typeface="ＭＳ Ｐゴシック" pitchFamily="34" charset="-128"/>
              </a:rPr>
              <a:t>innovators</a:t>
            </a:r>
          </a:p>
          <a:p>
            <a:r>
              <a:rPr lang="en-US" dirty="0" smtClean="0">
                <a:ea typeface="ＭＳ Ｐゴシック" pitchFamily="34" charset="-128"/>
              </a:rPr>
              <a:t>Tend to prefer ads that </a:t>
            </a:r>
            <a:r>
              <a:rPr lang="en-US" b="1" u="sng" dirty="0" smtClean="0">
                <a:solidFill>
                  <a:srgbClr val="FF0000"/>
                </a:solidFill>
                <a:ea typeface="ＭＳ Ｐゴシック" pitchFamily="34" charset="-128"/>
              </a:rPr>
              <a:t>stress product features and benefits</a:t>
            </a:r>
          </a:p>
        </p:txBody>
      </p:sp>
      <p:sp>
        <p:nvSpPr>
          <p:cNvPr id="50179" name="Rectangle 4"/>
          <p:cNvSpPr>
            <a:spLocks noGrp="1" noChangeArrowheads="1"/>
          </p:cNvSpPr>
          <p:nvPr>
            <p:ph sz="half" idx="2"/>
          </p:nvPr>
        </p:nvSpPr>
        <p:spPr>
          <a:xfrm>
            <a:off x="4572000" y="1981200"/>
            <a:ext cx="3733800" cy="4230688"/>
          </a:xfrm>
        </p:spPr>
        <p:txBody>
          <a:bodyPr>
            <a:normAutofit fontScale="92500" lnSpcReduction="10000"/>
          </a:bodyPr>
          <a:lstStyle/>
          <a:p>
            <a:pPr>
              <a:buFontTx/>
              <a:buNone/>
            </a:pPr>
            <a:r>
              <a:rPr lang="en-US" b="1" dirty="0" smtClean="0">
                <a:ea typeface="ＭＳ Ｐゴシック" pitchFamily="34" charset="-128"/>
              </a:rPr>
              <a:t>Other-Directed  </a:t>
            </a:r>
            <a:endParaRPr lang="en-US" dirty="0" smtClean="0">
              <a:ea typeface="ＭＳ Ｐゴシック" pitchFamily="34" charset="-128"/>
            </a:endParaRPr>
          </a:p>
          <a:p>
            <a:r>
              <a:rPr lang="en-US" dirty="0" smtClean="0">
                <a:ea typeface="ＭＳ Ｐゴシック" pitchFamily="34" charset="-128"/>
              </a:rPr>
              <a:t>Consumers who tend to </a:t>
            </a:r>
            <a:r>
              <a:rPr lang="en-US" b="1" u="sng" dirty="0" smtClean="0">
                <a:solidFill>
                  <a:srgbClr val="FF0000"/>
                </a:solidFill>
                <a:ea typeface="ＭＳ Ｐゴシック" pitchFamily="34" charset="-128"/>
              </a:rPr>
              <a:t>look to others</a:t>
            </a:r>
            <a:r>
              <a:rPr lang="en-US" dirty="0" smtClean="0">
                <a:ea typeface="ＭＳ Ｐゴシック" pitchFamily="34" charset="-128"/>
              </a:rPr>
              <a:t> for direction</a:t>
            </a:r>
          </a:p>
          <a:p>
            <a:r>
              <a:rPr lang="en-US" b="1" u="sng" dirty="0" smtClean="0">
                <a:solidFill>
                  <a:srgbClr val="FF0000"/>
                </a:solidFill>
                <a:ea typeface="ＭＳ Ｐゴシック" pitchFamily="34" charset="-128"/>
              </a:rPr>
              <a:t>Less likely</a:t>
            </a:r>
            <a:r>
              <a:rPr lang="en-US" dirty="0" smtClean="0">
                <a:ea typeface="ＭＳ Ｐゴシック" pitchFamily="34" charset="-128"/>
              </a:rPr>
              <a:t> to be </a:t>
            </a:r>
            <a:r>
              <a:rPr lang="en-US" b="1" u="sng" dirty="0" smtClean="0">
                <a:solidFill>
                  <a:srgbClr val="FF0000"/>
                </a:solidFill>
                <a:ea typeface="ＭＳ Ｐゴシック" pitchFamily="34" charset="-128"/>
              </a:rPr>
              <a:t>innovators</a:t>
            </a:r>
          </a:p>
          <a:p>
            <a:r>
              <a:rPr lang="en-US" dirty="0" smtClean="0">
                <a:ea typeface="ＭＳ Ｐゴシック" pitchFamily="34" charset="-128"/>
              </a:rPr>
              <a:t>Tend to prefer ads that </a:t>
            </a:r>
            <a:r>
              <a:rPr lang="en-US" b="1" u="sng" dirty="0" smtClean="0">
                <a:solidFill>
                  <a:srgbClr val="FF0000"/>
                </a:solidFill>
                <a:ea typeface="ＭＳ Ｐゴシック" pitchFamily="34" charset="-128"/>
              </a:rPr>
              <a:t>feature social acceptance</a:t>
            </a:r>
          </a:p>
        </p:txBody>
      </p:sp>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1143000" y="914400"/>
            <a:ext cx="3009900" cy="5257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3200" b="1">
                <a:latin typeface="Arial" charset="0"/>
                <a:ea typeface="ＭＳ Ｐゴシック" charset="0"/>
                <a:cs typeface="ＭＳ Ｐゴシック" charset="0"/>
              </a:rPr>
              <a:t>Need for </a:t>
            </a:r>
          </a:p>
          <a:p>
            <a:pPr algn="ctr">
              <a:defRPr/>
            </a:pPr>
            <a:r>
              <a:rPr lang="en-US" sz="3200" b="1">
                <a:latin typeface="Arial" charset="0"/>
                <a:ea typeface="ＭＳ Ｐゴシック" charset="0"/>
                <a:cs typeface="ＭＳ Ｐゴシック" charset="0"/>
              </a:rPr>
              <a:t>Uniqueness</a:t>
            </a:r>
            <a:endParaRPr lang="en-US">
              <a:solidFill>
                <a:schemeClr val="bg1"/>
              </a:solidFill>
              <a:latin typeface="Arial" charset="0"/>
              <a:ea typeface="ＭＳ Ｐゴシック" charset="0"/>
              <a:cs typeface="ＭＳ Ｐゴシック" charset="0"/>
            </a:endParaRPr>
          </a:p>
        </p:txBody>
      </p:sp>
      <p:sp>
        <p:nvSpPr>
          <p:cNvPr id="153603" name="Rectangle 3"/>
          <p:cNvSpPr>
            <a:spLocks noChangeArrowheads="1"/>
          </p:cNvSpPr>
          <p:nvPr/>
        </p:nvSpPr>
        <p:spPr bwMode="auto">
          <a:xfrm>
            <a:off x="4114800" y="914400"/>
            <a:ext cx="4381500" cy="52578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800" b="1" dirty="0">
                <a:latin typeface="Arial" charset="0"/>
                <a:ea typeface="ＭＳ Ｐゴシック" charset="0"/>
                <a:cs typeface="ＭＳ Ｐゴシック" charset="0"/>
              </a:rPr>
              <a:t>Consumers who </a:t>
            </a:r>
            <a:r>
              <a:rPr lang="en-US" sz="2800" b="1" u="sng" dirty="0">
                <a:solidFill>
                  <a:srgbClr val="FF0000"/>
                </a:solidFill>
                <a:latin typeface="Arial" charset="0"/>
                <a:ea typeface="ＭＳ Ｐゴシック" charset="0"/>
                <a:cs typeface="ＭＳ Ｐゴシック" charset="0"/>
              </a:rPr>
              <a:t>avoid </a:t>
            </a:r>
          </a:p>
          <a:p>
            <a:pPr algn="ctr">
              <a:defRPr/>
            </a:pPr>
            <a:r>
              <a:rPr lang="en-US" sz="2800" b="1" dirty="0">
                <a:latin typeface="Arial" charset="0"/>
                <a:ea typeface="ＭＳ Ｐゴシック" charset="0"/>
                <a:cs typeface="ＭＳ Ｐゴシック" charset="0"/>
              </a:rPr>
              <a:t>appearing to </a:t>
            </a:r>
          </a:p>
          <a:p>
            <a:pPr algn="ctr">
              <a:defRPr/>
            </a:pPr>
            <a:r>
              <a:rPr lang="en-US" sz="2800" b="1" u="sng" dirty="0">
                <a:solidFill>
                  <a:srgbClr val="FF0000"/>
                </a:solidFill>
                <a:latin typeface="Arial" charset="0"/>
                <a:ea typeface="ＭＳ Ｐゴシック" charset="0"/>
                <a:cs typeface="ＭＳ Ｐゴシック" charset="0"/>
              </a:rPr>
              <a:t>conform </a:t>
            </a:r>
            <a:r>
              <a:rPr lang="en-US" sz="2800" b="1" dirty="0">
                <a:latin typeface="Arial" charset="0"/>
                <a:ea typeface="ＭＳ Ｐゴシック" charset="0"/>
                <a:cs typeface="ＭＳ Ｐゴシック" charset="0"/>
              </a:rPr>
              <a:t>to </a:t>
            </a:r>
          </a:p>
          <a:p>
            <a:pPr algn="ctr">
              <a:defRPr/>
            </a:pPr>
            <a:r>
              <a:rPr lang="en-US" sz="2800" b="1" dirty="0">
                <a:latin typeface="Arial" charset="0"/>
                <a:ea typeface="ＭＳ Ｐゴシック" charset="0"/>
                <a:cs typeface="ＭＳ Ｐゴシック" charset="0"/>
              </a:rPr>
              <a:t>expectations or </a:t>
            </a:r>
          </a:p>
          <a:p>
            <a:pPr algn="ctr">
              <a:defRPr/>
            </a:pPr>
            <a:r>
              <a:rPr lang="en-US" sz="2800" b="1" dirty="0">
                <a:latin typeface="Arial" charset="0"/>
                <a:ea typeface="ＭＳ Ｐゴシック" charset="0"/>
                <a:cs typeface="ＭＳ Ｐゴシック" charset="0"/>
              </a:rPr>
              <a:t>standards of others.</a:t>
            </a:r>
            <a:endParaRPr lang="en-US" dirty="0">
              <a:solidFill>
                <a:schemeClr val="bg1"/>
              </a:solidFill>
              <a:latin typeface="Arial" charset="0"/>
              <a:ea typeface="ＭＳ Ｐゴシック" charset="0"/>
              <a:cs typeface="ＭＳ Ｐゴシック" charset="0"/>
            </a:endParaRPr>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Grp="1" noChangeArrowheads="1"/>
          </p:cNvSpPr>
          <p:nvPr>
            <p:ph type="title"/>
          </p:nvPr>
        </p:nvSpPr>
        <p:spPr/>
        <p:txBody>
          <a:bodyPr>
            <a:normAutofit/>
          </a:bodyPr>
          <a:lstStyle/>
          <a:p>
            <a:pPr eaLnBrk="1" hangingPunct="1"/>
            <a:r>
              <a:rPr lang="en-US" sz="4000" b="1" dirty="0" smtClean="0">
                <a:ea typeface="ＭＳ Ｐゴシック" pitchFamily="34" charset="-128"/>
              </a:rPr>
              <a:t>Theories of Personality</a:t>
            </a:r>
          </a:p>
        </p:txBody>
      </p:sp>
      <p:sp>
        <p:nvSpPr>
          <p:cNvPr id="19458" name="Rectangle 5"/>
          <p:cNvSpPr>
            <a:spLocks noGrp="1" noChangeArrowheads="1"/>
          </p:cNvSpPr>
          <p:nvPr>
            <p:ph idx="1"/>
          </p:nvPr>
        </p:nvSpPr>
        <p:spPr>
          <a:xfrm>
            <a:off x="1435608" y="1828800"/>
            <a:ext cx="7498080" cy="4419600"/>
          </a:xfrm>
        </p:spPr>
        <p:txBody>
          <a:bodyPr>
            <a:normAutofit lnSpcReduction="10000"/>
          </a:bodyPr>
          <a:lstStyle/>
          <a:p>
            <a:pPr eaLnBrk="1" hangingPunct="1">
              <a:lnSpc>
                <a:spcPct val="90000"/>
              </a:lnSpc>
            </a:pPr>
            <a:r>
              <a:rPr lang="en-US" dirty="0" smtClean="0">
                <a:ea typeface="ＭＳ Ｐゴシック" pitchFamily="34" charset="-128"/>
              </a:rPr>
              <a:t>Freud</a:t>
            </a:r>
            <a:r>
              <a:rPr lang="en-US" altLang="en-US" dirty="0" smtClean="0">
                <a:ea typeface="ＭＳ Ｐゴシック" pitchFamily="34" charset="-128"/>
              </a:rPr>
              <a:t>’</a:t>
            </a:r>
            <a:r>
              <a:rPr lang="en-US" dirty="0" smtClean="0">
                <a:ea typeface="ＭＳ Ｐゴシック" pitchFamily="34" charset="-128"/>
              </a:rPr>
              <a:t>s psychoanalytic theory </a:t>
            </a:r>
          </a:p>
          <a:p>
            <a:pPr lvl="1" eaLnBrk="1" hangingPunct="1">
              <a:lnSpc>
                <a:spcPct val="90000"/>
              </a:lnSpc>
            </a:pPr>
            <a:r>
              <a:rPr lang="en-US" b="1" u="sng" dirty="0" smtClean="0">
                <a:solidFill>
                  <a:srgbClr val="FF0000"/>
                </a:solidFill>
                <a:ea typeface="ＭＳ Ｐゴシック" pitchFamily="34" charset="-128"/>
              </a:rPr>
              <a:t>Unconscious needs or drives </a:t>
            </a:r>
            <a:r>
              <a:rPr lang="en-US" dirty="0" smtClean="0">
                <a:ea typeface="ＭＳ Ｐゴシック" pitchFamily="34" charset="-128"/>
              </a:rPr>
              <a:t> (especially biogenic needs) are at the heart of human </a:t>
            </a:r>
            <a:r>
              <a:rPr lang="en-US" b="1" u="sng" dirty="0" smtClean="0">
                <a:solidFill>
                  <a:srgbClr val="FF0000"/>
                </a:solidFill>
                <a:ea typeface="ＭＳ Ｐゴシック" pitchFamily="34" charset="-128"/>
              </a:rPr>
              <a:t>motivation</a:t>
            </a:r>
          </a:p>
          <a:p>
            <a:pPr eaLnBrk="1" hangingPunct="1">
              <a:lnSpc>
                <a:spcPct val="90000"/>
              </a:lnSpc>
            </a:pPr>
            <a:r>
              <a:rPr lang="en-US" dirty="0" smtClean="0">
                <a:ea typeface="ＭＳ Ｐゴシック" pitchFamily="34" charset="-128"/>
              </a:rPr>
              <a:t>Neo-Freudian personality theory</a:t>
            </a:r>
          </a:p>
          <a:p>
            <a:pPr lvl="1" eaLnBrk="1" hangingPunct="1">
              <a:lnSpc>
                <a:spcPct val="90000"/>
              </a:lnSpc>
            </a:pPr>
            <a:r>
              <a:rPr lang="en-US" b="1" u="sng" dirty="0" smtClean="0">
                <a:solidFill>
                  <a:srgbClr val="FF0000"/>
                </a:solidFill>
                <a:ea typeface="ＭＳ Ｐゴシック" pitchFamily="34" charset="-128"/>
              </a:rPr>
              <a:t>Social relationships</a:t>
            </a:r>
            <a:r>
              <a:rPr lang="en-US" dirty="0" smtClean="0">
                <a:ea typeface="ＭＳ Ｐゴシック" pitchFamily="34" charset="-128"/>
              </a:rPr>
              <a:t> are fundamental to the formation and development of </a:t>
            </a:r>
            <a:r>
              <a:rPr lang="en-US" b="1" u="sng" dirty="0" smtClean="0">
                <a:solidFill>
                  <a:srgbClr val="FF0000"/>
                </a:solidFill>
                <a:ea typeface="ＭＳ Ｐゴシック" pitchFamily="34" charset="-128"/>
              </a:rPr>
              <a:t>personality</a:t>
            </a:r>
          </a:p>
          <a:p>
            <a:pPr eaLnBrk="1" hangingPunct="1">
              <a:lnSpc>
                <a:spcPct val="90000"/>
              </a:lnSpc>
            </a:pPr>
            <a:r>
              <a:rPr lang="en-US" dirty="0" smtClean="0">
                <a:ea typeface="ＭＳ Ｐゴシック" pitchFamily="34" charset="-128"/>
              </a:rPr>
              <a:t>Trait theory</a:t>
            </a:r>
          </a:p>
          <a:p>
            <a:pPr lvl="1" eaLnBrk="1" hangingPunct="1">
              <a:lnSpc>
                <a:spcPct val="90000"/>
              </a:lnSpc>
            </a:pPr>
            <a:r>
              <a:rPr lang="en-US" dirty="0" smtClean="0">
                <a:ea typeface="ＭＳ Ｐゴシック" pitchFamily="34" charset="-128"/>
              </a:rPr>
              <a:t>Quantitative approach to personality as a </a:t>
            </a:r>
            <a:r>
              <a:rPr lang="en-US" b="1" u="sng" dirty="0" smtClean="0">
                <a:solidFill>
                  <a:srgbClr val="FF0000"/>
                </a:solidFill>
                <a:ea typeface="ＭＳ Ｐゴシック" pitchFamily="34" charset="-128"/>
              </a:rPr>
              <a:t>set of psychological traits</a:t>
            </a:r>
          </a:p>
        </p:txBody>
      </p:sp>
      <p:sp>
        <p:nvSpPr>
          <p:cNvPr id="19459" name="Slide Number Placeholder 5"/>
          <p:cNvSpPr>
            <a:spLocks noGrp="1"/>
          </p:cNvSpPr>
          <p:nvPr>
            <p:ph type="sldNum" sz="quarter" idx="12"/>
          </p:nvPr>
        </p:nvSpPr>
        <p:spPr bwMode="auto">
          <a:noFill/>
          <a:ln>
            <a:miter lim="800000"/>
            <a:headEnd/>
            <a:tailEnd/>
          </a:ln>
        </p:spPr>
        <p:txBody>
          <a:bodyPr>
            <a:normAutofit/>
          </a:bodyPr>
          <a:lstStyle/>
          <a:p>
            <a:fld id="{1F4F9EEC-47C5-4822-B707-1BD8B7ED0572}" type="slidenum">
              <a:rPr lang="en-US"/>
              <a:pPr/>
              <a:t>3</a:t>
            </a:fld>
            <a:endParaRPr lang="en-US"/>
          </a:p>
        </p:txBody>
      </p:sp>
      <p:sp>
        <p:nvSpPr>
          <p:cNvPr id="6"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rPr>
              <a:t>Chapter Five Slide</a:t>
            </a:r>
          </a:p>
        </p:txBody>
      </p:sp>
    </p:spTree>
  </p:cSld>
  <p:clrMapOvr>
    <a:masterClrMapping/>
  </p:clrMapOvr>
  <p:transition>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395CCA-976C-4E40-A435-C11431C4178E}" type="slidenum">
              <a:rPr lang="en-US"/>
              <a:pPr/>
              <a:t>30</a:t>
            </a:fld>
            <a:endParaRPr lang="en-US"/>
          </a:p>
        </p:txBody>
      </p:sp>
      <p:pic>
        <p:nvPicPr>
          <p:cNvPr id="52226" name="Picture 2" descr="Screen Shot 2016-10-13 at 5.49.05 AM.png"/>
          <p:cNvPicPr>
            <a:picLocks noChangeAspect="1"/>
          </p:cNvPicPr>
          <p:nvPr/>
        </p:nvPicPr>
        <p:blipFill>
          <a:blip r:embed="rId2"/>
          <a:srcRect b="-2"/>
          <a:stretch>
            <a:fillRect/>
          </a:stretch>
        </p:blipFill>
        <p:spPr bwMode="auto">
          <a:xfrm>
            <a:off x="0" y="-12700"/>
            <a:ext cx="9144000" cy="684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1066800" y="762000"/>
            <a:ext cx="2667000" cy="5410200"/>
          </a:xfrm>
          <a:prstGeom prst="rect">
            <a:avLst/>
          </a:prstGeom>
          <a:solidFill>
            <a:schemeClr val="bg1"/>
          </a:solidFill>
          <a:ln w="9525">
            <a:solidFill>
              <a:schemeClr val="tx1"/>
            </a:solidFill>
            <a:miter lim="800000"/>
            <a:headEnd/>
            <a:tailEnd/>
          </a:ln>
          <a:effectLst/>
        </p:spPr>
        <p:txBody>
          <a:bodyPr lIns="365760" rIns="365760" anchor="ctr"/>
          <a:lstStyle/>
          <a:p>
            <a:pPr algn="ctr">
              <a:defRPr/>
            </a:pPr>
            <a:r>
              <a:rPr lang="en-US" sz="3200" b="1" dirty="0">
                <a:effectLst>
                  <a:outerShdw blurRad="38100" dist="38100" dir="2700000" algn="tl">
                    <a:srgbClr val="FFFFFF"/>
                  </a:outerShdw>
                </a:effectLst>
                <a:latin typeface="Arial" charset="0"/>
                <a:ea typeface="ＭＳ Ｐゴシック" charset="0"/>
                <a:cs typeface="ＭＳ Ｐゴシック" charset="0"/>
              </a:rPr>
              <a:t>Optimum Stimulation Levels (OSL)</a:t>
            </a:r>
            <a:endParaRPr lang="en-US" sz="3200" dirty="0">
              <a:latin typeface="Arial" charset="0"/>
              <a:ea typeface="ＭＳ Ｐゴシック" charset="0"/>
              <a:cs typeface="ＭＳ Ｐゴシック" charset="0"/>
            </a:endParaRPr>
          </a:p>
        </p:txBody>
      </p:sp>
      <p:sp>
        <p:nvSpPr>
          <p:cNvPr id="53250" name="Rectangle 4"/>
          <p:cNvSpPr>
            <a:spLocks noChangeArrowheads="1"/>
          </p:cNvSpPr>
          <p:nvPr/>
        </p:nvSpPr>
        <p:spPr bwMode="auto">
          <a:xfrm>
            <a:off x="3733800" y="762000"/>
            <a:ext cx="5257800" cy="5410200"/>
          </a:xfrm>
          <a:prstGeom prst="rect">
            <a:avLst/>
          </a:prstGeom>
          <a:solidFill>
            <a:srgbClr val="FFFFFF"/>
          </a:solidFill>
          <a:ln w="9525">
            <a:solidFill>
              <a:schemeClr val="tx1"/>
            </a:solidFill>
            <a:miter lim="800000"/>
            <a:headEnd/>
            <a:tailEnd/>
          </a:ln>
        </p:spPr>
        <p:txBody>
          <a:bodyPr lIns="548640" rIns="548640" anchor="ctr"/>
          <a:lstStyle/>
          <a:p>
            <a:pPr algn="ctr"/>
            <a:r>
              <a:rPr lang="en-US" sz="2800" dirty="0"/>
              <a:t>A personality trait that measures the </a:t>
            </a:r>
            <a:r>
              <a:rPr lang="en-US" sz="2800" b="1" u="sng" dirty="0">
                <a:solidFill>
                  <a:srgbClr val="FF0000"/>
                </a:solidFill>
              </a:rPr>
              <a:t>level or amount </a:t>
            </a:r>
            <a:r>
              <a:rPr lang="en-US" sz="2800" dirty="0"/>
              <a:t>of </a:t>
            </a:r>
            <a:r>
              <a:rPr lang="en-US" sz="2800" b="1" u="sng" dirty="0">
                <a:solidFill>
                  <a:srgbClr val="FF0000"/>
                </a:solidFill>
              </a:rPr>
              <a:t>novelty</a:t>
            </a:r>
            <a:r>
              <a:rPr lang="en-US" sz="2800" dirty="0"/>
              <a:t> or </a:t>
            </a:r>
            <a:r>
              <a:rPr lang="en-US" sz="2800" b="1" u="sng" dirty="0">
                <a:solidFill>
                  <a:srgbClr val="FF0000"/>
                </a:solidFill>
              </a:rPr>
              <a:t>complexity</a:t>
            </a:r>
            <a:r>
              <a:rPr lang="en-US" sz="2800" dirty="0"/>
              <a:t> that individuals seek in their </a:t>
            </a:r>
            <a:r>
              <a:rPr lang="en-US" sz="2800" b="1" u="sng" dirty="0">
                <a:solidFill>
                  <a:srgbClr val="FF0000"/>
                </a:solidFill>
              </a:rPr>
              <a:t>personal experiences</a:t>
            </a:r>
            <a:r>
              <a:rPr lang="en-US" sz="2800" dirty="0"/>
              <a:t>.  </a:t>
            </a:r>
            <a:r>
              <a:rPr lang="en-US" sz="2800" b="1" u="sng" dirty="0">
                <a:solidFill>
                  <a:srgbClr val="FF0000"/>
                </a:solidFill>
              </a:rPr>
              <a:t>High OSL </a:t>
            </a:r>
            <a:r>
              <a:rPr lang="en-US" sz="2800" dirty="0"/>
              <a:t>consumers tend to </a:t>
            </a:r>
            <a:r>
              <a:rPr lang="en-US" sz="2800" b="1" u="sng" dirty="0">
                <a:solidFill>
                  <a:srgbClr val="FF0000"/>
                </a:solidFill>
              </a:rPr>
              <a:t>accept risky</a:t>
            </a:r>
            <a:r>
              <a:rPr lang="en-US" sz="2800" dirty="0"/>
              <a:t> and </a:t>
            </a:r>
            <a:r>
              <a:rPr lang="en-US" sz="2800" b="1" u="sng" dirty="0">
                <a:solidFill>
                  <a:srgbClr val="FF0000"/>
                </a:solidFill>
              </a:rPr>
              <a:t>novel products</a:t>
            </a:r>
            <a:r>
              <a:rPr lang="en-US" sz="2800" dirty="0"/>
              <a:t> more readily than low OSL consumers.</a:t>
            </a:r>
          </a:p>
        </p:txBody>
      </p:sp>
    </p:spTree>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990600" y="533400"/>
            <a:ext cx="2895600" cy="5638800"/>
          </a:xfrm>
          <a:prstGeom prst="rect">
            <a:avLst/>
          </a:prstGeom>
          <a:solidFill>
            <a:srgbClr val="FFFFFF"/>
          </a:solidFill>
          <a:ln w="9525">
            <a:solidFill>
              <a:schemeClr val="tx1"/>
            </a:solidFill>
            <a:miter lim="800000"/>
            <a:headEnd/>
            <a:tailEnd/>
          </a:ln>
          <a:effectLst/>
        </p:spPr>
        <p:txBody>
          <a:bodyPr lIns="365760" rIns="365760" anchor="ctr"/>
          <a:lstStyle/>
          <a:p>
            <a:pPr algn="ctr">
              <a:defRPr/>
            </a:pPr>
            <a:r>
              <a:rPr lang="en-US" sz="3200" b="1" dirty="0">
                <a:effectLst>
                  <a:outerShdw blurRad="38100" dist="38100" dir="2700000" algn="tl">
                    <a:srgbClr val="FFFFFF"/>
                  </a:outerShdw>
                </a:effectLst>
                <a:latin typeface="Arial" charset="0"/>
                <a:ea typeface="ＭＳ Ｐゴシック" charset="0"/>
                <a:cs typeface="ＭＳ Ｐゴシック" charset="0"/>
              </a:rPr>
              <a:t>Sensation</a:t>
            </a:r>
          </a:p>
          <a:p>
            <a:pPr algn="ctr">
              <a:defRPr/>
            </a:pPr>
            <a:r>
              <a:rPr lang="en-US" sz="3200" b="1" dirty="0">
                <a:effectLst>
                  <a:outerShdw blurRad="38100" dist="38100" dir="2700000" algn="tl">
                    <a:srgbClr val="FFFFFF"/>
                  </a:outerShdw>
                </a:effectLst>
                <a:latin typeface="Arial" charset="0"/>
                <a:ea typeface="ＭＳ Ｐゴシック" charset="0"/>
                <a:cs typeface="ＭＳ Ｐゴシック" charset="0"/>
              </a:rPr>
              <a:t>Seeking (SS)</a:t>
            </a:r>
            <a:endParaRPr lang="en-US" sz="3200" dirty="0">
              <a:solidFill>
                <a:schemeClr val="bg1"/>
              </a:solidFill>
              <a:latin typeface="Arial" charset="0"/>
              <a:ea typeface="ＭＳ Ｐゴシック" charset="0"/>
              <a:cs typeface="ＭＳ Ｐゴシック" charset="0"/>
            </a:endParaRPr>
          </a:p>
        </p:txBody>
      </p:sp>
      <p:sp>
        <p:nvSpPr>
          <p:cNvPr id="54274" name="Rectangle 4"/>
          <p:cNvSpPr>
            <a:spLocks noChangeArrowheads="1"/>
          </p:cNvSpPr>
          <p:nvPr/>
        </p:nvSpPr>
        <p:spPr bwMode="auto">
          <a:xfrm>
            <a:off x="3886200" y="533400"/>
            <a:ext cx="4876800" cy="5638800"/>
          </a:xfrm>
          <a:prstGeom prst="rect">
            <a:avLst/>
          </a:prstGeom>
          <a:solidFill>
            <a:srgbClr val="FFFFFF"/>
          </a:solidFill>
          <a:ln w="9525">
            <a:solidFill>
              <a:schemeClr val="tx1"/>
            </a:solidFill>
            <a:miter lim="800000"/>
            <a:headEnd/>
            <a:tailEnd/>
          </a:ln>
        </p:spPr>
        <p:txBody>
          <a:bodyPr lIns="548640" rIns="548640" anchor="ctr"/>
          <a:lstStyle/>
          <a:p>
            <a:pPr algn="ctr"/>
            <a:r>
              <a:rPr lang="en-US" sz="2800" dirty="0"/>
              <a:t>A personality trait that is related to the OSL in that it is characterized by the need for varied, novel, and complex sensations and experience, and the </a:t>
            </a:r>
            <a:r>
              <a:rPr lang="en-US" sz="2800" b="1" u="sng" dirty="0">
                <a:solidFill>
                  <a:srgbClr val="FF0000"/>
                </a:solidFill>
              </a:rPr>
              <a:t>willingness</a:t>
            </a:r>
            <a:r>
              <a:rPr lang="en-US" sz="2800" dirty="0"/>
              <a:t> to take </a:t>
            </a:r>
            <a:r>
              <a:rPr lang="en-US" sz="2800" b="1" u="sng" dirty="0">
                <a:solidFill>
                  <a:srgbClr val="FF0000"/>
                </a:solidFill>
              </a:rPr>
              <a:t>physical and social risks</a:t>
            </a:r>
            <a:r>
              <a:rPr lang="en-US" sz="2800" dirty="0"/>
              <a:t> for the sake of such experience.</a:t>
            </a:r>
          </a:p>
        </p:txBody>
      </p:sp>
    </p:spTree>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AA236D-7867-4476-AD2E-1E4C15E5A86E}" type="slidenum">
              <a:rPr lang="en-US"/>
              <a:pPr/>
              <a:t>33</a:t>
            </a:fld>
            <a:endParaRPr lang="en-US"/>
          </a:p>
        </p:txBody>
      </p:sp>
      <p:pic>
        <p:nvPicPr>
          <p:cNvPr id="55298" name="Picture 1" descr="Screen Shot 2016-10-13 at 5.50.08 AM.png"/>
          <p:cNvPicPr>
            <a:picLocks noChangeAspect="1"/>
          </p:cNvPicPr>
          <p:nvPr/>
        </p:nvPicPr>
        <p:blipFill>
          <a:blip r:embed="rId2"/>
          <a:srcRect/>
          <a:stretch>
            <a:fillRect/>
          </a:stretch>
        </p:blipFill>
        <p:spPr bwMode="auto">
          <a:xfrm>
            <a:off x="0" y="38100"/>
            <a:ext cx="9144000" cy="692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304800" y="533400"/>
            <a:ext cx="2819400" cy="5638800"/>
          </a:xfrm>
          <a:prstGeom prst="rect">
            <a:avLst/>
          </a:prstGeom>
          <a:solidFill>
            <a:srgbClr val="FFFFFF"/>
          </a:solidFill>
          <a:ln w="9525">
            <a:solidFill>
              <a:schemeClr val="tx1"/>
            </a:solidFill>
            <a:miter lim="800000"/>
            <a:headEnd/>
            <a:tailEnd/>
          </a:ln>
          <a:effectLst/>
        </p:spPr>
        <p:txBody>
          <a:bodyPr lIns="365760" rIns="365760" anchor="ctr"/>
          <a:lstStyle/>
          <a:p>
            <a:pPr algn="ctr">
              <a:defRPr/>
            </a:pPr>
            <a:r>
              <a:rPr lang="en-US" sz="3200" b="1" dirty="0">
                <a:effectLst>
                  <a:outerShdw blurRad="38100" dist="38100" dir="2700000" algn="tl">
                    <a:srgbClr val="FFFFFF"/>
                  </a:outerShdw>
                </a:effectLst>
                <a:latin typeface="Arial" charset="0"/>
                <a:ea typeface="ＭＳ Ｐゴシック" charset="0"/>
                <a:cs typeface="ＭＳ Ｐゴシック" charset="0"/>
              </a:rPr>
              <a:t>Variety-Novelty Seeking</a:t>
            </a:r>
            <a:endParaRPr lang="en-US" sz="3200" dirty="0">
              <a:latin typeface="Arial" charset="0"/>
              <a:ea typeface="ＭＳ Ｐゴシック" charset="0"/>
              <a:cs typeface="ＭＳ Ｐゴシック" charset="0"/>
            </a:endParaRPr>
          </a:p>
        </p:txBody>
      </p:sp>
      <p:sp>
        <p:nvSpPr>
          <p:cNvPr id="56322" name="Rectangle 4"/>
          <p:cNvSpPr>
            <a:spLocks noChangeArrowheads="1"/>
          </p:cNvSpPr>
          <p:nvPr/>
        </p:nvSpPr>
        <p:spPr bwMode="auto">
          <a:xfrm>
            <a:off x="3124200" y="533400"/>
            <a:ext cx="5715000" cy="5638800"/>
          </a:xfrm>
          <a:prstGeom prst="rect">
            <a:avLst/>
          </a:prstGeom>
          <a:solidFill>
            <a:srgbClr val="FFFFFF"/>
          </a:solidFill>
          <a:ln w="9525">
            <a:solidFill>
              <a:schemeClr val="tx1"/>
            </a:solidFill>
            <a:miter lim="800000"/>
            <a:headEnd/>
            <a:tailEnd/>
          </a:ln>
        </p:spPr>
        <p:txBody>
          <a:bodyPr lIns="548640" rIns="548640" anchor="ctr"/>
          <a:lstStyle/>
          <a:p>
            <a:pPr algn="ctr"/>
            <a:r>
              <a:rPr lang="en-US" sz="3200"/>
              <a:t>A personality trait similar to OSL, which measures a consumer</a:t>
            </a:r>
            <a:r>
              <a:rPr lang="ja-JP" altLang="en-US" sz="3200"/>
              <a:t>’</a:t>
            </a:r>
            <a:r>
              <a:rPr lang="en-US" altLang="ja-JP" sz="3200"/>
              <a:t>s </a:t>
            </a:r>
            <a:r>
              <a:rPr lang="en-US" altLang="ja-JP" sz="3200" b="1" u="sng">
                <a:solidFill>
                  <a:srgbClr val="FF0000"/>
                </a:solidFill>
              </a:rPr>
              <a:t>degree to variety seeking</a:t>
            </a:r>
          </a:p>
        </p:txBody>
      </p:sp>
    </p:spTree>
  </p:cSld>
  <p:clrMapOvr>
    <a:masterClrMapping/>
  </p:clrMapOvr>
  <p:transition>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Grp="1" noChangeArrowheads="1"/>
          </p:cNvSpPr>
          <p:nvPr>
            <p:ph type="title"/>
          </p:nvPr>
        </p:nvSpPr>
        <p:spPr/>
        <p:txBody>
          <a:bodyPr/>
          <a:lstStyle/>
          <a:p>
            <a:pPr eaLnBrk="1" hangingPunct="1"/>
            <a:r>
              <a:rPr lang="en-US" smtClean="0">
                <a:ea typeface="ＭＳ Ｐゴシック" pitchFamily="34" charset="-128"/>
              </a:rPr>
              <a:t>Cognitive Personality Factors</a:t>
            </a:r>
          </a:p>
        </p:txBody>
      </p:sp>
      <p:sp>
        <p:nvSpPr>
          <p:cNvPr id="59394" name="Rectangle 5"/>
          <p:cNvSpPr>
            <a:spLocks noGrp="1" noChangeArrowheads="1"/>
          </p:cNvSpPr>
          <p:nvPr>
            <p:ph idx="1"/>
          </p:nvPr>
        </p:nvSpPr>
        <p:spPr>
          <a:xfrm>
            <a:off x="990600" y="1752600"/>
            <a:ext cx="7467600" cy="4724400"/>
          </a:xfrm>
        </p:spPr>
        <p:txBody>
          <a:bodyPr>
            <a:normAutofit fontScale="92500" lnSpcReduction="10000"/>
          </a:bodyPr>
          <a:lstStyle/>
          <a:p>
            <a:pPr eaLnBrk="1" hangingPunct="1">
              <a:lnSpc>
                <a:spcPct val="90000"/>
              </a:lnSpc>
            </a:pPr>
            <a:r>
              <a:rPr lang="en-US" b="1" dirty="0" smtClean="0">
                <a:solidFill>
                  <a:srgbClr val="FF0000"/>
                </a:solidFill>
                <a:ea typeface="ＭＳ Ｐゴシック" pitchFamily="34" charset="-128"/>
              </a:rPr>
              <a:t>Need for cognition (NFC)</a:t>
            </a:r>
          </a:p>
          <a:p>
            <a:pPr lvl="1" eaLnBrk="1" hangingPunct="1">
              <a:lnSpc>
                <a:spcPct val="90000"/>
              </a:lnSpc>
            </a:pPr>
            <a:r>
              <a:rPr lang="en-US" dirty="0" smtClean="0">
                <a:ea typeface="ＭＳ Ｐゴシック" pitchFamily="34" charset="-128"/>
              </a:rPr>
              <a:t>A person</a:t>
            </a:r>
            <a:r>
              <a:rPr lang="ja-JP" altLang="en-US" smtClean="0">
                <a:ea typeface="ＭＳ Ｐゴシック" pitchFamily="34" charset="-128"/>
              </a:rPr>
              <a:t>’</a:t>
            </a:r>
            <a:r>
              <a:rPr lang="en-US" altLang="ja-JP" dirty="0" smtClean="0">
                <a:ea typeface="ＭＳ Ｐゴシック" pitchFamily="34" charset="-128"/>
              </a:rPr>
              <a:t>s </a:t>
            </a:r>
            <a:r>
              <a:rPr lang="en-US" altLang="ja-JP" u="sng" dirty="0" smtClean="0">
                <a:solidFill>
                  <a:srgbClr val="FF0000"/>
                </a:solidFill>
                <a:ea typeface="ＭＳ Ｐゴシック" pitchFamily="34" charset="-128"/>
              </a:rPr>
              <a:t>craving</a:t>
            </a:r>
            <a:r>
              <a:rPr lang="en-US" altLang="ja-JP" dirty="0" smtClean="0">
                <a:ea typeface="ＭＳ Ｐゴシック" pitchFamily="34" charset="-128"/>
              </a:rPr>
              <a:t> for </a:t>
            </a:r>
            <a:r>
              <a:rPr lang="en-US" altLang="ja-JP" u="sng" dirty="0" smtClean="0">
                <a:solidFill>
                  <a:srgbClr val="FF0000"/>
                </a:solidFill>
                <a:ea typeface="ＭＳ Ｐゴシック" pitchFamily="34" charset="-128"/>
              </a:rPr>
              <a:t>enjoyment</a:t>
            </a:r>
            <a:r>
              <a:rPr lang="en-US" altLang="ja-JP" dirty="0" smtClean="0">
                <a:ea typeface="ＭＳ Ｐゴシック" pitchFamily="34" charset="-128"/>
              </a:rPr>
              <a:t> of </a:t>
            </a:r>
            <a:r>
              <a:rPr lang="en-US" altLang="ja-JP" u="sng" dirty="0" smtClean="0">
                <a:solidFill>
                  <a:srgbClr val="FF0000"/>
                </a:solidFill>
                <a:ea typeface="ＭＳ Ｐゴシック" pitchFamily="34" charset="-128"/>
              </a:rPr>
              <a:t>thinking</a:t>
            </a:r>
          </a:p>
          <a:p>
            <a:pPr lvl="1" eaLnBrk="1" hangingPunct="1">
              <a:lnSpc>
                <a:spcPct val="90000"/>
              </a:lnSpc>
            </a:pPr>
            <a:r>
              <a:rPr lang="en-US" dirty="0" smtClean="0">
                <a:ea typeface="ＭＳ Ｐゴシック" pitchFamily="34" charset="-128"/>
              </a:rPr>
              <a:t>Consumers </a:t>
            </a:r>
            <a:r>
              <a:rPr lang="en-US" b="1" i="1" dirty="0" smtClean="0">
                <a:solidFill>
                  <a:srgbClr val="FF0000"/>
                </a:solidFill>
                <a:ea typeface="ＭＳ Ｐゴシック" pitchFamily="34" charset="-128"/>
              </a:rPr>
              <a:t>high</a:t>
            </a:r>
            <a:r>
              <a:rPr lang="en-US" dirty="0" smtClean="0">
                <a:solidFill>
                  <a:srgbClr val="FF0000"/>
                </a:solidFill>
                <a:ea typeface="ＭＳ Ｐゴシック" pitchFamily="34" charset="-128"/>
              </a:rPr>
              <a:t> </a:t>
            </a:r>
            <a:r>
              <a:rPr lang="en-US" dirty="0" smtClean="0">
                <a:ea typeface="ＭＳ Ｐゴシック" pitchFamily="34" charset="-128"/>
              </a:rPr>
              <a:t>in </a:t>
            </a:r>
            <a:r>
              <a:rPr lang="en-US" b="1" i="1" dirty="0" smtClean="0">
                <a:solidFill>
                  <a:srgbClr val="FF0000"/>
                </a:solidFill>
                <a:ea typeface="ＭＳ Ｐゴシック" pitchFamily="34" charset="-128"/>
              </a:rPr>
              <a:t>NC</a:t>
            </a:r>
            <a:r>
              <a:rPr lang="en-US" dirty="0" smtClean="0">
                <a:ea typeface="ＭＳ Ｐゴシック" pitchFamily="34" charset="-128"/>
              </a:rPr>
              <a:t> are more likely to respond to ads rich in </a:t>
            </a:r>
            <a:r>
              <a:rPr lang="en-US" u="sng" dirty="0" smtClean="0">
                <a:solidFill>
                  <a:srgbClr val="FF0000"/>
                </a:solidFill>
                <a:ea typeface="ＭＳ Ｐゴシック" pitchFamily="34" charset="-128"/>
              </a:rPr>
              <a:t>product-related information</a:t>
            </a:r>
          </a:p>
          <a:p>
            <a:pPr lvl="1" eaLnBrk="1" hangingPunct="1">
              <a:lnSpc>
                <a:spcPct val="90000"/>
              </a:lnSpc>
            </a:pPr>
            <a:r>
              <a:rPr lang="en-US" dirty="0" smtClean="0">
                <a:ea typeface="ＭＳ Ｐゴシック" pitchFamily="34" charset="-128"/>
              </a:rPr>
              <a:t>Consumers </a:t>
            </a:r>
            <a:r>
              <a:rPr lang="en-US" b="1" i="1" dirty="0" smtClean="0">
                <a:solidFill>
                  <a:srgbClr val="FF0000"/>
                </a:solidFill>
                <a:ea typeface="ＭＳ Ｐゴシック" pitchFamily="34" charset="-128"/>
              </a:rPr>
              <a:t>low</a:t>
            </a:r>
            <a:r>
              <a:rPr lang="en-US" dirty="0" smtClean="0">
                <a:solidFill>
                  <a:srgbClr val="FF0000"/>
                </a:solidFill>
                <a:ea typeface="ＭＳ Ｐゴシック" pitchFamily="34" charset="-128"/>
              </a:rPr>
              <a:t> </a:t>
            </a:r>
            <a:r>
              <a:rPr lang="en-US" dirty="0" smtClean="0">
                <a:ea typeface="ＭＳ Ｐゴシック" pitchFamily="34" charset="-128"/>
              </a:rPr>
              <a:t>in </a:t>
            </a:r>
            <a:r>
              <a:rPr lang="en-US" b="1" i="1" dirty="0" smtClean="0">
                <a:solidFill>
                  <a:srgbClr val="FF0000"/>
                </a:solidFill>
                <a:ea typeface="ＭＳ Ｐゴシック" pitchFamily="34" charset="-128"/>
              </a:rPr>
              <a:t>NC</a:t>
            </a:r>
            <a:r>
              <a:rPr lang="en-US" dirty="0" smtClean="0">
                <a:ea typeface="ＭＳ Ｐゴシック" pitchFamily="34" charset="-128"/>
              </a:rPr>
              <a:t> are more likely to be </a:t>
            </a:r>
            <a:r>
              <a:rPr lang="en-US" u="sng" dirty="0" smtClean="0">
                <a:solidFill>
                  <a:srgbClr val="FF0000"/>
                </a:solidFill>
                <a:ea typeface="ＭＳ Ｐゴシック" pitchFamily="34" charset="-128"/>
              </a:rPr>
              <a:t>attracted to background</a:t>
            </a:r>
            <a:r>
              <a:rPr lang="en-US" dirty="0" smtClean="0">
                <a:ea typeface="ＭＳ Ｐゴシック" pitchFamily="34" charset="-128"/>
              </a:rPr>
              <a:t> or </a:t>
            </a:r>
            <a:r>
              <a:rPr lang="en-US" u="sng" dirty="0" smtClean="0">
                <a:solidFill>
                  <a:srgbClr val="FF0000"/>
                </a:solidFill>
                <a:ea typeface="ＭＳ Ｐゴシック" pitchFamily="34" charset="-128"/>
              </a:rPr>
              <a:t>peripheral aspects of an ad</a:t>
            </a:r>
          </a:p>
          <a:p>
            <a:pPr lvl="1" eaLnBrk="1" hangingPunct="1">
              <a:lnSpc>
                <a:spcPct val="90000"/>
              </a:lnSpc>
            </a:pPr>
            <a:endParaRPr lang="en-US" sz="1200" dirty="0" smtClean="0">
              <a:ea typeface="ＭＳ Ｐゴシック" pitchFamily="34" charset="-128"/>
            </a:endParaRPr>
          </a:p>
          <a:p>
            <a:pPr>
              <a:lnSpc>
                <a:spcPct val="90000"/>
              </a:lnSpc>
            </a:pPr>
            <a:r>
              <a:rPr lang="en-US" b="1" dirty="0" err="1" smtClean="0">
                <a:solidFill>
                  <a:srgbClr val="FF0000"/>
                </a:solidFill>
                <a:ea typeface="ＭＳ Ｐゴシック" pitchFamily="34" charset="-128"/>
              </a:rPr>
              <a:t>Visualizers</a:t>
            </a:r>
            <a:r>
              <a:rPr lang="en-US" b="1" dirty="0" smtClean="0">
                <a:solidFill>
                  <a:srgbClr val="FF0000"/>
                </a:solidFill>
                <a:ea typeface="ＭＳ Ｐゴシック" pitchFamily="34" charset="-128"/>
              </a:rPr>
              <a:t> versus </a:t>
            </a:r>
            <a:r>
              <a:rPr lang="en-US" b="1" dirty="0" err="1" smtClean="0">
                <a:solidFill>
                  <a:srgbClr val="FF0000"/>
                </a:solidFill>
                <a:ea typeface="ＭＳ Ｐゴシック" pitchFamily="34" charset="-128"/>
              </a:rPr>
              <a:t>Verbalizers</a:t>
            </a:r>
            <a:endParaRPr lang="en-US" b="1" dirty="0" smtClean="0">
              <a:solidFill>
                <a:srgbClr val="FF0000"/>
              </a:solidFill>
              <a:ea typeface="ＭＳ Ｐゴシック" pitchFamily="34" charset="-128"/>
            </a:endParaRPr>
          </a:p>
          <a:p>
            <a:pPr lvl="1">
              <a:lnSpc>
                <a:spcPct val="90000"/>
              </a:lnSpc>
            </a:pPr>
            <a:r>
              <a:rPr lang="en-US" dirty="0" smtClean="0">
                <a:ea typeface="ＭＳ Ｐゴシック" pitchFamily="34" charset="-128"/>
              </a:rPr>
              <a:t>A person</a:t>
            </a:r>
            <a:r>
              <a:rPr lang="ja-JP" altLang="en-US" smtClean="0">
                <a:latin typeface="Arial" pitchFamily="34" charset="0"/>
                <a:ea typeface="ＭＳ Ｐゴシック" pitchFamily="34" charset="-128"/>
              </a:rPr>
              <a:t>’</a:t>
            </a:r>
            <a:r>
              <a:rPr lang="en-US" altLang="ja-JP" dirty="0" smtClean="0">
                <a:ea typeface="ＭＳ Ｐゴシック" pitchFamily="34" charset="-128"/>
              </a:rPr>
              <a:t>s preference for information presented </a:t>
            </a:r>
            <a:r>
              <a:rPr lang="en-US" altLang="ja-JP" u="sng" dirty="0" smtClean="0">
                <a:solidFill>
                  <a:srgbClr val="FF0000"/>
                </a:solidFill>
                <a:ea typeface="ＭＳ Ｐゴシック" pitchFamily="34" charset="-128"/>
              </a:rPr>
              <a:t>visually</a:t>
            </a:r>
            <a:r>
              <a:rPr lang="en-US" altLang="ja-JP" dirty="0" smtClean="0">
                <a:ea typeface="ＭＳ Ｐゴシック" pitchFamily="34" charset="-128"/>
              </a:rPr>
              <a:t> or </a:t>
            </a:r>
            <a:r>
              <a:rPr lang="en-US" altLang="ja-JP" u="sng" dirty="0" smtClean="0">
                <a:solidFill>
                  <a:srgbClr val="FF0000"/>
                </a:solidFill>
                <a:ea typeface="ＭＳ Ｐゴシック" pitchFamily="34" charset="-128"/>
              </a:rPr>
              <a:t>verbally</a:t>
            </a:r>
          </a:p>
          <a:p>
            <a:pPr lvl="1" eaLnBrk="1" hangingPunct="1">
              <a:lnSpc>
                <a:spcPct val="90000"/>
              </a:lnSpc>
              <a:buFont typeface="Arial" pitchFamily="34" charset="0"/>
              <a:buNone/>
            </a:pPr>
            <a:endParaRPr lang="en-US" dirty="0" smtClean="0">
              <a:ea typeface="ＭＳ Ｐゴシック" pitchFamily="34" charset="-128"/>
            </a:endParaRPr>
          </a:p>
        </p:txBody>
      </p:sp>
      <p:sp>
        <p:nvSpPr>
          <p:cNvPr id="57347" name="Slide Number Placeholder 5"/>
          <p:cNvSpPr>
            <a:spLocks noGrp="1"/>
          </p:cNvSpPr>
          <p:nvPr>
            <p:ph type="sldNum" sz="quarter" idx="12"/>
          </p:nvPr>
        </p:nvSpPr>
        <p:spPr bwMode="auto">
          <a:noFill/>
          <a:ln>
            <a:miter lim="800000"/>
            <a:headEnd/>
            <a:tailEnd/>
          </a:ln>
        </p:spPr>
        <p:txBody>
          <a:bodyPr/>
          <a:lstStyle/>
          <a:p>
            <a:fld id="{D1C79F85-4F6F-4CD4-ABF4-1927C6C94E85}" type="slidenum">
              <a:rPr lang="en-US"/>
              <a:pPr/>
              <a:t>35</a:t>
            </a:fld>
            <a:endParaRPr lang="en-US"/>
          </a:p>
        </p:txBody>
      </p:sp>
      <p:sp>
        <p:nvSpPr>
          <p:cNvPr id="6" name="Footer Placeholder 6"/>
          <p:cNvSpPr txBox="1">
            <a:spLocks/>
          </p:cNvSpPr>
          <p:nvPr/>
        </p:nvSpPr>
        <p:spPr>
          <a:xfrm>
            <a:off x="70866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rPr>
              <a:t>Chapter Five Slide</a:t>
            </a:r>
          </a:p>
        </p:txBody>
      </p:sp>
    </p:spTree>
  </p:cSld>
  <p:clrMapOvr>
    <a:masterClrMapping/>
  </p:clrMapOvr>
  <p:transition>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3"/>
          <p:cNvSpPr>
            <a:spLocks noGrp="1"/>
          </p:cNvSpPr>
          <p:nvPr>
            <p:ph type="sldNum" sz="quarter" idx="12"/>
          </p:nvPr>
        </p:nvSpPr>
        <p:spPr bwMode="auto">
          <a:noFill/>
          <a:ln>
            <a:miter lim="800000"/>
            <a:headEnd/>
            <a:tailEnd/>
          </a:ln>
        </p:spPr>
        <p:txBody>
          <a:bodyPr/>
          <a:lstStyle/>
          <a:p>
            <a:fld id="{1DEAC8BF-341F-4AB1-94DC-F9E02D1CD97B}" type="slidenum">
              <a:rPr lang="en-US"/>
              <a:pPr/>
              <a:t>36</a:t>
            </a:fld>
            <a:endParaRPr lang="en-US"/>
          </a:p>
        </p:txBody>
      </p:sp>
      <p:sp>
        <p:nvSpPr>
          <p:cNvPr id="7"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rPr>
              <a:t>Chapter Five Slide</a:t>
            </a:r>
          </a:p>
        </p:txBody>
      </p:sp>
      <p:sp>
        <p:nvSpPr>
          <p:cNvPr id="61443" name="Title 1"/>
          <p:cNvSpPr txBox="1">
            <a:spLocks/>
          </p:cNvSpPr>
          <p:nvPr/>
        </p:nvSpPr>
        <p:spPr bwMode="auto">
          <a:xfrm>
            <a:off x="990600" y="1752600"/>
            <a:ext cx="3200400" cy="3352800"/>
          </a:xfrm>
          <a:prstGeom prst="rect">
            <a:avLst/>
          </a:prstGeom>
          <a:noFill/>
          <a:ln w="9525">
            <a:noFill/>
            <a:miter lim="800000"/>
            <a:headEnd/>
            <a:tailEnd/>
          </a:ln>
        </p:spPr>
        <p:txBody>
          <a:bodyPr anchor="ctr"/>
          <a:lstStyle/>
          <a:p>
            <a:pPr algn="ctr" eaLnBrk="0" hangingPunct="0"/>
            <a:r>
              <a:rPr lang="en-US" sz="4000" b="1" dirty="0">
                <a:solidFill>
                  <a:srgbClr val="4A452A"/>
                </a:solidFill>
                <a:latin typeface="Calibri" pitchFamily="34" charset="0"/>
              </a:rPr>
              <a:t>Is This Ad More</a:t>
            </a:r>
            <a:br>
              <a:rPr lang="en-US" sz="4000" b="1" dirty="0">
                <a:solidFill>
                  <a:srgbClr val="4A452A"/>
                </a:solidFill>
                <a:latin typeface="Calibri" pitchFamily="34" charset="0"/>
              </a:rPr>
            </a:br>
            <a:r>
              <a:rPr lang="en-US" sz="4000" b="1" dirty="0">
                <a:solidFill>
                  <a:srgbClr val="4A452A"/>
                </a:solidFill>
                <a:latin typeface="Calibri" pitchFamily="34" charset="0"/>
              </a:rPr>
              <a:t>Appealing to </a:t>
            </a:r>
            <a:r>
              <a:rPr lang="en-US" sz="4000" b="1" dirty="0" err="1">
                <a:solidFill>
                  <a:srgbClr val="4A452A"/>
                </a:solidFill>
                <a:latin typeface="Calibri" pitchFamily="34" charset="0"/>
              </a:rPr>
              <a:t>Visualizers</a:t>
            </a:r>
            <a:r>
              <a:rPr lang="en-US" sz="4000" b="1" dirty="0">
                <a:solidFill>
                  <a:srgbClr val="4A452A"/>
                </a:solidFill>
                <a:latin typeface="Calibri" pitchFamily="34" charset="0"/>
              </a:rPr>
              <a:t> or </a:t>
            </a:r>
            <a:r>
              <a:rPr lang="en-US" sz="4000" b="1" dirty="0" err="1">
                <a:solidFill>
                  <a:srgbClr val="4A452A"/>
                </a:solidFill>
                <a:latin typeface="Calibri" pitchFamily="34" charset="0"/>
              </a:rPr>
              <a:t>Verbalizers</a:t>
            </a:r>
            <a:r>
              <a:rPr lang="en-US" sz="4000" b="1" dirty="0">
                <a:solidFill>
                  <a:srgbClr val="4A452A"/>
                </a:solidFill>
                <a:latin typeface="Calibri" pitchFamily="34" charset="0"/>
              </a:rPr>
              <a:t>?</a:t>
            </a:r>
          </a:p>
        </p:txBody>
      </p:sp>
      <p:pic>
        <p:nvPicPr>
          <p:cNvPr id="61444" name="Picture 2" descr="12804791_990841471002213_5734617193766197599_n.png"/>
          <p:cNvPicPr>
            <a:picLocks noChangeAspect="1"/>
          </p:cNvPicPr>
          <p:nvPr/>
        </p:nvPicPr>
        <p:blipFill>
          <a:blip r:embed="rId2"/>
          <a:srcRect/>
          <a:stretch>
            <a:fillRect/>
          </a:stretch>
        </p:blipFill>
        <p:spPr bwMode="auto">
          <a:xfrm>
            <a:off x="4114800" y="323478"/>
            <a:ext cx="4648200" cy="6577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066800" y="1600200"/>
            <a:ext cx="2971800" cy="3505200"/>
          </a:xfrm>
          <a:solidFill>
            <a:schemeClr val="bg1"/>
          </a:solidFill>
        </p:spPr>
        <p:txBody>
          <a:bodyPr>
            <a:normAutofit fontScale="90000"/>
          </a:bodyPr>
          <a:lstStyle/>
          <a:p>
            <a:r>
              <a:rPr lang="en-US" dirty="0" smtClean="0">
                <a:ea typeface="ＭＳ Ｐゴシック" pitchFamily="34" charset="-128"/>
              </a:rPr>
              <a:t>Is This Ad More</a:t>
            </a:r>
            <a:br>
              <a:rPr lang="en-US" dirty="0" smtClean="0">
                <a:ea typeface="ＭＳ Ｐゴシック" pitchFamily="34" charset="-128"/>
              </a:rPr>
            </a:br>
            <a:r>
              <a:rPr lang="en-US" dirty="0" smtClean="0">
                <a:ea typeface="ＭＳ Ｐゴシック" pitchFamily="34" charset="-128"/>
              </a:rPr>
              <a:t>Appealing to </a:t>
            </a:r>
            <a:r>
              <a:rPr lang="en-US" dirty="0" err="1" smtClean="0">
                <a:ea typeface="ＭＳ Ｐゴシック" pitchFamily="34" charset="-128"/>
              </a:rPr>
              <a:t>Visualizers</a:t>
            </a:r>
            <a:r>
              <a:rPr lang="en-US" dirty="0" smtClean="0">
                <a:ea typeface="ＭＳ Ｐゴシック" pitchFamily="34" charset="-128"/>
              </a:rPr>
              <a:t> or </a:t>
            </a:r>
            <a:r>
              <a:rPr lang="en-US" dirty="0" err="1" smtClean="0">
                <a:ea typeface="ＭＳ Ｐゴシック" pitchFamily="34" charset="-128"/>
              </a:rPr>
              <a:t>Verbalizers</a:t>
            </a:r>
            <a:r>
              <a:rPr lang="en-US" dirty="0" smtClean="0">
                <a:ea typeface="ＭＳ Ｐゴシック" pitchFamily="34" charset="-128"/>
              </a:rPr>
              <a:t>?</a:t>
            </a:r>
          </a:p>
        </p:txBody>
      </p:sp>
      <p:sp>
        <p:nvSpPr>
          <p:cNvPr id="62466" name="Slide Number Placeholder 3"/>
          <p:cNvSpPr>
            <a:spLocks noGrp="1"/>
          </p:cNvSpPr>
          <p:nvPr>
            <p:ph type="sldNum" sz="quarter" idx="12"/>
          </p:nvPr>
        </p:nvSpPr>
        <p:spPr bwMode="auto">
          <a:noFill/>
          <a:ln>
            <a:miter lim="800000"/>
            <a:headEnd/>
            <a:tailEnd/>
          </a:ln>
        </p:spPr>
        <p:txBody>
          <a:bodyPr/>
          <a:lstStyle/>
          <a:p>
            <a:fld id="{BF097280-7155-4582-92DE-82445D722586}" type="slidenum">
              <a:rPr lang="en-US"/>
              <a:pPr/>
              <a:t>37</a:t>
            </a:fld>
            <a:endParaRPr lang="en-US"/>
          </a:p>
        </p:txBody>
      </p:sp>
      <p:sp>
        <p:nvSpPr>
          <p:cNvPr id="7"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rPr>
              <a:t>Chapter Five Slide</a:t>
            </a:r>
          </a:p>
        </p:txBody>
      </p:sp>
      <p:pic>
        <p:nvPicPr>
          <p:cNvPr id="62468" name="Picture 7"/>
          <p:cNvPicPr>
            <a:picLocks noChangeAspect="1" noChangeArrowheads="1"/>
          </p:cNvPicPr>
          <p:nvPr/>
        </p:nvPicPr>
        <p:blipFill>
          <a:blip r:embed="rId2"/>
          <a:srcRect l="14957" t="10941" r="48927" b="11794"/>
          <a:stretch>
            <a:fillRect/>
          </a:stretch>
        </p:blipFill>
        <p:spPr bwMode="auto">
          <a:xfrm>
            <a:off x="4038600" y="0"/>
            <a:ext cx="5105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990600" y="152400"/>
            <a:ext cx="7696200" cy="1143000"/>
          </a:xfrm>
        </p:spPr>
        <p:txBody>
          <a:bodyPr>
            <a:normAutofit fontScale="90000"/>
          </a:bodyPr>
          <a:lstStyle/>
          <a:p>
            <a:r>
              <a:rPr lang="en-US" dirty="0" smtClean="0">
                <a:ea typeface="ＭＳ Ｐゴシック" pitchFamily="34" charset="-128"/>
              </a:rPr>
              <a:t>From </a:t>
            </a:r>
            <a:r>
              <a:rPr lang="en-US" dirty="0" smtClean="0">
                <a:solidFill>
                  <a:srgbClr val="FF0000"/>
                </a:solidFill>
                <a:ea typeface="ＭＳ Ｐゴシック" pitchFamily="34" charset="-128"/>
              </a:rPr>
              <a:t>Consumer</a:t>
            </a:r>
            <a:r>
              <a:rPr lang="en-US" dirty="0" smtClean="0">
                <a:ea typeface="ＭＳ Ｐゴシック" pitchFamily="34" charset="-128"/>
              </a:rPr>
              <a:t> </a:t>
            </a:r>
            <a:r>
              <a:rPr lang="en-US" dirty="0" smtClean="0">
                <a:solidFill>
                  <a:srgbClr val="FF0000"/>
                </a:solidFill>
                <a:ea typeface="ＭＳ Ｐゴシック" pitchFamily="34" charset="-128"/>
              </a:rPr>
              <a:t>Materialism</a:t>
            </a:r>
            <a:r>
              <a:rPr lang="en-US" dirty="0" smtClean="0">
                <a:ea typeface="ＭＳ Ｐゴシック" pitchFamily="34" charset="-128"/>
              </a:rPr>
              <a:t> to Compulsive Consumption</a:t>
            </a:r>
          </a:p>
        </p:txBody>
      </p:sp>
      <p:sp>
        <p:nvSpPr>
          <p:cNvPr id="63489" name="Content Placeholder 2"/>
          <p:cNvSpPr>
            <a:spLocks noGrp="1"/>
          </p:cNvSpPr>
          <p:nvPr>
            <p:ph idx="1"/>
          </p:nvPr>
        </p:nvSpPr>
        <p:spPr>
          <a:xfrm>
            <a:off x="1066800" y="1752600"/>
            <a:ext cx="7620000" cy="1371600"/>
          </a:xfrm>
        </p:spPr>
        <p:txBody>
          <a:bodyPr>
            <a:normAutofit lnSpcReduction="10000"/>
          </a:bodyPr>
          <a:lstStyle/>
          <a:p>
            <a:pPr>
              <a:lnSpc>
                <a:spcPct val="90000"/>
              </a:lnSpc>
            </a:pPr>
            <a:r>
              <a:rPr lang="en-US" dirty="0" smtClean="0">
                <a:ea typeface="ＭＳ Ｐゴシック" pitchFamily="34" charset="-128"/>
              </a:rPr>
              <a:t>Consumer materialism</a:t>
            </a:r>
          </a:p>
          <a:p>
            <a:pPr lvl="1">
              <a:lnSpc>
                <a:spcPct val="90000"/>
              </a:lnSpc>
            </a:pPr>
            <a:r>
              <a:rPr lang="en-US" dirty="0" smtClean="0">
                <a:ea typeface="ＭＳ Ｐゴシック" pitchFamily="34" charset="-128"/>
              </a:rPr>
              <a:t>The degree of the consumer</a:t>
            </a:r>
            <a:r>
              <a:rPr lang="en-US" altLang="en-US" dirty="0" smtClean="0">
                <a:ea typeface="ＭＳ Ｐゴシック" pitchFamily="34" charset="-128"/>
              </a:rPr>
              <a:t>’</a:t>
            </a:r>
            <a:r>
              <a:rPr lang="en-US" dirty="0" smtClean="0">
                <a:ea typeface="ＭＳ Ｐゴシック" pitchFamily="34" charset="-128"/>
              </a:rPr>
              <a:t>s </a:t>
            </a:r>
            <a:r>
              <a:rPr lang="en-US" u="sng" dirty="0" smtClean="0">
                <a:solidFill>
                  <a:srgbClr val="FF0000"/>
                </a:solidFill>
                <a:ea typeface="ＭＳ Ｐゴシック" pitchFamily="34" charset="-128"/>
              </a:rPr>
              <a:t>attachment to worldly possessions</a:t>
            </a:r>
            <a:r>
              <a:rPr lang="en-US" dirty="0" smtClean="0">
                <a:ea typeface="ＭＳ Ｐゴシック" pitchFamily="34" charset="-128"/>
              </a:rPr>
              <a:t> </a:t>
            </a:r>
          </a:p>
        </p:txBody>
      </p:sp>
      <p:sp>
        <p:nvSpPr>
          <p:cNvPr id="4" name="Slide Number Placeholder 3"/>
          <p:cNvSpPr>
            <a:spLocks noGrp="1"/>
          </p:cNvSpPr>
          <p:nvPr>
            <p:ph type="sldNum" sz="quarter" idx="12"/>
          </p:nvPr>
        </p:nvSpPr>
        <p:spPr/>
        <p:txBody>
          <a:bodyPr/>
          <a:lstStyle/>
          <a:p>
            <a:fld id="{B7701E83-61E2-4745-9F8F-A943E24B07D7}" type="slidenum">
              <a:rPr lang="en-US"/>
              <a:pPr/>
              <a:t>38</a:t>
            </a:fld>
            <a:endParaRPr lang="en-US"/>
          </a:p>
        </p:txBody>
      </p:sp>
      <p:graphicFrame>
        <p:nvGraphicFramePr>
          <p:cNvPr id="5" name="Diagram 4"/>
          <p:cNvGraphicFramePr/>
          <p:nvPr/>
        </p:nvGraphicFramePr>
        <p:xfrm>
          <a:off x="1524000" y="3352800"/>
          <a:ext cx="68580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a:xfrm>
            <a:off x="1435608" y="274638"/>
            <a:ext cx="7498080" cy="1020762"/>
          </a:xfrm>
        </p:spPr>
        <p:txBody>
          <a:bodyPr rtlCol="0">
            <a:noAutofit/>
          </a:bodyPr>
          <a:lstStyle/>
          <a:p>
            <a:pPr eaLnBrk="1" fontAlgn="auto" hangingPunct="1">
              <a:spcAft>
                <a:spcPts val="0"/>
              </a:spcAft>
              <a:defRPr/>
            </a:pPr>
            <a:r>
              <a:rPr lang="en-US" dirty="0">
                <a:solidFill>
                  <a:schemeClr val="bg2">
                    <a:lumMod val="25000"/>
                  </a:schemeClr>
                </a:solidFill>
                <a:ea typeface="+mj-ea"/>
                <a:cs typeface="+mj-cs"/>
              </a:rPr>
              <a:t>From Consumer Materialism to Compulsive Consumption</a:t>
            </a:r>
          </a:p>
        </p:txBody>
      </p:sp>
      <p:sp>
        <p:nvSpPr>
          <p:cNvPr id="69634" name="Rectangle 5"/>
          <p:cNvSpPr>
            <a:spLocks noGrp="1" noChangeArrowheads="1"/>
          </p:cNvSpPr>
          <p:nvPr>
            <p:ph idx="1"/>
          </p:nvPr>
        </p:nvSpPr>
        <p:spPr>
          <a:xfrm>
            <a:off x="990600" y="1493838"/>
            <a:ext cx="8001000" cy="4373562"/>
          </a:xfrm>
        </p:spPr>
        <p:txBody>
          <a:bodyPr>
            <a:normAutofit lnSpcReduction="10000"/>
          </a:bodyPr>
          <a:lstStyle/>
          <a:p>
            <a:pPr marL="0" indent="0" eaLnBrk="1" hangingPunct="1">
              <a:lnSpc>
                <a:spcPct val="90000"/>
              </a:lnSpc>
              <a:buFont typeface="Arial" charset="0"/>
              <a:buNone/>
              <a:defRPr/>
            </a:pPr>
            <a:endParaRPr lang="en-US" sz="3600" dirty="0" smtClean="0"/>
          </a:p>
          <a:p>
            <a:pPr eaLnBrk="1" hangingPunct="1">
              <a:lnSpc>
                <a:spcPct val="90000"/>
              </a:lnSpc>
              <a:buFont typeface="Arial" charset="0"/>
              <a:buChar char="•"/>
              <a:defRPr/>
            </a:pPr>
            <a:r>
              <a:rPr lang="en-US" sz="3600" b="1" dirty="0" smtClean="0">
                <a:solidFill>
                  <a:srgbClr val="FF0000"/>
                </a:solidFill>
              </a:rPr>
              <a:t>Fixated</a:t>
            </a:r>
            <a:r>
              <a:rPr lang="en-US" sz="3600" dirty="0" smtClean="0"/>
              <a:t> </a:t>
            </a:r>
            <a:r>
              <a:rPr lang="en-US" sz="3600" dirty="0"/>
              <a:t>consumption behavior</a:t>
            </a:r>
          </a:p>
          <a:p>
            <a:pPr lvl="1" eaLnBrk="1" hangingPunct="1">
              <a:lnSpc>
                <a:spcPct val="90000"/>
              </a:lnSpc>
              <a:buFont typeface="Arial" charset="0"/>
              <a:buChar char="–"/>
              <a:defRPr/>
            </a:pPr>
            <a:r>
              <a:rPr lang="en-US" sz="3200" dirty="0"/>
              <a:t>Consumers fixated on </a:t>
            </a:r>
            <a:r>
              <a:rPr lang="en-US" sz="3200" u="sng" dirty="0">
                <a:solidFill>
                  <a:srgbClr val="FF0000"/>
                </a:solidFill>
              </a:rPr>
              <a:t>certain products</a:t>
            </a:r>
            <a:r>
              <a:rPr lang="en-US" sz="3200" dirty="0"/>
              <a:t> or </a:t>
            </a:r>
            <a:r>
              <a:rPr lang="en-US" sz="3200" u="sng" dirty="0">
                <a:solidFill>
                  <a:srgbClr val="FF0000"/>
                </a:solidFill>
              </a:rPr>
              <a:t>categories of products</a:t>
            </a:r>
          </a:p>
          <a:p>
            <a:pPr lvl="1" eaLnBrk="1" hangingPunct="1">
              <a:lnSpc>
                <a:spcPct val="90000"/>
              </a:lnSpc>
              <a:buFont typeface="Arial" charset="0"/>
              <a:buChar char="–"/>
              <a:defRPr/>
            </a:pPr>
            <a:r>
              <a:rPr lang="en-US" sz="3200" dirty="0"/>
              <a:t>Characteristics</a:t>
            </a:r>
          </a:p>
          <a:p>
            <a:pPr lvl="2" eaLnBrk="1" hangingPunct="1">
              <a:lnSpc>
                <a:spcPct val="90000"/>
              </a:lnSpc>
              <a:buFont typeface="Arial" charset="0"/>
              <a:buChar char="•"/>
              <a:defRPr/>
            </a:pPr>
            <a:r>
              <a:rPr lang="en-US" sz="2800" dirty="0"/>
              <a:t>Passionate interest in a product category</a:t>
            </a:r>
          </a:p>
          <a:p>
            <a:pPr lvl="2" eaLnBrk="1" hangingPunct="1">
              <a:lnSpc>
                <a:spcPct val="90000"/>
              </a:lnSpc>
              <a:buFont typeface="Arial" charset="0"/>
              <a:buChar char="•"/>
              <a:defRPr/>
            </a:pPr>
            <a:r>
              <a:rPr lang="en-US" sz="2800" dirty="0"/>
              <a:t>Willingness to go to great lengths to secure objects</a:t>
            </a:r>
          </a:p>
          <a:p>
            <a:pPr lvl="2" eaLnBrk="1" hangingPunct="1">
              <a:lnSpc>
                <a:spcPct val="90000"/>
              </a:lnSpc>
              <a:buFont typeface="Arial" charset="0"/>
              <a:buChar char="•"/>
              <a:defRPr/>
            </a:pPr>
            <a:r>
              <a:rPr lang="en-US" sz="2800" dirty="0"/>
              <a:t>Dedication of time and money to </a:t>
            </a:r>
            <a:r>
              <a:rPr lang="en-US" sz="2800" dirty="0" smtClean="0"/>
              <a:t>collecting</a:t>
            </a:r>
            <a:endParaRPr lang="en-US" sz="2800" dirty="0"/>
          </a:p>
        </p:txBody>
      </p:sp>
      <p:sp>
        <p:nvSpPr>
          <p:cNvPr id="64515" name="Slide Number Placeholder 5"/>
          <p:cNvSpPr>
            <a:spLocks noGrp="1"/>
          </p:cNvSpPr>
          <p:nvPr>
            <p:ph type="sldNum" sz="quarter" idx="12"/>
          </p:nvPr>
        </p:nvSpPr>
        <p:spPr bwMode="auto">
          <a:noFill/>
          <a:ln>
            <a:miter lim="800000"/>
            <a:headEnd/>
            <a:tailEnd/>
          </a:ln>
        </p:spPr>
        <p:txBody>
          <a:bodyPr/>
          <a:lstStyle/>
          <a:p>
            <a:fld id="{A39CBCD9-CA81-4364-B5B5-991D5217A36C}" type="slidenum">
              <a:rPr lang="en-US"/>
              <a:pPr/>
              <a:t>39</a:t>
            </a:fld>
            <a:endParaRPr lang="en-US"/>
          </a:p>
        </p:txBody>
      </p:sp>
      <p:sp>
        <p:nvSpPr>
          <p:cNvPr id="6" name="Footer Placeholder 6"/>
          <p:cNvSpPr txBox="1">
            <a:spLocks/>
          </p:cNvSpPr>
          <p:nvPr/>
        </p:nvSpPr>
        <p:spPr>
          <a:xfrm>
            <a:off x="70866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rPr>
              <a:t>Chapter Five Slide</a:t>
            </a:r>
          </a:p>
        </p:txBody>
      </p:sp>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ea typeface="ＭＳ Ｐゴシック" pitchFamily="34" charset="-128"/>
              </a:rPr>
              <a:t>Freudian Theory</a:t>
            </a:r>
          </a:p>
        </p:txBody>
      </p:sp>
      <p:sp>
        <p:nvSpPr>
          <p:cNvPr id="21506" name="Content Placeholder 2"/>
          <p:cNvSpPr>
            <a:spLocks noGrp="1"/>
          </p:cNvSpPr>
          <p:nvPr>
            <p:ph idx="1"/>
          </p:nvPr>
        </p:nvSpPr>
        <p:spPr/>
        <p:txBody>
          <a:bodyPr/>
          <a:lstStyle/>
          <a:p>
            <a:r>
              <a:rPr lang="en-US" sz="2800" dirty="0" smtClean="0">
                <a:ea typeface="ＭＳ Ｐゴシック" pitchFamily="34" charset="-128"/>
              </a:rPr>
              <a:t>Freud proposed that unconscious needs or drives are at the heart of human motivation and personality.</a:t>
            </a:r>
          </a:p>
          <a:p>
            <a:r>
              <a:rPr lang="en-US" sz="2800" dirty="0" smtClean="0">
                <a:ea typeface="ＭＳ Ｐゴシック" pitchFamily="34" charset="-128"/>
              </a:rPr>
              <a:t>Constructed </a:t>
            </a:r>
          </a:p>
          <a:p>
            <a:r>
              <a:rPr lang="en-US" sz="2800" dirty="0" smtClean="0">
                <a:ea typeface="ＭＳ Ｐゴシック" pitchFamily="34" charset="-128"/>
              </a:rPr>
              <a:t> This theory states that human personality consists of three interacting systems</a:t>
            </a:r>
            <a:r>
              <a:rPr lang="en-US" dirty="0" smtClean="0">
                <a:ea typeface="ＭＳ Ｐゴシック" pitchFamily="34" charset="-128"/>
              </a:rPr>
              <a:t>: </a:t>
            </a:r>
          </a:p>
          <a:p>
            <a:pPr lvl="1"/>
            <a:r>
              <a:rPr lang="en-US" dirty="0" smtClean="0">
                <a:ea typeface="ＭＳ Ｐゴシック" pitchFamily="34" charset="-128"/>
              </a:rPr>
              <a:t>the </a:t>
            </a:r>
            <a:r>
              <a:rPr lang="en-US" b="1" u="sng" dirty="0" smtClean="0">
                <a:solidFill>
                  <a:srgbClr val="FF0000"/>
                </a:solidFill>
                <a:ea typeface="ＭＳ Ｐゴシック" pitchFamily="34" charset="-128"/>
              </a:rPr>
              <a:t>id</a:t>
            </a:r>
            <a:r>
              <a:rPr lang="en-US" dirty="0" smtClean="0">
                <a:ea typeface="ＭＳ Ｐゴシック" pitchFamily="34" charset="-128"/>
              </a:rPr>
              <a:t>, </a:t>
            </a:r>
          </a:p>
          <a:p>
            <a:pPr lvl="1"/>
            <a:r>
              <a:rPr lang="en-US" dirty="0" smtClean="0">
                <a:ea typeface="ＭＳ Ｐゴシック" pitchFamily="34" charset="-128"/>
              </a:rPr>
              <a:t>the </a:t>
            </a:r>
            <a:r>
              <a:rPr lang="en-US" b="1" u="sng" dirty="0" smtClean="0">
                <a:solidFill>
                  <a:srgbClr val="FF0000"/>
                </a:solidFill>
                <a:ea typeface="ＭＳ Ｐゴシック" pitchFamily="34" charset="-128"/>
              </a:rPr>
              <a:t>superego</a:t>
            </a:r>
            <a:r>
              <a:rPr lang="en-US" dirty="0" smtClean="0">
                <a:ea typeface="ＭＳ Ｐゴシック" pitchFamily="34" charset="-128"/>
              </a:rPr>
              <a:t>, </a:t>
            </a:r>
          </a:p>
          <a:p>
            <a:pPr lvl="1"/>
            <a:r>
              <a:rPr lang="en-US" dirty="0" smtClean="0">
                <a:ea typeface="ＭＳ Ｐゴシック" pitchFamily="34" charset="-128"/>
              </a:rPr>
              <a:t>and the </a:t>
            </a:r>
            <a:r>
              <a:rPr lang="en-US" b="1" u="sng" dirty="0" smtClean="0">
                <a:solidFill>
                  <a:srgbClr val="FF0000"/>
                </a:solidFill>
                <a:ea typeface="ＭＳ Ｐゴシック" pitchFamily="34" charset="-128"/>
              </a:rPr>
              <a:t>ego</a:t>
            </a:r>
            <a:r>
              <a:rPr lang="en-US" dirty="0" smtClean="0">
                <a:ea typeface="ＭＳ Ｐゴシック" pitchFamily="34" charset="-128"/>
              </a:rPr>
              <a:t>.</a:t>
            </a:r>
          </a:p>
        </p:txBody>
      </p:sp>
      <p:sp>
        <p:nvSpPr>
          <p:cNvPr id="4" name="Slide Number Placeholder 3"/>
          <p:cNvSpPr>
            <a:spLocks noGrp="1"/>
          </p:cNvSpPr>
          <p:nvPr>
            <p:ph type="sldNum" sz="quarter" idx="12"/>
          </p:nvPr>
        </p:nvSpPr>
        <p:spPr/>
        <p:txBody>
          <a:bodyPr>
            <a:normAutofit/>
          </a:bodyPr>
          <a:lstStyle/>
          <a:p>
            <a:fld id="{169F0F49-7138-4922-93C7-287B9A6A1D33}" type="slidenum">
              <a:rPr lang="en-US"/>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990600" y="762000"/>
            <a:ext cx="3200400" cy="54102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365760" rIns="365760" anchor="ctr"/>
          <a:lstStyle/>
          <a:p>
            <a:pPr algn="ctr">
              <a:defRPr/>
            </a:pPr>
            <a:r>
              <a:rPr lang="en-US" sz="2800" b="1" dirty="0">
                <a:latin typeface="Arial" charset="0"/>
                <a:ea typeface="ＭＳ Ｐゴシック" charset="0"/>
                <a:cs typeface="ＭＳ Ｐゴシック" charset="0"/>
              </a:rPr>
              <a:t>Compulsive Consumption</a:t>
            </a:r>
          </a:p>
          <a:p>
            <a:pPr algn="ctr">
              <a:defRPr/>
            </a:pPr>
            <a:r>
              <a:rPr lang="en-US" sz="2800" b="1" dirty="0">
                <a:latin typeface="Arial" charset="0"/>
                <a:ea typeface="ＭＳ Ｐゴシック" charset="0"/>
                <a:cs typeface="ＭＳ Ｐゴシック" charset="0"/>
              </a:rPr>
              <a:t>Behavior</a:t>
            </a:r>
            <a:endParaRPr lang="en-US" sz="2800" dirty="0">
              <a:latin typeface="Arial" charset="0"/>
              <a:ea typeface="ＭＳ Ｐゴシック" charset="0"/>
              <a:cs typeface="ＭＳ Ｐゴシック" charset="0"/>
            </a:endParaRPr>
          </a:p>
        </p:txBody>
      </p:sp>
      <p:sp>
        <p:nvSpPr>
          <p:cNvPr id="167939" name="Rectangle 3"/>
          <p:cNvSpPr>
            <a:spLocks noChangeArrowheads="1"/>
          </p:cNvSpPr>
          <p:nvPr/>
        </p:nvSpPr>
        <p:spPr bwMode="auto">
          <a:xfrm>
            <a:off x="4191000" y="685800"/>
            <a:ext cx="4953000" cy="541020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548640" rIns="548640" anchor="ctr"/>
          <a:lstStyle/>
          <a:p>
            <a:pPr algn="ctr">
              <a:defRPr/>
            </a:pPr>
            <a:r>
              <a:rPr lang="en-US" sz="2400" dirty="0">
                <a:latin typeface="Arial" charset="0"/>
                <a:ea typeface="ＭＳ Ｐゴシック" charset="0"/>
                <a:cs typeface="ＭＳ Ｐゴシック" charset="0"/>
              </a:rPr>
              <a:t>Consumers who are compulsive buyers have </a:t>
            </a:r>
            <a:r>
              <a:rPr lang="en-US" sz="2400" u="sng" dirty="0">
                <a:solidFill>
                  <a:srgbClr val="FF0000"/>
                </a:solidFill>
                <a:latin typeface="Arial" charset="0"/>
                <a:ea typeface="ＭＳ Ｐゴシック" charset="0"/>
                <a:cs typeface="ＭＳ Ｐゴシック" charset="0"/>
              </a:rPr>
              <a:t>an addiction</a:t>
            </a:r>
            <a:r>
              <a:rPr lang="en-US" sz="2400" dirty="0">
                <a:latin typeface="Arial" charset="0"/>
                <a:ea typeface="ＭＳ Ｐゴシック" charset="0"/>
                <a:cs typeface="ＭＳ Ｐゴシック" charset="0"/>
              </a:rPr>
              <a:t>; in some respects, they are </a:t>
            </a:r>
            <a:r>
              <a:rPr lang="en-US" sz="2400" b="1" u="sng" dirty="0">
                <a:solidFill>
                  <a:srgbClr val="FF0000"/>
                </a:solidFill>
                <a:latin typeface="Arial" charset="0"/>
                <a:ea typeface="ＭＳ Ｐゴシック" charset="0"/>
                <a:cs typeface="ＭＳ Ｐゴシック" charset="0"/>
              </a:rPr>
              <a:t>out of control</a:t>
            </a:r>
            <a:r>
              <a:rPr lang="en-US" sz="2400" dirty="0">
                <a:latin typeface="Arial" charset="0"/>
                <a:ea typeface="ＭＳ Ｐゴシック" charset="0"/>
                <a:cs typeface="ＭＳ Ｐゴシック" charset="0"/>
              </a:rPr>
              <a:t> and their actions </a:t>
            </a:r>
            <a:r>
              <a:rPr lang="en-US" sz="2400" u="sng" dirty="0">
                <a:solidFill>
                  <a:srgbClr val="FF0000"/>
                </a:solidFill>
                <a:latin typeface="Arial" charset="0"/>
                <a:ea typeface="ＭＳ Ｐゴシック" charset="0"/>
                <a:cs typeface="ＭＳ Ｐゴシック" charset="0"/>
              </a:rPr>
              <a:t>may have </a:t>
            </a:r>
            <a:r>
              <a:rPr lang="en-US" sz="2400" b="1" u="sng" dirty="0">
                <a:solidFill>
                  <a:srgbClr val="FF0000"/>
                </a:solidFill>
                <a:latin typeface="Arial" charset="0"/>
                <a:ea typeface="ＭＳ Ｐゴシック" charset="0"/>
                <a:cs typeface="ＭＳ Ｐゴシック" charset="0"/>
              </a:rPr>
              <a:t>damaging</a:t>
            </a:r>
            <a:r>
              <a:rPr lang="en-US" sz="2400" u="sng" dirty="0">
                <a:solidFill>
                  <a:srgbClr val="FF0000"/>
                </a:solidFill>
                <a:latin typeface="Arial" charset="0"/>
                <a:ea typeface="ＭＳ Ｐゴシック" charset="0"/>
                <a:cs typeface="ＭＳ Ｐゴシック" charset="0"/>
              </a:rPr>
              <a:t> consequences</a:t>
            </a:r>
            <a:r>
              <a:rPr lang="en-US" sz="2400" dirty="0">
                <a:latin typeface="Arial" charset="0"/>
                <a:ea typeface="ＭＳ Ｐゴシック" charset="0"/>
                <a:cs typeface="ＭＳ Ｐゴシック" charset="0"/>
              </a:rPr>
              <a:t> to them and to those around them</a:t>
            </a:r>
            <a:r>
              <a:rPr lang="en-US" sz="2400" dirty="0" smtClean="0">
                <a:latin typeface="Arial" charset="0"/>
                <a:ea typeface="ＭＳ Ｐゴシック" charset="0"/>
                <a:cs typeface="ＭＳ Ｐゴシック" charset="0"/>
              </a:rPr>
              <a:t>.</a:t>
            </a:r>
          </a:p>
          <a:p>
            <a:pPr algn="ctr">
              <a:defRPr/>
            </a:pPr>
            <a:r>
              <a:rPr lang="en-US" sz="2400" dirty="0" smtClean="0">
                <a:latin typeface="Arial" charset="0"/>
                <a:ea typeface="ＭＳ Ｐゴシック" charset="0"/>
                <a:cs typeface="ＭＳ Ｐゴシック" charset="0"/>
              </a:rPr>
              <a:t>Examples: Uncontrollable shopping, gambling, drug addiction, alcoholism, various food and eating disorders</a:t>
            </a:r>
            <a:endParaRPr lang="en-US" sz="2400" dirty="0">
              <a:latin typeface="Arial" charset="0"/>
              <a:ea typeface="ＭＳ Ｐゴシック" charset="0"/>
              <a:cs typeface="ＭＳ Ｐゴシック" charset="0"/>
            </a:endParaRPr>
          </a:p>
        </p:txBody>
      </p:sp>
    </p:spTree>
  </p:cSld>
  <p:clrMapOvr>
    <a:masterClrMapping/>
  </p:clrMapOvr>
  <p:transition>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6DC083-EFD5-4826-A081-FBCDE1E2C2CF}" type="slidenum">
              <a:rPr lang="en-US"/>
              <a:pPr/>
              <a:t>41</a:t>
            </a:fld>
            <a:endParaRPr lang="en-US"/>
          </a:p>
        </p:txBody>
      </p:sp>
      <p:pic>
        <p:nvPicPr>
          <p:cNvPr id="67586" name="Picture 1" descr="Screen Shot 2016-10-13 at 5.51.03 AM.png"/>
          <p:cNvPicPr>
            <a:picLocks noChangeAspect="1"/>
          </p:cNvPicPr>
          <p:nvPr/>
        </p:nvPicPr>
        <p:blipFill>
          <a:blip r:embed="rId2"/>
          <a:srcRect l="9259" t="-3185" r="9445" b="2"/>
          <a:stretch>
            <a:fillRect/>
          </a:stretch>
        </p:blipFill>
        <p:spPr bwMode="auto">
          <a:xfrm>
            <a:off x="0" y="-228600"/>
            <a:ext cx="9144000" cy="725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5" name="Rectangle 5"/>
          <p:cNvSpPr>
            <a:spLocks noGrp="1" noChangeArrowheads="1"/>
          </p:cNvSpPr>
          <p:nvPr>
            <p:ph type="title"/>
          </p:nvPr>
        </p:nvSpPr>
        <p:spPr/>
        <p:txBody>
          <a:bodyPr rtlCol="0">
            <a:noAutofit/>
          </a:bodyPr>
          <a:lstStyle/>
          <a:p>
            <a:pPr eaLnBrk="1" fontAlgn="auto" hangingPunct="1">
              <a:spcAft>
                <a:spcPts val="0"/>
              </a:spcAft>
              <a:defRPr/>
            </a:pPr>
            <a:r>
              <a:rPr lang="en-US" dirty="0">
                <a:solidFill>
                  <a:schemeClr val="bg2">
                    <a:lumMod val="25000"/>
                  </a:schemeClr>
                </a:solidFill>
                <a:ea typeface="+mj-ea"/>
                <a:cs typeface="+mj-cs"/>
              </a:rPr>
              <a:t>Consumer </a:t>
            </a:r>
            <a:r>
              <a:rPr lang="en-US" dirty="0" smtClean="0">
                <a:solidFill>
                  <a:schemeClr val="bg2">
                    <a:lumMod val="25000"/>
                  </a:schemeClr>
                </a:solidFill>
                <a:ea typeface="+mj-ea"/>
                <a:cs typeface="+mj-cs"/>
              </a:rPr>
              <a:t>Ethnocentrism</a:t>
            </a:r>
            <a:endParaRPr lang="en-US" dirty="0">
              <a:solidFill>
                <a:schemeClr val="bg2">
                  <a:lumMod val="25000"/>
                </a:schemeClr>
              </a:solidFill>
              <a:ea typeface="+mj-ea"/>
              <a:cs typeface="+mj-cs"/>
            </a:endParaRPr>
          </a:p>
        </p:txBody>
      </p:sp>
      <p:sp>
        <p:nvSpPr>
          <p:cNvPr id="138246" name="Rectangle 6"/>
          <p:cNvSpPr>
            <a:spLocks noGrp="1" noChangeArrowheads="1"/>
          </p:cNvSpPr>
          <p:nvPr>
            <p:ph idx="1"/>
          </p:nvPr>
        </p:nvSpPr>
        <p:spPr/>
        <p:txBody>
          <a:bodyPr>
            <a:normAutofit/>
          </a:bodyPr>
          <a:lstStyle/>
          <a:p>
            <a:pPr marL="342900" lvl="1" indent="-342900" eaLnBrk="1" hangingPunct="1">
              <a:buFont typeface="Arial" pitchFamily="34" charset="0"/>
              <a:buChar char="•"/>
            </a:pPr>
            <a:r>
              <a:rPr lang="en-US" smtClean="0">
                <a:ea typeface="ＭＳ Ｐゴシック" pitchFamily="34" charset="-128"/>
              </a:rPr>
              <a:t>The consumer</a:t>
            </a:r>
            <a:r>
              <a:rPr lang="en-US" altLang="en-US" smtClean="0">
                <a:ea typeface="ＭＳ Ｐゴシック" pitchFamily="34" charset="-128"/>
              </a:rPr>
              <a:t>’</a:t>
            </a:r>
            <a:r>
              <a:rPr lang="en-US" smtClean="0">
                <a:ea typeface="ＭＳ Ｐゴシック" pitchFamily="34" charset="-128"/>
              </a:rPr>
              <a:t>s likelihood to </a:t>
            </a:r>
            <a:r>
              <a:rPr lang="en-US" u="sng" smtClean="0">
                <a:solidFill>
                  <a:srgbClr val="FF0000"/>
                </a:solidFill>
                <a:ea typeface="ＭＳ Ｐゴシック" pitchFamily="34" charset="-128"/>
              </a:rPr>
              <a:t>accept or reject foreign-made products</a:t>
            </a:r>
            <a:endParaRPr lang="en-US" smtClean="0">
              <a:ea typeface="ＭＳ Ｐゴシック" pitchFamily="34" charset="-128"/>
            </a:endParaRPr>
          </a:p>
          <a:p>
            <a:pPr eaLnBrk="1" hangingPunct="1"/>
            <a:r>
              <a:rPr lang="en-US" smtClean="0">
                <a:ea typeface="ＭＳ Ｐゴシック" pitchFamily="34" charset="-128"/>
              </a:rPr>
              <a:t>Ethnocentric consumers </a:t>
            </a:r>
            <a:r>
              <a:rPr lang="en-US" u="sng" smtClean="0">
                <a:solidFill>
                  <a:srgbClr val="FF0000"/>
                </a:solidFill>
                <a:ea typeface="ＭＳ Ｐゴシック" pitchFamily="34" charset="-128"/>
              </a:rPr>
              <a:t>feel it is wrong</a:t>
            </a:r>
            <a:r>
              <a:rPr lang="en-US" smtClean="0">
                <a:ea typeface="ＭＳ Ｐゴシック" pitchFamily="34" charset="-128"/>
              </a:rPr>
              <a:t> to </a:t>
            </a:r>
            <a:r>
              <a:rPr lang="en-US" u="sng" smtClean="0">
                <a:solidFill>
                  <a:srgbClr val="FF0000"/>
                </a:solidFill>
                <a:ea typeface="ＭＳ Ｐゴシック" pitchFamily="34" charset="-128"/>
              </a:rPr>
              <a:t>purchase foreign-made </a:t>
            </a:r>
            <a:r>
              <a:rPr lang="en-US" smtClean="0">
                <a:ea typeface="ＭＳ Ｐゴシック" pitchFamily="34" charset="-128"/>
              </a:rPr>
              <a:t>products because of the impact on the economy</a:t>
            </a:r>
          </a:p>
          <a:p>
            <a:pPr eaLnBrk="1" hangingPunct="1"/>
            <a:r>
              <a:rPr lang="en-US" smtClean="0">
                <a:ea typeface="ＭＳ Ｐゴシック" pitchFamily="34" charset="-128"/>
              </a:rPr>
              <a:t>They can be </a:t>
            </a:r>
            <a:r>
              <a:rPr lang="en-US" u="sng" smtClean="0">
                <a:solidFill>
                  <a:srgbClr val="FF0000"/>
                </a:solidFill>
                <a:ea typeface="ＭＳ Ｐゴシック" pitchFamily="34" charset="-128"/>
              </a:rPr>
              <a:t>targeted</a:t>
            </a:r>
            <a:r>
              <a:rPr lang="en-US" smtClean="0">
                <a:ea typeface="ＭＳ Ｐゴシック" pitchFamily="34" charset="-128"/>
              </a:rPr>
              <a:t> by stressing </a:t>
            </a:r>
            <a:r>
              <a:rPr lang="en-US" u="sng" smtClean="0">
                <a:solidFill>
                  <a:srgbClr val="FF0000"/>
                </a:solidFill>
                <a:ea typeface="ＭＳ Ｐゴシック" pitchFamily="34" charset="-128"/>
              </a:rPr>
              <a:t>nationalistic themes</a:t>
            </a:r>
          </a:p>
        </p:txBody>
      </p:sp>
      <p:sp>
        <p:nvSpPr>
          <p:cNvPr id="69635" name="Slide Number Placeholder 5"/>
          <p:cNvSpPr>
            <a:spLocks noGrp="1"/>
          </p:cNvSpPr>
          <p:nvPr>
            <p:ph type="sldNum" sz="quarter" idx="12"/>
          </p:nvPr>
        </p:nvSpPr>
        <p:spPr bwMode="auto">
          <a:noFill/>
          <a:ln>
            <a:miter lim="800000"/>
            <a:headEnd/>
            <a:tailEnd/>
          </a:ln>
        </p:spPr>
        <p:txBody>
          <a:bodyPr/>
          <a:lstStyle/>
          <a:p>
            <a:fld id="{C3057B78-7362-4E53-A7FF-BE4F43368474}" type="slidenum">
              <a:rPr lang="en-US"/>
              <a:pPr/>
              <a:t>42</a:t>
            </a:fld>
            <a:endParaRPr lang="en-US"/>
          </a:p>
        </p:txBody>
      </p:sp>
      <p:sp>
        <p:nvSpPr>
          <p:cNvPr id="6" name="Footer Placeholder 6"/>
          <p:cNvSpPr txBox="1">
            <a:spLocks/>
          </p:cNvSpPr>
          <p:nvPr/>
        </p:nvSpPr>
        <p:spPr>
          <a:xfrm>
            <a:off x="70866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rPr>
              <a:t>Chapter Five Slide</a:t>
            </a:r>
          </a:p>
        </p:txBody>
      </p:sp>
    </p:spTree>
  </p:cSld>
  <p:clrMapOvr>
    <a:masterClrMapping/>
  </p:clrMapOvr>
  <p:transition>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endParaRPr lang="en-US" smtClean="0">
              <a:ea typeface="ＭＳ Ｐゴシック" pitchFamily="34" charset="-128"/>
            </a:endParaRPr>
          </a:p>
        </p:txBody>
      </p:sp>
      <p:pic>
        <p:nvPicPr>
          <p:cNvPr id="71682" name="Content Placeholder 4" descr="buy british .jpg"/>
          <p:cNvPicPr>
            <a:picLocks noGrp="1" noChangeAspect="1"/>
          </p:cNvPicPr>
          <p:nvPr>
            <p:ph idx="1"/>
          </p:nvPr>
        </p:nvPicPr>
        <p:blipFill>
          <a:blip r:embed="rId2"/>
          <a:srcRect l="5138" t="4315" r="6772" b="4315"/>
          <a:stretch>
            <a:fillRect/>
          </a:stretch>
        </p:blipFill>
        <p:spPr>
          <a:xfrm>
            <a:off x="0" y="0"/>
            <a:ext cx="9144000" cy="6858000"/>
          </a:xfrm>
        </p:spPr>
      </p:pic>
      <p:sp>
        <p:nvSpPr>
          <p:cNvPr id="4" name="Slide Number Placeholder 3"/>
          <p:cNvSpPr>
            <a:spLocks noGrp="1"/>
          </p:cNvSpPr>
          <p:nvPr>
            <p:ph type="sldNum" sz="quarter" idx="12"/>
          </p:nvPr>
        </p:nvSpPr>
        <p:spPr/>
        <p:txBody>
          <a:bodyPr/>
          <a:lstStyle/>
          <a:p>
            <a:fld id="{64B6843F-2071-4644-BB61-F58E4F5C81FF}" type="slidenum">
              <a:rPr lang="en-US"/>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title"/>
          </p:nvPr>
        </p:nvSpPr>
        <p:spPr/>
        <p:txBody>
          <a:bodyPr/>
          <a:lstStyle/>
          <a:p>
            <a:pPr eaLnBrk="1" hangingPunct="1"/>
            <a:r>
              <a:rPr lang="en-US" smtClean="0">
                <a:ea typeface="ＭＳ Ｐゴシック" pitchFamily="34" charset="-128"/>
              </a:rPr>
              <a:t>Brand Personality</a:t>
            </a:r>
          </a:p>
        </p:txBody>
      </p:sp>
      <p:sp>
        <p:nvSpPr>
          <p:cNvPr id="73730" name="Rectangle 8"/>
          <p:cNvSpPr>
            <a:spLocks noGrp="1" noChangeArrowheads="1"/>
          </p:cNvSpPr>
          <p:nvPr>
            <p:ph idx="1"/>
          </p:nvPr>
        </p:nvSpPr>
        <p:spPr/>
        <p:txBody>
          <a:bodyPr/>
          <a:lstStyle/>
          <a:p>
            <a:pPr eaLnBrk="1" hangingPunct="1"/>
            <a:r>
              <a:rPr lang="en-US" sz="2800" smtClean="0">
                <a:ea typeface="ＭＳ Ｐゴシック" pitchFamily="34" charset="-128"/>
              </a:rPr>
              <a:t>Personality-like traits associated with brands</a:t>
            </a:r>
          </a:p>
          <a:p>
            <a:pPr eaLnBrk="1" hangingPunct="1"/>
            <a:r>
              <a:rPr lang="en-US" sz="2800" smtClean="0">
                <a:ea typeface="ＭＳ Ｐゴシック" pitchFamily="34" charset="-128"/>
              </a:rPr>
              <a:t>Examples</a:t>
            </a:r>
          </a:p>
          <a:p>
            <a:pPr lvl="1">
              <a:lnSpc>
                <a:spcPct val="90000"/>
              </a:lnSpc>
            </a:pPr>
            <a:r>
              <a:rPr lang="en-US" sz="2400" smtClean="0">
                <a:ea typeface="ＭＳ Ｐゴシック" pitchFamily="34" charset="-128"/>
              </a:rPr>
              <a:t>Volvo  - safety</a:t>
            </a:r>
          </a:p>
          <a:p>
            <a:pPr lvl="1">
              <a:lnSpc>
                <a:spcPct val="90000"/>
              </a:lnSpc>
            </a:pPr>
            <a:r>
              <a:rPr lang="en-US" sz="2400" smtClean="0">
                <a:ea typeface="ＭＳ Ｐゴシック" pitchFamily="34" charset="-128"/>
              </a:rPr>
              <a:t>Nike  - the athlete</a:t>
            </a:r>
          </a:p>
          <a:p>
            <a:pPr lvl="1">
              <a:lnSpc>
                <a:spcPct val="90000"/>
              </a:lnSpc>
            </a:pPr>
            <a:r>
              <a:rPr lang="en-US" sz="2400" smtClean="0">
                <a:ea typeface="ＭＳ Ｐゴシック" pitchFamily="34" charset="-128"/>
              </a:rPr>
              <a:t>BMW – performance</a:t>
            </a:r>
          </a:p>
          <a:p>
            <a:pPr eaLnBrk="1" hangingPunct="1"/>
            <a:r>
              <a:rPr lang="en-US" sz="2800" smtClean="0">
                <a:ea typeface="ＭＳ Ｐゴシック" pitchFamily="34" charset="-128"/>
              </a:rPr>
              <a:t>Brand personality which is strong and favorable will strengthen a brand but not necessarily demand a price premium</a:t>
            </a:r>
          </a:p>
        </p:txBody>
      </p:sp>
      <p:sp>
        <p:nvSpPr>
          <p:cNvPr id="73731" name="Slide Number Placeholder 5"/>
          <p:cNvSpPr>
            <a:spLocks noGrp="1"/>
          </p:cNvSpPr>
          <p:nvPr>
            <p:ph type="sldNum" sz="quarter" idx="12"/>
          </p:nvPr>
        </p:nvSpPr>
        <p:spPr bwMode="auto">
          <a:noFill/>
          <a:ln>
            <a:miter lim="800000"/>
            <a:headEnd/>
            <a:tailEnd/>
          </a:ln>
        </p:spPr>
        <p:txBody>
          <a:bodyPr/>
          <a:lstStyle/>
          <a:p>
            <a:fld id="{C41B8D0A-D1C5-4DC9-A68F-4D0F04860DC3}" type="slidenum">
              <a:rPr lang="en-US"/>
              <a:pPr/>
              <a:t>44</a:t>
            </a:fld>
            <a:endParaRPr lang="en-US"/>
          </a:p>
        </p:txBody>
      </p:sp>
      <p:sp>
        <p:nvSpPr>
          <p:cNvPr id="6" name="Footer Placeholder 6"/>
          <p:cNvSpPr txBox="1">
            <a:spLocks/>
          </p:cNvSpPr>
          <p:nvPr/>
        </p:nvSpPr>
        <p:spPr>
          <a:xfrm>
            <a:off x="70866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rPr>
              <a:t>Chapter Five Slide</a:t>
            </a:r>
          </a:p>
        </p:txBody>
      </p:sp>
    </p:spTree>
  </p:cSld>
  <p:clrMapOvr>
    <a:masterClrMapping/>
  </p:clrMapOvr>
  <p:transition>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Autofit/>
          </a:bodyPr>
          <a:lstStyle/>
          <a:p>
            <a:pPr eaLnBrk="1" fontAlgn="auto" hangingPunct="1">
              <a:spcAft>
                <a:spcPts val="0"/>
              </a:spcAft>
              <a:defRPr/>
            </a:pPr>
            <a:r>
              <a:rPr lang="en-US" dirty="0" smtClean="0">
                <a:solidFill>
                  <a:schemeClr val="bg2">
                    <a:lumMod val="25000"/>
                  </a:schemeClr>
                </a:solidFill>
                <a:ea typeface="+mj-ea"/>
                <a:cs typeface="+mj-cs"/>
              </a:rPr>
              <a:t>A Brand Personality Framework</a:t>
            </a:r>
            <a:br>
              <a:rPr lang="en-US" dirty="0" smtClean="0">
                <a:solidFill>
                  <a:schemeClr val="bg2">
                    <a:lumMod val="25000"/>
                  </a:schemeClr>
                </a:solidFill>
                <a:ea typeface="+mj-ea"/>
                <a:cs typeface="+mj-cs"/>
              </a:rPr>
            </a:br>
            <a:endParaRPr lang="en-US" dirty="0">
              <a:solidFill>
                <a:schemeClr val="bg2">
                  <a:lumMod val="25000"/>
                </a:schemeClr>
              </a:solidFill>
              <a:ea typeface="+mj-ea"/>
              <a:cs typeface="+mj-cs"/>
            </a:endParaRPr>
          </a:p>
        </p:txBody>
      </p:sp>
      <p:sp>
        <p:nvSpPr>
          <p:cNvPr id="75778" name="Slide Number Placeholder 5"/>
          <p:cNvSpPr>
            <a:spLocks noGrp="1"/>
          </p:cNvSpPr>
          <p:nvPr>
            <p:ph type="sldNum" sz="quarter" idx="12"/>
          </p:nvPr>
        </p:nvSpPr>
        <p:spPr bwMode="auto">
          <a:noFill/>
          <a:ln>
            <a:miter lim="800000"/>
            <a:headEnd/>
            <a:tailEnd/>
          </a:ln>
        </p:spPr>
        <p:txBody>
          <a:bodyPr/>
          <a:lstStyle/>
          <a:p>
            <a:fld id="{B5B8EA4F-2F9D-4FD5-94A9-92CE492BC738}" type="slidenum">
              <a:rPr lang="en-US"/>
              <a:pPr/>
              <a:t>45</a:t>
            </a:fld>
            <a:endParaRPr lang="en-US"/>
          </a:p>
        </p:txBody>
      </p:sp>
      <p:sp>
        <p:nvSpPr>
          <p:cNvPr id="6" name="Footer Placeholder 6"/>
          <p:cNvSpPr txBox="1">
            <a:spLocks/>
          </p:cNvSpPr>
          <p:nvPr/>
        </p:nvSpPr>
        <p:spPr>
          <a:xfrm>
            <a:off x="70866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rPr>
              <a:t>Chapter Five Slide</a:t>
            </a:r>
          </a:p>
        </p:txBody>
      </p:sp>
      <p:pic>
        <p:nvPicPr>
          <p:cNvPr id="75780" name="Picture 7" descr="fig05_12.jpg"/>
          <p:cNvPicPr>
            <a:picLocks noChangeAspect="1"/>
          </p:cNvPicPr>
          <p:nvPr/>
        </p:nvPicPr>
        <p:blipFill>
          <a:blip r:embed="rId3"/>
          <a:srcRect/>
          <a:stretch>
            <a:fillRect/>
          </a:stretch>
        </p:blipFill>
        <p:spPr bwMode="auto">
          <a:xfrm>
            <a:off x="990600" y="2286000"/>
            <a:ext cx="8077199" cy="4495800"/>
          </a:xfrm>
          <a:prstGeom prst="rect">
            <a:avLst/>
          </a:prstGeom>
          <a:noFill/>
          <a:ln w="9525">
            <a:noFill/>
            <a:miter lim="800000"/>
            <a:headEnd/>
            <a:tailEnd/>
          </a:ln>
        </p:spPr>
      </p:pic>
      <p:sp>
        <p:nvSpPr>
          <p:cNvPr id="2" name="Rectangle 1"/>
          <p:cNvSpPr/>
          <p:nvPr/>
        </p:nvSpPr>
        <p:spPr>
          <a:xfrm>
            <a:off x="990600" y="838200"/>
            <a:ext cx="7924800" cy="1384300"/>
          </a:xfrm>
          <a:prstGeom prst="rect">
            <a:avLst/>
          </a:prstGeom>
        </p:spPr>
        <p:txBody>
          <a:bodyPr wrap="square">
            <a:spAutoFit/>
          </a:bodyPr>
          <a:lstStyle/>
          <a:p>
            <a:pPr>
              <a:defRPr/>
            </a:pPr>
            <a:r>
              <a:rPr lang="en-US" sz="2800" dirty="0">
                <a:latin typeface="Calibri" charset="0"/>
                <a:ea typeface="ＭＳ Ｐゴシック" charset="0"/>
                <a:cs typeface="ＭＳ Ｐゴシック" charset="0"/>
              </a:rPr>
              <a:t>This is a brand personality framework that shows the five dimensions of a brands personality.  </a:t>
            </a:r>
          </a:p>
          <a:p>
            <a:pPr marL="457200" indent="-457200">
              <a:buFont typeface="Arial"/>
              <a:buChar char="•"/>
              <a:defRPr/>
            </a:pPr>
            <a:r>
              <a:rPr lang="en-US" sz="2800" dirty="0">
                <a:latin typeface="Calibri" charset="0"/>
                <a:ea typeface="ＭＳ Ｐゴシック" charset="0"/>
                <a:cs typeface="ＭＳ Ｐゴシック" charset="0"/>
              </a:rPr>
              <a:t>15 faces of personality </a:t>
            </a:r>
          </a:p>
        </p:txBody>
      </p:sp>
    </p:spTree>
  </p:cSld>
  <p:clrMapOvr>
    <a:masterClrMapping/>
  </p:clrMapOvr>
  <p:transition>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9DC1E38-C9CE-4231-BC14-C5DA7180FE8D}" type="slidenum">
              <a:rPr lang="en-US"/>
              <a:pPr/>
              <a:t>46</a:t>
            </a:fld>
            <a:endParaRPr lang="en-US"/>
          </a:p>
        </p:txBody>
      </p:sp>
      <p:pic>
        <p:nvPicPr>
          <p:cNvPr id="77826" name="Picture 3" descr="Screen Shot 2016-10-13 at 6.10.04 AM.png"/>
          <p:cNvPicPr>
            <a:picLocks noChangeAspect="1"/>
          </p:cNvPicPr>
          <p:nvPr/>
        </p:nvPicPr>
        <p:blipFill>
          <a:blip r:embed="rId2"/>
          <a:srcRect l="8888" r="8704"/>
          <a:stretch>
            <a:fillRect/>
          </a:stretch>
        </p:blipFill>
        <p:spPr bwMode="auto">
          <a:xfrm>
            <a:off x="1000300" y="0"/>
            <a:ext cx="8077200" cy="6858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304800" y="236538"/>
            <a:ext cx="8610600" cy="830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2400" b="1" dirty="0">
                <a:latin typeface="Arial" charset="0"/>
                <a:ea typeface="ＭＳ Ｐゴシック" charset="0"/>
                <a:cs typeface="ＭＳ Ｐゴシック" charset="0"/>
              </a:rPr>
              <a:t> The Personality-like Associations of Selected Colors</a:t>
            </a:r>
          </a:p>
          <a:p>
            <a:pPr algn="ctr">
              <a:defRPr/>
            </a:pPr>
            <a:endParaRPr lang="en-US" sz="2400" b="1" dirty="0">
              <a:latin typeface="Arial" charset="0"/>
              <a:ea typeface="ＭＳ Ｐゴシック" charset="0"/>
              <a:cs typeface="ＭＳ Ｐゴシック" charset="0"/>
            </a:endParaRPr>
          </a:p>
        </p:txBody>
      </p:sp>
      <p:grpSp>
        <p:nvGrpSpPr>
          <p:cNvPr id="78850" name="Group 21"/>
          <p:cNvGrpSpPr>
            <a:grpSpLocks/>
          </p:cNvGrpSpPr>
          <p:nvPr/>
        </p:nvGrpSpPr>
        <p:grpSpPr bwMode="auto">
          <a:xfrm>
            <a:off x="304800" y="1066800"/>
            <a:ext cx="8610600" cy="5638800"/>
            <a:chOff x="360" y="767"/>
            <a:chExt cx="5032" cy="3257"/>
          </a:xfrm>
        </p:grpSpPr>
        <p:sp>
          <p:nvSpPr>
            <p:cNvPr id="176131" name="Rectangle 3"/>
            <p:cNvSpPr>
              <a:spLocks noChangeArrowheads="1"/>
            </p:cNvSpPr>
            <p:nvPr/>
          </p:nvSpPr>
          <p:spPr bwMode="auto">
            <a:xfrm>
              <a:off x="1136" y="767"/>
              <a:ext cx="1472" cy="90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Arial" charset="0"/>
                  <a:ea typeface="ＭＳ Ｐゴシック" charset="0"/>
                  <a:cs typeface="ＭＳ Ｐゴシック" charset="0"/>
                </a:rPr>
                <a:t>Human, exciting, hot, passionate, strong</a:t>
              </a:r>
            </a:p>
          </p:txBody>
        </p:sp>
        <p:sp>
          <p:nvSpPr>
            <p:cNvPr id="176132" name="Rectangle 4"/>
            <p:cNvSpPr>
              <a:spLocks noChangeArrowheads="1"/>
            </p:cNvSpPr>
            <p:nvPr/>
          </p:nvSpPr>
          <p:spPr bwMode="auto">
            <a:xfrm>
              <a:off x="2608" y="767"/>
              <a:ext cx="2784" cy="90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a:buFontTx/>
                <a:buChar char="•"/>
              </a:pPr>
              <a:r>
                <a:rPr lang="en-US"/>
                <a:t>Makes food </a:t>
              </a:r>
              <a:r>
                <a:rPr lang="ja-JP" altLang="en-US"/>
                <a:t>“</a:t>
              </a:r>
              <a:r>
                <a:rPr lang="en-US" altLang="ja-JP"/>
                <a:t>smell</a:t>
              </a:r>
              <a:r>
                <a:rPr lang="ja-JP" altLang="en-US"/>
                <a:t>”</a:t>
              </a:r>
              <a:r>
                <a:rPr lang="en-US" altLang="ja-JP"/>
                <a:t> better</a:t>
              </a:r>
            </a:p>
            <a:p>
              <a:pPr marL="114300" indent="-114300">
                <a:buFontTx/>
                <a:buChar char="•"/>
              </a:pPr>
              <a:r>
                <a:rPr lang="en-US"/>
                <a:t>Coffee in a red can be perceived as </a:t>
              </a:r>
              <a:r>
                <a:rPr lang="ja-JP" altLang="en-US"/>
                <a:t>“</a:t>
              </a:r>
              <a:r>
                <a:rPr lang="en-US" altLang="ja-JP"/>
                <a:t>rich</a:t>
              </a:r>
              <a:r>
                <a:rPr lang="ja-JP" altLang="en-US"/>
                <a:t>”</a:t>
              </a:r>
              <a:endParaRPr lang="en-US" altLang="ja-JP"/>
            </a:p>
            <a:p>
              <a:pPr marL="114300" indent="-114300">
                <a:buFontTx/>
                <a:buChar char="•"/>
              </a:pPr>
              <a:r>
                <a:rPr lang="en-US"/>
                <a:t>Women have a preference for bluish red</a:t>
              </a:r>
            </a:p>
            <a:p>
              <a:pPr marL="114300" indent="-114300">
                <a:buFontTx/>
                <a:buChar char="•"/>
              </a:pPr>
              <a:r>
                <a:rPr lang="en-US"/>
                <a:t>Men have a preference for yellowish red</a:t>
              </a:r>
            </a:p>
            <a:p>
              <a:pPr marL="114300" indent="-114300">
                <a:buFontTx/>
                <a:buChar char="•"/>
              </a:pPr>
              <a:r>
                <a:rPr lang="en-US"/>
                <a:t>Coca-Cola </a:t>
              </a:r>
              <a:r>
                <a:rPr lang="ja-JP" altLang="en-US"/>
                <a:t>“</a:t>
              </a:r>
              <a:r>
                <a:rPr lang="en-US" altLang="ja-JP"/>
                <a:t>owns</a:t>
              </a:r>
              <a:r>
                <a:rPr lang="ja-JP" altLang="en-US"/>
                <a:t>”</a:t>
              </a:r>
              <a:r>
                <a:rPr lang="en-US" altLang="ja-JP"/>
                <a:t> red</a:t>
              </a:r>
              <a:endParaRPr lang="en-US"/>
            </a:p>
          </p:txBody>
        </p:sp>
        <p:sp>
          <p:nvSpPr>
            <p:cNvPr id="176133" name="Rectangle 5"/>
            <p:cNvSpPr>
              <a:spLocks noChangeArrowheads="1"/>
            </p:cNvSpPr>
            <p:nvPr/>
          </p:nvSpPr>
          <p:spPr bwMode="auto">
            <a:xfrm>
              <a:off x="1136" y="1669"/>
              <a:ext cx="1472" cy="3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Arial" charset="0"/>
                  <a:ea typeface="ＭＳ Ｐゴシック" charset="0"/>
                  <a:cs typeface="ＭＳ Ｐゴシック" charset="0"/>
                </a:rPr>
                <a:t>Powerful, affordable, informal</a:t>
              </a:r>
            </a:p>
          </p:txBody>
        </p:sp>
        <p:sp>
          <p:nvSpPr>
            <p:cNvPr id="176134" name="Rectangle 6"/>
            <p:cNvSpPr>
              <a:spLocks noChangeArrowheads="1"/>
            </p:cNvSpPr>
            <p:nvPr/>
          </p:nvSpPr>
          <p:spPr bwMode="auto">
            <a:xfrm>
              <a:off x="2608" y="1669"/>
              <a:ext cx="2784" cy="3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a:buFontTx/>
                <a:buChar char="•"/>
                <a:defRPr/>
              </a:pPr>
              <a:r>
                <a:rPr lang="en-US">
                  <a:latin typeface="Arial" charset="0"/>
                  <a:ea typeface="ＭＳ Ｐゴシック" charset="0"/>
                  <a:cs typeface="ＭＳ Ｐゴシック" charset="0"/>
                </a:rPr>
                <a:t>Draws attention quickly</a:t>
              </a:r>
            </a:p>
          </p:txBody>
        </p:sp>
        <p:sp>
          <p:nvSpPr>
            <p:cNvPr id="176135" name="Rectangle 7"/>
            <p:cNvSpPr>
              <a:spLocks noChangeArrowheads="1"/>
            </p:cNvSpPr>
            <p:nvPr/>
          </p:nvSpPr>
          <p:spPr bwMode="auto">
            <a:xfrm>
              <a:off x="1136" y="2053"/>
              <a:ext cx="1472" cy="40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Arial" charset="0"/>
                  <a:ea typeface="ＭＳ Ｐゴシック" charset="0"/>
                  <a:cs typeface="ＭＳ Ｐゴシック" charset="0"/>
                </a:rPr>
                <a:t>Informal and relaxed, masculine, nature</a:t>
              </a:r>
            </a:p>
          </p:txBody>
        </p:sp>
        <p:sp>
          <p:nvSpPr>
            <p:cNvPr id="176136" name="Rectangle 8"/>
            <p:cNvSpPr>
              <a:spLocks noChangeArrowheads="1"/>
            </p:cNvSpPr>
            <p:nvPr/>
          </p:nvSpPr>
          <p:spPr bwMode="auto">
            <a:xfrm>
              <a:off x="2608" y="2053"/>
              <a:ext cx="2784" cy="40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a:buFontTx/>
                <a:buChar char="•"/>
              </a:pPr>
              <a:r>
                <a:rPr lang="en-US"/>
                <a:t>Coffee in a dark-brown can was </a:t>
              </a:r>
              <a:r>
                <a:rPr lang="ja-JP" altLang="en-US"/>
                <a:t>“</a:t>
              </a:r>
              <a:r>
                <a:rPr lang="en-US" altLang="ja-JP"/>
                <a:t>too strong</a:t>
              </a:r>
              <a:r>
                <a:rPr lang="ja-JP" altLang="en-US"/>
                <a:t>”</a:t>
              </a:r>
              <a:endParaRPr lang="en-US" altLang="ja-JP"/>
            </a:p>
            <a:p>
              <a:pPr marL="114300" indent="-114300">
                <a:buFontTx/>
                <a:buChar char="•"/>
              </a:pPr>
              <a:r>
                <a:rPr lang="en-US"/>
                <a:t>Men seek products packaged in brown</a:t>
              </a:r>
            </a:p>
          </p:txBody>
        </p:sp>
        <p:sp>
          <p:nvSpPr>
            <p:cNvPr id="176137" name="Rectangle 9"/>
            <p:cNvSpPr>
              <a:spLocks noChangeArrowheads="1"/>
            </p:cNvSpPr>
            <p:nvPr/>
          </p:nvSpPr>
          <p:spPr bwMode="auto">
            <a:xfrm>
              <a:off x="1136" y="2464"/>
              <a:ext cx="1472" cy="7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Arial" charset="0"/>
                  <a:ea typeface="ＭＳ Ｐゴシック" charset="0"/>
                  <a:cs typeface="ＭＳ Ｐゴシック" charset="0"/>
                </a:rPr>
                <a:t>Goodness, purity, chastity, cleanliness, delicacy, refinement, formality</a:t>
              </a:r>
            </a:p>
          </p:txBody>
        </p:sp>
        <p:sp>
          <p:nvSpPr>
            <p:cNvPr id="176138" name="Rectangle 10"/>
            <p:cNvSpPr>
              <a:spLocks noChangeArrowheads="1"/>
            </p:cNvSpPr>
            <p:nvPr/>
          </p:nvSpPr>
          <p:spPr bwMode="auto">
            <a:xfrm>
              <a:off x="2608" y="2464"/>
              <a:ext cx="2784" cy="7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a:buFontTx/>
                <a:buChar char="•"/>
                <a:defRPr/>
              </a:pPr>
              <a:r>
                <a:rPr lang="en-US">
                  <a:latin typeface="Arial" charset="0"/>
                  <a:ea typeface="ＭＳ Ｐゴシック" charset="0"/>
                  <a:cs typeface="ＭＳ Ｐゴシック" charset="0"/>
                </a:rPr>
                <a:t>Suggests reduced calories</a:t>
              </a:r>
            </a:p>
            <a:p>
              <a:pPr marL="114300" indent="-114300">
                <a:buFontTx/>
                <a:buChar char="•"/>
                <a:defRPr/>
              </a:pPr>
              <a:r>
                <a:rPr lang="en-US">
                  <a:latin typeface="Arial" charset="0"/>
                  <a:ea typeface="ＭＳ Ｐゴシック" charset="0"/>
                  <a:cs typeface="ＭＳ Ｐゴシック" charset="0"/>
                </a:rPr>
                <a:t>Pure and wholesome food</a:t>
              </a:r>
            </a:p>
            <a:p>
              <a:pPr marL="114300" indent="-114300">
                <a:buFontTx/>
                <a:buChar char="•"/>
                <a:defRPr/>
              </a:pPr>
              <a:r>
                <a:rPr lang="en-US">
                  <a:latin typeface="Arial" charset="0"/>
                  <a:ea typeface="ＭＳ Ｐゴシック" charset="0"/>
                  <a:cs typeface="ＭＳ Ｐゴシック" charset="0"/>
                </a:rPr>
                <a:t>Clean, bath products, feminine</a:t>
              </a:r>
            </a:p>
          </p:txBody>
        </p:sp>
        <p:sp>
          <p:nvSpPr>
            <p:cNvPr id="176139" name="Rectangle 11"/>
            <p:cNvSpPr>
              <a:spLocks noChangeArrowheads="1"/>
            </p:cNvSpPr>
            <p:nvPr/>
          </p:nvSpPr>
          <p:spPr bwMode="auto">
            <a:xfrm>
              <a:off x="1136" y="3208"/>
              <a:ext cx="1472" cy="43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Arial" charset="0"/>
                  <a:ea typeface="ＭＳ Ｐゴシック" charset="0"/>
                  <a:cs typeface="ＭＳ Ｐゴシック" charset="0"/>
                </a:rPr>
                <a:t>Sophistication, power, authority, mystery</a:t>
              </a:r>
            </a:p>
          </p:txBody>
        </p:sp>
        <p:sp>
          <p:nvSpPr>
            <p:cNvPr id="176140" name="Rectangle 12"/>
            <p:cNvSpPr>
              <a:spLocks noChangeArrowheads="1"/>
            </p:cNvSpPr>
            <p:nvPr/>
          </p:nvSpPr>
          <p:spPr bwMode="auto">
            <a:xfrm>
              <a:off x="2608" y="3208"/>
              <a:ext cx="2784" cy="43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a:buFontTx/>
                <a:buChar char="•"/>
                <a:defRPr/>
              </a:pPr>
              <a:r>
                <a:rPr lang="en-US">
                  <a:latin typeface="Arial" charset="0"/>
                  <a:ea typeface="ＭＳ Ｐゴシック" charset="0"/>
                  <a:cs typeface="ＭＳ Ｐゴシック" charset="0"/>
                </a:rPr>
                <a:t>Powerful clothing</a:t>
              </a:r>
            </a:p>
            <a:p>
              <a:pPr marL="114300" indent="-114300">
                <a:buFontTx/>
                <a:buChar char="•"/>
                <a:defRPr/>
              </a:pPr>
              <a:r>
                <a:rPr lang="en-US">
                  <a:latin typeface="Arial" charset="0"/>
                  <a:ea typeface="ＭＳ Ｐゴシック" charset="0"/>
                  <a:cs typeface="ＭＳ Ｐゴシック" charset="0"/>
                </a:rPr>
                <a:t>High-tech electronics</a:t>
              </a:r>
            </a:p>
          </p:txBody>
        </p:sp>
        <p:sp>
          <p:nvSpPr>
            <p:cNvPr id="176141" name="Rectangle 13"/>
            <p:cNvSpPr>
              <a:spLocks noChangeArrowheads="1"/>
            </p:cNvSpPr>
            <p:nvPr/>
          </p:nvSpPr>
          <p:spPr bwMode="auto">
            <a:xfrm>
              <a:off x="1136" y="3643"/>
              <a:ext cx="1472" cy="3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Arial" charset="0"/>
                  <a:ea typeface="ＭＳ Ｐゴシック" charset="0"/>
                  <a:cs typeface="ＭＳ Ｐゴシック" charset="0"/>
                </a:rPr>
                <a:t>Regal, wealthy, stately</a:t>
              </a:r>
            </a:p>
          </p:txBody>
        </p:sp>
        <p:sp>
          <p:nvSpPr>
            <p:cNvPr id="176142" name="Rectangle 14"/>
            <p:cNvSpPr>
              <a:spLocks noChangeArrowheads="1"/>
            </p:cNvSpPr>
            <p:nvPr/>
          </p:nvSpPr>
          <p:spPr bwMode="auto">
            <a:xfrm>
              <a:off x="2608" y="3643"/>
              <a:ext cx="2784" cy="3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a:buFontTx/>
                <a:buChar char="•"/>
                <a:defRPr/>
              </a:pPr>
              <a:r>
                <a:rPr lang="en-US">
                  <a:latin typeface="Arial" charset="0"/>
                  <a:ea typeface="ＭＳ Ｐゴシック" charset="0"/>
                  <a:cs typeface="ＭＳ Ｐゴシック" charset="0"/>
                </a:rPr>
                <a:t>Suggests premium price</a:t>
              </a:r>
            </a:p>
          </p:txBody>
        </p:sp>
        <p:sp>
          <p:nvSpPr>
            <p:cNvPr id="176143" name="Rectangle 15"/>
            <p:cNvSpPr>
              <a:spLocks noChangeArrowheads="1"/>
            </p:cNvSpPr>
            <p:nvPr/>
          </p:nvSpPr>
          <p:spPr bwMode="auto">
            <a:xfrm>
              <a:off x="360" y="767"/>
              <a:ext cx="776" cy="90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US">
                  <a:effectLst>
                    <a:outerShdw blurRad="38100" dist="38100" dir="2700000" algn="tl">
                      <a:srgbClr val="C0C0C0"/>
                    </a:outerShdw>
                  </a:effectLst>
                </a:rPr>
                <a:t>RED</a:t>
              </a:r>
            </a:p>
          </p:txBody>
        </p:sp>
        <p:sp>
          <p:nvSpPr>
            <p:cNvPr id="176144" name="Rectangle 16"/>
            <p:cNvSpPr>
              <a:spLocks noChangeArrowheads="1"/>
            </p:cNvSpPr>
            <p:nvPr/>
          </p:nvSpPr>
          <p:spPr bwMode="auto">
            <a:xfrm>
              <a:off x="360" y="1669"/>
              <a:ext cx="776" cy="38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US">
                  <a:effectLst>
                    <a:outerShdw blurRad="38100" dist="38100" dir="2700000" algn="tl">
                      <a:srgbClr val="C0C0C0"/>
                    </a:outerShdw>
                  </a:effectLst>
                </a:rPr>
                <a:t>ORANGE</a:t>
              </a:r>
            </a:p>
          </p:txBody>
        </p:sp>
        <p:sp>
          <p:nvSpPr>
            <p:cNvPr id="176145" name="Rectangle 17"/>
            <p:cNvSpPr>
              <a:spLocks noChangeArrowheads="1"/>
            </p:cNvSpPr>
            <p:nvPr/>
          </p:nvSpPr>
          <p:spPr bwMode="auto">
            <a:xfrm>
              <a:off x="360" y="2053"/>
              <a:ext cx="776" cy="40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US">
                  <a:effectLst>
                    <a:outerShdw blurRad="38100" dist="38100" dir="2700000" algn="tl">
                      <a:srgbClr val="C0C0C0"/>
                    </a:outerShdw>
                  </a:effectLst>
                </a:rPr>
                <a:t>BROWN</a:t>
              </a:r>
            </a:p>
          </p:txBody>
        </p:sp>
        <p:sp>
          <p:nvSpPr>
            <p:cNvPr id="176146" name="Rectangle 18"/>
            <p:cNvSpPr>
              <a:spLocks noChangeArrowheads="1"/>
            </p:cNvSpPr>
            <p:nvPr/>
          </p:nvSpPr>
          <p:spPr bwMode="auto">
            <a:xfrm>
              <a:off x="360" y="2464"/>
              <a:ext cx="776" cy="7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US">
                  <a:effectLst>
                    <a:outerShdw blurRad="38100" dist="38100" dir="2700000" algn="tl">
                      <a:srgbClr val="C0C0C0"/>
                    </a:outerShdw>
                  </a:effectLst>
                </a:rPr>
                <a:t>WHITE</a:t>
              </a:r>
            </a:p>
          </p:txBody>
        </p:sp>
        <p:sp>
          <p:nvSpPr>
            <p:cNvPr id="176147" name="Rectangle 19"/>
            <p:cNvSpPr>
              <a:spLocks noChangeArrowheads="1"/>
            </p:cNvSpPr>
            <p:nvPr/>
          </p:nvSpPr>
          <p:spPr bwMode="auto">
            <a:xfrm>
              <a:off x="360" y="3208"/>
              <a:ext cx="776" cy="43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US">
                  <a:effectLst>
                    <a:outerShdw blurRad="38100" dist="38100" dir="2700000" algn="tl">
                      <a:srgbClr val="C0C0C0"/>
                    </a:outerShdw>
                  </a:effectLst>
                </a:rPr>
                <a:t>BLACK</a:t>
              </a:r>
            </a:p>
          </p:txBody>
        </p:sp>
        <p:sp>
          <p:nvSpPr>
            <p:cNvPr id="176148" name="Rectangle 20"/>
            <p:cNvSpPr>
              <a:spLocks noChangeArrowheads="1"/>
            </p:cNvSpPr>
            <p:nvPr/>
          </p:nvSpPr>
          <p:spPr bwMode="auto">
            <a:xfrm>
              <a:off x="360" y="3643"/>
              <a:ext cx="776" cy="3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r>
                <a:rPr lang="en-US">
                  <a:effectLst>
                    <a:outerShdw blurRad="38100" dist="38100" dir="2700000" algn="tl">
                      <a:srgbClr val="C0C0C0"/>
                    </a:outerShdw>
                  </a:effectLst>
                </a:rPr>
                <a:t>SILVER, GOLD</a:t>
              </a:r>
            </a:p>
          </p:txBody>
        </p:sp>
      </p:grpSp>
    </p:spTree>
    <p:extLst>
      <p:ext uri="{BB962C8B-B14F-4D97-AF65-F5344CB8AC3E}">
        <p14:creationId xmlns:p14="http://schemas.microsoft.com/office/powerpoint/2010/main" val="411611477"/>
      </p:ext>
    </p:extLst>
  </p:cSld>
  <p:clrMapOvr>
    <a:masterClrMapping/>
  </p:clrMapOvr>
  <p:transition>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304800" y="533400"/>
            <a:ext cx="8534400" cy="10779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b="1" dirty="0">
                <a:latin typeface="Arial" charset="0"/>
                <a:ea typeface="ＭＳ Ｐゴシック" charset="0"/>
                <a:cs typeface="ＭＳ Ｐゴシック" charset="0"/>
              </a:rPr>
              <a:t> The Personality-like Associations of Selected Colors</a:t>
            </a:r>
          </a:p>
        </p:txBody>
      </p:sp>
      <p:grpSp>
        <p:nvGrpSpPr>
          <p:cNvPr id="79874" name="Group 12"/>
          <p:cNvGrpSpPr>
            <a:grpSpLocks/>
          </p:cNvGrpSpPr>
          <p:nvPr/>
        </p:nvGrpSpPr>
        <p:grpSpPr bwMode="auto">
          <a:xfrm>
            <a:off x="304800" y="1600200"/>
            <a:ext cx="8534400" cy="4594225"/>
            <a:chOff x="400" y="1146"/>
            <a:chExt cx="4984" cy="2894"/>
          </a:xfrm>
        </p:grpSpPr>
        <p:sp>
          <p:nvSpPr>
            <p:cNvPr id="175107" name="Rectangle 3"/>
            <p:cNvSpPr>
              <a:spLocks noChangeArrowheads="1"/>
            </p:cNvSpPr>
            <p:nvPr/>
          </p:nvSpPr>
          <p:spPr bwMode="auto">
            <a:xfrm>
              <a:off x="1145" y="1146"/>
              <a:ext cx="1354" cy="1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Arial" charset="0"/>
                  <a:ea typeface="ＭＳ Ｐゴシック" charset="0"/>
                  <a:cs typeface="ＭＳ Ｐゴシック" charset="0"/>
                </a:rPr>
                <a:t>Commands respect, authority	</a:t>
              </a:r>
              <a:endParaRPr lang="en-US">
                <a:effectLst>
                  <a:outerShdw blurRad="38100" dist="38100" dir="2700000" algn="tl">
                    <a:srgbClr val="DDDDDD"/>
                  </a:outerShdw>
                </a:effectLst>
                <a:latin typeface="Arial" charset="0"/>
                <a:ea typeface="ＭＳ Ｐゴシック" charset="0"/>
                <a:cs typeface="ＭＳ Ｐゴシック" charset="0"/>
              </a:endParaRPr>
            </a:p>
          </p:txBody>
        </p:sp>
        <p:sp>
          <p:nvSpPr>
            <p:cNvPr id="175108" name="Rectangle 4"/>
            <p:cNvSpPr>
              <a:spLocks noChangeArrowheads="1"/>
            </p:cNvSpPr>
            <p:nvPr/>
          </p:nvSpPr>
          <p:spPr bwMode="auto">
            <a:xfrm>
              <a:off x="2504" y="1146"/>
              <a:ext cx="2880" cy="1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a:buFontTx/>
                <a:buChar char="•"/>
              </a:pPr>
              <a:r>
                <a:rPr lang="en-US"/>
                <a:t>America</a:t>
              </a:r>
              <a:r>
                <a:rPr lang="ja-JP" altLang="en-US"/>
                <a:t>’</a:t>
              </a:r>
              <a:r>
                <a:rPr lang="en-US" altLang="ja-JP"/>
                <a:t>s favored color</a:t>
              </a:r>
            </a:p>
            <a:p>
              <a:pPr marL="114300" indent="-114300">
                <a:buFontTx/>
                <a:buChar char="•"/>
              </a:pPr>
              <a:r>
                <a:rPr lang="en-US"/>
                <a:t>IBM holds the title to blue</a:t>
              </a:r>
            </a:p>
            <a:p>
              <a:pPr marL="114300" indent="-114300">
                <a:buFontTx/>
                <a:buChar char="•"/>
              </a:pPr>
              <a:r>
                <a:rPr lang="en-US"/>
                <a:t>Associated with club soda</a:t>
              </a:r>
            </a:p>
            <a:p>
              <a:pPr marL="114300" indent="-114300">
                <a:buFontTx/>
                <a:buChar char="•"/>
              </a:pPr>
              <a:r>
                <a:rPr lang="en-US"/>
                <a:t>Men seek products packaged in blue</a:t>
              </a:r>
            </a:p>
            <a:p>
              <a:pPr marL="114300" indent="-114300">
                <a:buFontTx/>
                <a:buChar char="•"/>
              </a:pPr>
              <a:r>
                <a:rPr lang="en-US"/>
                <a:t>Houses painted blue are avoided</a:t>
              </a:r>
            </a:p>
            <a:p>
              <a:pPr marL="114300" indent="-114300">
                <a:buFontTx/>
                <a:buChar char="•"/>
              </a:pPr>
              <a:r>
                <a:rPr lang="en-US"/>
                <a:t>Low-calorie, skim milk</a:t>
              </a:r>
            </a:p>
            <a:p>
              <a:pPr marL="114300" indent="-114300">
                <a:buFontTx/>
                <a:buChar char="•"/>
              </a:pPr>
              <a:r>
                <a:rPr lang="en-US"/>
                <a:t>Coffee in a blue can be perceived as </a:t>
              </a:r>
              <a:r>
                <a:rPr lang="ja-JP" altLang="en-US"/>
                <a:t>“</a:t>
              </a:r>
              <a:r>
                <a:rPr lang="en-US" altLang="ja-JP"/>
                <a:t>mild</a:t>
              </a:r>
              <a:r>
                <a:rPr lang="ja-JP" altLang="en-US"/>
                <a:t>”</a:t>
              </a:r>
              <a:endParaRPr lang="en-US"/>
            </a:p>
          </p:txBody>
        </p:sp>
        <p:sp>
          <p:nvSpPr>
            <p:cNvPr id="175109" name="Rectangle 5"/>
            <p:cNvSpPr>
              <a:spLocks noChangeArrowheads="1"/>
            </p:cNvSpPr>
            <p:nvPr/>
          </p:nvSpPr>
          <p:spPr bwMode="auto">
            <a:xfrm>
              <a:off x="1145" y="2408"/>
              <a:ext cx="1354" cy="7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Arial" charset="0"/>
                  <a:ea typeface="ＭＳ Ｐゴシック" charset="0"/>
                  <a:cs typeface="ＭＳ Ｐゴシック" charset="0"/>
                </a:rPr>
                <a:t>Caution, novelty, temporary, warmth</a:t>
              </a:r>
            </a:p>
          </p:txBody>
        </p:sp>
        <p:sp>
          <p:nvSpPr>
            <p:cNvPr id="175110" name="Rectangle 6"/>
            <p:cNvSpPr>
              <a:spLocks noChangeArrowheads="1"/>
            </p:cNvSpPr>
            <p:nvPr/>
          </p:nvSpPr>
          <p:spPr bwMode="auto">
            <a:xfrm>
              <a:off x="2504" y="2408"/>
              <a:ext cx="2880" cy="7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a:buFontTx/>
                <a:buChar char="•"/>
              </a:pPr>
              <a:r>
                <a:rPr lang="en-US"/>
                <a:t>Eyes register it faster</a:t>
              </a:r>
            </a:p>
            <a:p>
              <a:pPr marL="114300" indent="-114300">
                <a:buFontTx/>
                <a:buChar char="•"/>
              </a:pPr>
              <a:r>
                <a:rPr lang="en-US"/>
                <a:t>Coffee in yellow can be perceived as </a:t>
              </a:r>
              <a:r>
                <a:rPr lang="ja-JP" altLang="en-US"/>
                <a:t>“</a:t>
              </a:r>
              <a:r>
                <a:rPr lang="en-US" altLang="ja-JP"/>
                <a:t>weak</a:t>
              </a:r>
              <a:r>
                <a:rPr lang="ja-JP" altLang="en-US"/>
                <a:t>”</a:t>
              </a:r>
              <a:endParaRPr lang="en-US" altLang="ja-JP"/>
            </a:p>
            <a:p>
              <a:pPr marL="114300" indent="-114300">
                <a:buFontTx/>
                <a:buChar char="•"/>
              </a:pPr>
              <a:r>
                <a:rPr lang="en-US"/>
                <a:t>Stops traffic</a:t>
              </a:r>
            </a:p>
            <a:p>
              <a:pPr marL="114300" indent="-114300">
                <a:buFontTx/>
                <a:buChar char="•"/>
              </a:pPr>
              <a:r>
                <a:rPr lang="en-US"/>
                <a:t>Sells a house</a:t>
              </a:r>
            </a:p>
          </p:txBody>
        </p:sp>
        <p:sp>
          <p:nvSpPr>
            <p:cNvPr id="175111" name="Rectangle 7"/>
            <p:cNvSpPr>
              <a:spLocks noChangeArrowheads="1"/>
            </p:cNvSpPr>
            <p:nvPr/>
          </p:nvSpPr>
          <p:spPr bwMode="auto">
            <a:xfrm>
              <a:off x="1145" y="3128"/>
              <a:ext cx="1354" cy="9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Arial" charset="0"/>
                  <a:ea typeface="ＭＳ Ｐゴシック" charset="0"/>
                  <a:cs typeface="ＭＳ Ｐゴシック" charset="0"/>
                </a:rPr>
                <a:t>Secure, natural, relaxed or easy going, living things</a:t>
              </a:r>
              <a:endParaRPr lang="en-US">
                <a:effectLst>
                  <a:outerShdw blurRad="38100" dist="38100" dir="2700000" algn="tl">
                    <a:srgbClr val="DDDDDD"/>
                  </a:outerShdw>
                </a:effectLst>
                <a:latin typeface="Arial" charset="0"/>
                <a:ea typeface="ＭＳ Ｐゴシック" charset="0"/>
                <a:cs typeface="ＭＳ Ｐゴシック" charset="0"/>
              </a:endParaRPr>
            </a:p>
          </p:txBody>
        </p:sp>
        <p:sp>
          <p:nvSpPr>
            <p:cNvPr id="175112" name="Rectangle 8"/>
            <p:cNvSpPr>
              <a:spLocks noChangeArrowheads="1"/>
            </p:cNvSpPr>
            <p:nvPr/>
          </p:nvSpPr>
          <p:spPr bwMode="auto">
            <a:xfrm>
              <a:off x="2504" y="3128"/>
              <a:ext cx="2880" cy="9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a:buFontTx/>
                <a:buChar char="•"/>
                <a:defRPr/>
              </a:pPr>
              <a:r>
                <a:rPr lang="en-US">
                  <a:latin typeface="Arial" charset="0"/>
                  <a:ea typeface="ＭＳ Ｐゴシック" charset="0"/>
                  <a:cs typeface="ＭＳ Ｐゴシック" charset="0"/>
                </a:rPr>
                <a:t>Good work environment</a:t>
              </a:r>
            </a:p>
            <a:p>
              <a:pPr marL="114300" indent="-114300">
                <a:buFontTx/>
                <a:buChar char="•"/>
                <a:defRPr/>
              </a:pPr>
              <a:r>
                <a:rPr lang="en-US">
                  <a:latin typeface="Arial" charset="0"/>
                  <a:ea typeface="ＭＳ Ｐゴシック" charset="0"/>
                  <a:cs typeface="ＭＳ Ｐゴシック" charset="0"/>
                </a:rPr>
                <a:t>Associated with vegetables and chewing gum</a:t>
              </a:r>
            </a:p>
            <a:p>
              <a:pPr marL="114300" indent="-114300">
                <a:buFontTx/>
                <a:buChar char="•"/>
                <a:defRPr/>
              </a:pPr>
              <a:r>
                <a:rPr lang="en-US">
                  <a:latin typeface="Arial" charset="0"/>
                  <a:ea typeface="ＭＳ Ｐゴシック" charset="0"/>
                  <a:cs typeface="ＭＳ Ｐゴシック" charset="0"/>
                </a:rPr>
                <a:t>Canada Dry ginger ale sales increased when it changed sugar-free package from red to green and white</a:t>
              </a:r>
            </a:p>
          </p:txBody>
        </p:sp>
        <p:sp>
          <p:nvSpPr>
            <p:cNvPr id="175113" name="Rectangle 9"/>
            <p:cNvSpPr>
              <a:spLocks noChangeArrowheads="1"/>
            </p:cNvSpPr>
            <p:nvPr/>
          </p:nvSpPr>
          <p:spPr bwMode="auto">
            <a:xfrm>
              <a:off x="400" y="1146"/>
              <a:ext cx="745" cy="1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nchorCtr="1"/>
            <a:lstStyle/>
            <a:p>
              <a:pPr algn="ctr"/>
              <a:r>
                <a:rPr lang="en-US">
                  <a:effectLst>
                    <a:outerShdw blurRad="38100" dist="38100" dir="2700000" algn="tl">
                      <a:srgbClr val="C0C0C0"/>
                    </a:outerShdw>
                  </a:effectLst>
                </a:rPr>
                <a:t>BLUE	</a:t>
              </a:r>
            </a:p>
          </p:txBody>
        </p:sp>
        <p:sp>
          <p:nvSpPr>
            <p:cNvPr id="175114" name="Rectangle 10"/>
            <p:cNvSpPr>
              <a:spLocks noChangeArrowheads="1"/>
            </p:cNvSpPr>
            <p:nvPr/>
          </p:nvSpPr>
          <p:spPr bwMode="auto">
            <a:xfrm>
              <a:off x="400" y="2408"/>
              <a:ext cx="745" cy="72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nchorCtr="1"/>
            <a:lstStyle/>
            <a:p>
              <a:r>
                <a:rPr lang="en-US">
                  <a:effectLst>
                    <a:outerShdw blurRad="38100" dist="38100" dir="2700000" algn="tl">
                      <a:srgbClr val="C0C0C0"/>
                    </a:outerShdw>
                  </a:effectLst>
                </a:rPr>
                <a:t>YELLOW</a:t>
              </a:r>
            </a:p>
          </p:txBody>
        </p:sp>
        <p:sp>
          <p:nvSpPr>
            <p:cNvPr id="175115" name="Rectangle 11"/>
            <p:cNvSpPr>
              <a:spLocks noChangeArrowheads="1"/>
            </p:cNvSpPr>
            <p:nvPr/>
          </p:nvSpPr>
          <p:spPr bwMode="auto">
            <a:xfrm>
              <a:off x="400" y="3128"/>
              <a:ext cx="745" cy="9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nchorCtr="1"/>
            <a:lstStyle/>
            <a:p>
              <a:r>
                <a:rPr lang="en-US">
                  <a:effectLst>
                    <a:outerShdw blurRad="38100" dist="38100" dir="2700000" algn="tl">
                      <a:srgbClr val="C0C0C0"/>
                    </a:outerShdw>
                  </a:effectLst>
                </a:rPr>
                <a:t>GREEN</a:t>
              </a:r>
            </a:p>
          </p:txBody>
        </p:sp>
      </p:grpSp>
    </p:spTree>
    <p:extLst>
      <p:ext uri="{BB962C8B-B14F-4D97-AF65-F5344CB8AC3E}">
        <p14:creationId xmlns:p14="http://schemas.microsoft.com/office/powerpoint/2010/main" val="1299504298"/>
      </p:ext>
    </p:extLst>
  </p:cSld>
  <p:clrMapOvr>
    <a:masterClrMapping/>
  </p:clrMapOvr>
  <p:transition>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1066800" y="0"/>
            <a:ext cx="7620000" cy="1143000"/>
          </a:xfrm>
          <a:solidFill>
            <a:schemeClr val="bg1"/>
          </a:solidFill>
        </p:spPr>
        <p:txBody>
          <a:bodyPr/>
          <a:lstStyle/>
          <a:p>
            <a:pPr eaLnBrk="1" hangingPunct="1"/>
            <a:r>
              <a:rPr lang="en-US" dirty="0" smtClean="0">
                <a:ea typeface="ＭＳ Ｐゴシック" pitchFamily="34" charset="-128"/>
              </a:rPr>
              <a:t>Different Self-Images</a:t>
            </a:r>
          </a:p>
        </p:txBody>
      </p:sp>
      <p:sp>
        <p:nvSpPr>
          <p:cNvPr id="80898" name="Slide Number Placeholder 5"/>
          <p:cNvSpPr>
            <a:spLocks noGrp="1"/>
          </p:cNvSpPr>
          <p:nvPr>
            <p:ph type="sldNum" sz="quarter" idx="12"/>
          </p:nvPr>
        </p:nvSpPr>
        <p:spPr bwMode="auto">
          <a:noFill/>
          <a:ln>
            <a:miter lim="800000"/>
            <a:headEnd/>
            <a:tailEnd/>
          </a:ln>
        </p:spPr>
        <p:txBody>
          <a:bodyPr/>
          <a:lstStyle/>
          <a:p>
            <a:fld id="{79CB129E-DCD1-4330-B5E5-C2D6819ABA87}" type="slidenum">
              <a:rPr lang="en-US"/>
              <a:pPr/>
              <a:t>49</a:t>
            </a:fld>
            <a:endParaRPr lang="en-US"/>
          </a:p>
        </p:txBody>
      </p:sp>
      <p:graphicFrame>
        <p:nvGraphicFramePr>
          <p:cNvPr id="8" name="Diagram 7"/>
          <p:cNvGraphicFramePr/>
          <p:nvPr/>
        </p:nvGraphicFramePr>
        <p:xfrm>
          <a:off x="1219200" y="13716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ooter Placeholder 6"/>
          <p:cNvSpPr txBox="1">
            <a:spLocks/>
          </p:cNvSpPr>
          <p:nvPr/>
        </p:nvSpPr>
        <p:spPr>
          <a:xfrm>
            <a:off x="70866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rPr>
              <a:t>Chapter Five Slide</a:t>
            </a:r>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title"/>
          </p:nvPr>
        </p:nvSpPr>
        <p:spPr/>
        <p:txBody>
          <a:bodyPr/>
          <a:lstStyle/>
          <a:p>
            <a:pPr eaLnBrk="1" hangingPunct="1"/>
            <a:r>
              <a:rPr lang="en-US" smtClean="0">
                <a:ea typeface="ＭＳ Ｐゴシック" pitchFamily="34" charset="-128"/>
              </a:rPr>
              <a:t>Freudian Theory</a:t>
            </a:r>
          </a:p>
        </p:txBody>
      </p:sp>
      <p:sp>
        <p:nvSpPr>
          <p:cNvPr id="22530" name="Rectangle 7"/>
          <p:cNvSpPr>
            <a:spLocks noGrp="1" noChangeArrowheads="1"/>
          </p:cNvSpPr>
          <p:nvPr>
            <p:ph sz="half" idx="1"/>
          </p:nvPr>
        </p:nvSpPr>
        <p:spPr>
          <a:xfrm>
            <a:off x="1066800" y="1752600"/>
            <a:ext cx="7543800" cy="4648200"/>
          </a:xfrm>
        </p:spPr>
        <p:txBody>
          <a:bodyPr>
            <a:normAutofit fontScale="92500" lnSpcReduction="20000"/>
          </a:bodyPr>
          <a:lstStyle/>
          <a:p>
            <a:pPr eaLnBrk="1" hangingPunct="1">
              <a:lnSpc>
                <a:spcPct val="150000"/>
              </a:lnSpc>
            </a:pPr>
            <a:r>
              <a:rPr lang="en-US" sz="3200" dirty="0" smtClean="0">
                <a:ea typeface="ＭＳ Ｐゴシック" pitchFamily="34" charset="-128"/>
              </a:rPr>
              <a:t>The Id</a:t>
            </a:r>
          </a:p>
          <a:p>
            <a:pPr lvl="1" eaLnBrk="1" hangingPunct="1">
              <a:lnSpc>
                <a:spcPct val="150000"/>
              </a:lnSpc>
            </a:pPr>
            <a:r>
              <a:rPr lang="en-US" dirty="0" smtClean="0">
                <a:ea typeface="ＭＳ Ｐゴシック" pitchFamily="34" charset="-128"/>
              </a:rPr>
              <a:t>Warehouse of </a:t>
            </a:r>
            <a:r>
              <a:rPr lang="en-US" b="1" u="sng" dirty="0" smtClean="0">
                <a:solidFill>
                  <a:srgbClr val="FF0000"/>
                </a:solidFill>
                <a:ea typeface="ＭＳ Ｐゴシック" pitchFamily="34" charset="-128"/>
              </a:rPr>
              <a:t>primitive or instinctual needs</a:t>
            </a:r>
            <a:r>
              <a:rPr lang="en-US" dirty="0" smtClean="0">
                <a:ea typeface="ＭＳ Ｐゴシック" pitchFamily="34" charset="-128"/>
              </a:rPr>
              <a:t> (physiological needs) for which individual seeks </a:t>
            </a:r>
            <a:r>
              <a:rPr lang="en-US" b="1" u="sng" dirty="0" smtClean="0">
                <a:solidFill>
                  <a:srgbClr val="FF0000"/>
                </a:solidFill>
                <a:ea typeface="ＭＳ Ｐゴシック" pitchFamily="34" charset="-128"/>
              </a:rPr>
              <a:t>immediate satisfaction</a:t>
            </a:r>
            <a:r>
              <a:rPr lang="en-US" dirty="0" smtClean="0">
                <a:ea typeface="ＭＳ Ｐゴシック" pitchFamily="34" charset="-128"/>
              </a:rPr>
              <a:t> or </a:t>
            </a:r>
            <a:r>
              <a:rPr lang="en-US" b="1" u="sng" dirty="0" smtClean="0">
                <a:solidFill>
                  <a:srgbClr val="FF0000"/>
                </a:solidFill>
                <a:ea typeface="ＭＳ Ｐゴシック" pitchFamily="34" charset="-128"/>
              </a:rPr>
              <a:t>avoiding pain</a:t>
            </a:r>
            <a:endParaRPr lang="en-US" altLang="ja-JP" dirty="0" smtClean="0">
              <a:latin typeface="Arial" pitchFamily="34" charset="0"/>
              <a:ea typeface="ＭＳ Ｐゴシック" pitchFamily="34" charset="-128"/>
            </a:endParaRPr>
          </a:p>
          <a:p>
            <a:pPr lvl="1">
              <a:lnSpc>
                <a:spcPct val="150000"/>
              </a:lnSpc>
            </a:pPr>
            <a:r>
              <a:rPr lang="ja-JP" altLang="en-US" smtClean="0">
                <a:latin typeface="Arial" pitchFamily="34" charset="0"/>
                <a:ea typeface="ＭＳ Ｐゴシック" pitchFamily="34" charset="-128"/>
              </a:rPr>
              <a:t>“</a:t>
            </a:r>
            <a:r>
              <a:rPr lang="en-US" altLang="ja-JP" dirty="0" smtClean="0">
                <a:ea typeface="ＭＳ Ｐゴシック" pitchFamily="34" charset="-128"/>
              </a:rPr>
              <a:t>Party Animal</a:t>
            </a:r>
            <a:r>
              <a:rPr lang="ja-JP" altLang="en-US" smtClean="0">
                <a:latin typeface="Arial" pitchFamily="34" charset="0"/>
                <a:ea typeface="ＭＳ Ｐゴシック" pitchFamily="34" charset="-128"/>
              </a:rPr>
              <a:t>”</a:t>
            </a:r>
            <a:r>
              <a:rPr lang="en-US" altLang="ja-JP" dirty="0" smtClean="0">
                <a:ea typeface="ＭＳ Ｐゴシック" pitchFamily="34" charset="-128"/>
              </a:rPr>
              <a:t> of the mind</a:t>
            </a:r>
          </a:p>
          <a:p>
            <a:pPr lvl="1">
              <a:lnSpc>
                <a:spcPct val="150000"/>
              </a:lnSpc>
            </a:pPr>
            <a:r>
              <a:rPr lang="en-US" dirty="0" smtClean="0">
                <a:ea typeface="ＭＳ Ｐゴシック" pitchFamily="34" charset="-128"/>
              </a:rPr>
              <a:t>Operates according to </a:t>
            </a:r>
            <a:r>
              <a:rPr lang="ja-JP" altLang="en-US" smtClean="0">
                <a:latin typeface="Arial" pitchFamily="34" charset="0"/>
                <a:ea typeface="ＭＳ Ｐゴシック" pitchFamily="34" charset="-128"/>
              </a:rPr>
              <a:t>‘</a:t>
            </a:r>
            <a:r>
              <a:rPr lang="en-US" altLang="ja-JP" b="1" dirty="0" smtClean="0">
                <a:ea typeface="ＭＳ Ｐゴシック" pitchFamily="34" charset="-128"/>
              </a:rPr>
              <a:t>pleasure principle</a:t>
            </a:r>
            <a:r>
              <a:rPr lang="ja-JP" altLang="en-US" b="1" smtClean="0">
                <a:latin typeface="Arial" pitchFamily="34" charset="0"/>
                <a:ea typeface="ＭＳ Ｐゴシック" pitchFamily="34" charset="-128"/>
              </a:rPr>
              <a:t>’</a:t>
            </a:r>
            <a:endParaRPr lang="en-US" altLang="ja-JP" b="1" dirty="0" smtClean="0">
              <a:ea typeface="ＭＳ Ｐゴシック" pitchFamily="34" charset="-128"/>
            </a:endParaRPr>
          </a:p>
          <a:p>
            <a:pPr lvl="1">
              <a:lnSpc>
                <a:spcPct val="150000"/>
              </a:lnSpc>
            </a:pPr>
            <a:r>
              <a:rPr lang="en-US" dirty="0" smtClean="0">
                <a:ea typeface="ＭＳ Ｐゴシック" pitchFamily="34" charset="-128"/>
              </a:rPr>
              <a:t>Selfish and illogical</a:t>
            </a:r>
          </a:p>
          <a:p>
            <a:pPr lvl="1">
              <a:lnSpc>
                <a:spcPct val="150000"/>
              </a:lnSpc>
            </a:pPr>
            <a:r>
              <a:rPr lang="en-US" dirty="0" smtClean="0">
                <a:ea typeface="ＭＳ Ｐゴシック" pitchFamily="34" charset="-128"/>
              </a:rPr>
              <a:t>Directs energy towards immediate pleasure, rather than thinking about consequences</a:t>
            </a:r>
          </a:p>
          <a:p>
            <a:pPr lvl="1" eaLnBrk="1" hangingPunct="1">
              <a:lnSpc>
                <a:spcPct val="150000"/>
              </a:lnSpc>
            </a:pPr>
            <a:endParaRPr lang="en-US" sz="2800" dirty="0" smtClean="0">
              <a:ea typeface="ＭＳ Ｐゴシック" pitchFamily="34" charset="-128"/>
            </a:endParaRPr>
          </a:p>
        </p:txBody>
      </p:sp>
      <p:sp>
        <p:nvSpPr>
          <p:cNvPr id="22531" name="Slide Number Placeholder 5"/>
          <p:cNvSpPr>
            <a:spLocks noGrp="1"/>
          </p:cNvSpPr>
          <p:nvPr>
            <p:ph type="sldNum" sz="quarter" idx="12"/>
          </p:nvPr>
        </p:nvSpPr>
        <p:spPr bwMode="auto">
          <a:noFill/>
          <a:ln>
            <a:miter lim="800000"/>
            <a:headEnd/>
            <a:tailEnd/>
          </a:ln>
        </p:spPr>
        <p:txBody>
          <a:bodyPr>
            <a:normAutofit/>
          </a:bodyPr>
          <a:lstStyle/>
          <a:p>
            <a:fld id="{F687CB78-491B-4FF3-B0F1-DF139B719E60}" type="slidenum">
              <a:rPr lang="en-US"/>
              <a:pPr/>
              <a:t>5</a:t>
            </a:fld>
            <a:endParaRPr lang="en-US"/>
          </a:p>
        </p:txBody>
      </p:sp>
      <p:sp>
        <p:nvSpPr>
          <p:cNvPr id="8"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ea typeface="+mn-ea"/>
              </a:rPr>
              <a:t>Chapter Five Slide</a:t>
            </a:r>
          </a:p>
        </p:txBody>
      </p:sp>
    </p:spTree>
  </p:cSld>
  <p:clrMapOvr>
    <a:masterClrMapping/>
  </p:clrMapOvr>
  <p:transition>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3" descr="Screen Shot 2016-10-13 at 6.14.37 AM.png"/>
          <p:cNvPicPr>
            <a:picLocks noChangeAspect="1"/>
          </p:cNvPicPr>
          <p:nvPr/>
        </p:nvPicPr>
        <p:blipFill>
          <a:blip r:embed="rId2"/>
          <a:srcRect l="8888" r="9074"/>
          <a:stretch>
            <a:fillRect/>
          </a:stretch>
        </p:blipFill>
        <p:spPr bwMode="auto">
          <a:xfrm>
            <a:off x="152400" y="68263"/>
            <a:ext cx="8991600" cy="6850062"/>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ea typeface="ＭＳ Ｐゴシック" pitchFamily="34" charset="-128"/>
              </a:rPr>
              <a:t>Freudian Theory</a:t>
            </a:r>
          </a:p>
        </p:txBody>
      </p:sp>
      <p:sp>
        <p:nvSpPr>
          <p:cNvPr id="24578" name="Content Placeholder 3"/>
          <p:cNvSpPr>
            <a:spLocks noGrp="1"/>
          </p:cNvSpPr>
          <p:nvPr>
            <p:ph sz="half" idx="1"/>
          </p:nvPr>
        </p:nvSpPr>
        <p:spPr>
          <a:xfrm>
            <a:off x="990600" y="1828800"/>
            <a:ext cx="7696200" cy="4297363"/>
          </a:xfrm>
        </p:spPr>
        <p:txBody>
          <a:bodyPr/>
          <a:lstStyle/>
          <a:p>
            <a:pPr eaLnBrk="1" hangingPunct="1">
              <a:lnSpc>
                <a:spcPct val="150000"/>
              </a:lnSpc>
            </a:pPr>
            <a:r>
              <a:rPr lang="en-US" sz="2600" dirty="0" smtClean="0">
                <a:ea typeface="ＭＳ Ｐゴシック" pitchFamily="34" charset="-128"/>
              </a:rPr>
              <a:t>The Superego</a:t>
            </a:r>
          </a:p>
          <a:p>
            <a:pPr lvl="1" eaLnBrk="1" hangingPunct="1">
              <a:lnSpc>
                <a:spcPct val="150000"/>
              </a:lnSpc>
            </a:pPr>
            <a:r>
              <a:rPr lang="en-US" dirty="0" smtClean="0">
                <a:ea typeface="ＭＳ Ｐゴシック" pitchFamily="34" charset="-128"/>
              </a:rPr>
              <a:t>Individual</a:t>
            </a:r>
            <a:r>
              <a:rPr lang="ja-JP" altLang="en-US" smtClean="0">
                <a:ea typeface="ＭＳ Ｐゴシック" pitchFamily="34" charset="-128"/>
              </a:rPr>
              <a:t>’</a:t>
            </a:r>
            <a:r>
              <a:rPr lang="en-US" altLang="ja-JP" dirty="0" smtClean="0">
                <a:ea typeface="ＭＳ Ｐゴシック" pitchFamily="34" charset="-128"/>
              </a:rPr>
              <a:t>s internal  expression of </a:t>
            </a:r>
            <a:r>
              <a:rPr lang="en-US" altLang="ja-JP" b="1" u="sng" dirty="0" smtClean="0">
                <a:solidFill>
                  <a:srgbClr val="FF0000"/>
                </a:solidFill>
                <a:ea typeface="ＭＳ Ｐゴシック" pitchFamily="34" charset="-128"/>
              </a:rPr>
              <a:t>society</a:t>
            </a:r>
            <a:r>
              <a:rPr lang="ja-JP" altLang="en-US" b="1" u="sng" smtClean="0">
                <a:solidFill>
                  <a:srgbClr val="FF0000"/>
                </a:solidFill>
                <a:ea typeface="ＭＳ Ｐゴシック" pitchFamily="34" charset="-128"/>
              </a:rPr>
              <a:t>’</a:t>
            </a:r>
            <a:r>
              <a:rPr lang="en-US" altLang="ja-JP" b="1" u="sng" dirty="0" smtClean="0">
                <a:solidFill>
                  <a:srgbClr val="FF0000"/>
                </a:solidFill>
                <a:ea typeface="ＭＳ Ｐゴシック" pitchFamily="34" charset="-128"/>
              </a:rPr>
              <a:t>s  moral and ethical codes </a:t>
            </a:r>
            <a:r>
              <a:rPr lang="en-US" altLang="ja-JP" dirty="0" smtClean="0">
                <a:ea typeface="ＭＳ Ｐゴシック" pitchFamily="34" charset="-128"/>
              </a:rPr>
              <a:t>of conduct</a:t>
            </a:r>
          </a:p>
          <a:p>
            <a:pPr lvl="1" eaLnBrk="1" hangingPunct="1">
              <a:lnSpc>
                <a:spcPct val="150000"/>
              </a:lnSpc>
            </a:pPr>
            <a:r>
              <a:rPr lang="en-US" altLang="ja-JP" sz="2200" dirty="0" smtClean="0">
                <a:ea typeface="ＭＳ Ｐゴシック" pitchFamily="34" charset="-128"/>
              </a:rPr>
              <a:t>fulfill their needs in a socially acceptable function</a:t>
            </a:r>
          </a:p>
          <a:p>
            <a:pPr lvl="1">
              <a:lnSpc>
                <a:spcPct val="150000"/>
              </a:lnSpc>
            </a:pPr>
            <a:r>
              <a:rPr lang="en-US" dirty="0" smtClean="0">
                <a:ea typeface="ＭＳ Ｐゴシック" pitchFamily="34" charset="-128"/>
              </a:rPr>
              <a:t>Internalizes social rules (what our parents teach)</a:t>
            </a:r>
          </a:p>
          <a:p>
            <a:pPr lvl="1">
              <a:lnSpc>
                <a:spcPct val="150000"/>
              </a:lnSpc>
            </a:pPr>
            <a:r>
              <a:rPr lang="en-US" dirty="0" smtClean="0">
                <a:ea typeface="ＭＳ Ｐゴシック" pitchFamily="34" charset="-128"/>
              </a:rPr>
              <a:t>A kind of </a:t>
            </a:r>
            <a:r>
              <a:rPr lang="en-US" altLang="en-US" dirty="0" smtClean="0">
                <a:ea typeface="ＭＳ Ｐゴシック" pitchFamily="34" charset="-128"/>
              </a:rPr>
              <a:t>“</a:t>
            </a:r>
            <a:r>
              <a:rPr lang="en-US" dirty="0" smtClean="0">
                <a:ea typeface="ＭＳ Ｐゴシック" pitchFamily="34" charset="-128"/>
              </a:rPr>
              <a:t>brake</a:t>
            </a:r>
            <a:r>
              <a:rPr lang="en-US" altLang="en-US" dirty="0" smtClean="0">
                <a:ea typeface="ＭＳ Ｐゴシック" pitchFamily="34" charset="-128"/>
              </a:rPr>
              <a:t>”</a:t>
            </a:r>
            <a:r>
              <a:rPr lang="en-US" dirty="0" smtClean="0">
                <a:ea typeface="ＭＳ Ｐゴシック" pitchFamily="34" charset="-128"/>
              </a:rPr>
              <a:t> that restraints or inhibits the impulsive forces of the id </a:t>
            </a:r>
          </a:p>
          <a:p>
            <a:pPr lvl="1">
              <a:lnSpc>
                <a:spcPct val="150000"/>
              </a:lnSpc>
            </a:pPr>
            <a:endParaRPr lang="en-US" dirty="0" smtClean="0">
              <a:ea typeface="ＭＳ Ｐゴシック" pitchFamily="34" charset="-128"/>
            </a:endParaRPr>
          </a:p>
          <a:p>
            <a:pPr>
              <a:lnSpc>
                <a:spcPct val="150000"/>
              </a:lnSpc>
            </a:pPr>
            <a:endParaRPr lang="en-US" dirty="0" smtClean="0">
              <a:ea typeface="ＭＳ Ｐゴシック" pitchFamily="34" charset="-128"/>
            </a:endParaRPr>
          </a:p>
        </p:txBody>
      </p:sp>
      <p:sp>
        <p:nvSpPr>
          <p:cNvPr id="5" name="Slide Number Placeholder 4"/>
          <p:cNvSpPr>
            <a:spLocks noGrp="1"/>
          </p:cNvSpPr>
          <p:nvPr>
            <p:ph type="sldNum" sz="quarter" idx="12"/>
          </p:nvPr>
        </p:nvSpPr>
        <p:spPr/>
        <p:txBody>
          <a:bodyPr>
            <a:normAutofit/>
          </a:bodyPr>
          <a:lstStyle/>
          <a:p>
            <a:fld id="{E568DDEB-D372-489A-9533-F1FF79A4E92D}" type="slidenum">
              <a:rPr lang="en-US"/>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ea typeface="ＭＳ Ｐゴシック" pitchFamily="34" charset="-128"/>
              </a:rPr>
              <a:t>Freudian Theory</a:t>
            </a:r>
          </a:p>
        </p:txBody>
      </p:sp>
      <p:sp>
        <p:nvSpPr>
          <p:cNvPr id="25602" name="Content Placeholder 2"/>
          <p:cNvSpPr>
            <a:spLocks noGrp="1"/>
          </p:cNvSpPr>
          <p:nvPr>
            <p:ph sz="half" idx="1"/>
          </p:nvPr>
        </p:nvSpPr>
        <p:spPr>
          <a:xfrm>
            <a:off x="1066800" y="1676400"/>
            <a:ext cx="7620000" cy="4800600"/>
          </a:xfrm>
        </p:spPr>
        <p:txBody>
          <a:bodyPr>
            <a:normAutofit lnSpcReduction="10000"/>
          </a:bodyPr>
          <a:lstStyle/>
          <a:p>
            <a:pPr>
              <a:lnSpc>
                <a:spcPct val="150000"/>
              </a:lnSpc>
            </a:pPr>
            <a:r>
              <a:rPr lang="en-US" sz="2600" dirty="0" smtClean="0">
                <a:ea typeface="ＭＳ Ｐゴシック" pitchFamily="34" charset="-128"/>
              </a:rPr>
              <a:t>The Ego</a:t>
            </a:r>
          </a:p>
          <a:p>
            <a:pPr lvl="1" eaLnBrk="1" hangingPunct="1">
              <a:lnSpc>
                <a:spcPct val="150000"/>
              </a:lnSpc>
            </a:pPr>
            <a:r>
              <a:rPr lang="en-US" dirty="0" smtClean="0">
                <a:ea typeface="ＭＳ Ｐゴシック" pitchFamily="34" charset="-128"/>
              </a:rPr>
              <a:t>Individual</a:t>
            </a:r>
            <a:r>
              <a:rPr lang="ja-JP" altLang="en-US" smtClean="0">
                <a:ea typeface="ＭＳ Ｐゴシック" pitchFamily="34" charset="-128"/>
              </a:rPr>
              <a:t>’</a:t>
            </a:r>
            <a:r>
              <a:rPr lang="en-US" altLang="ja-JP" dirty="0" smtClean="0">
                <a:ea typeface="ＭＳ Ｐゴシック" pitchFamily="34" charset="-128"/>
              </a:rPr>
              <a:t>s </a:t>
            </a:r>
            <a:r>
              <a:rPr lang="en-US" altLang="ja-JP" b="1" u="sng" dirty="0" smtClean="0">
                <a:solidFill>
                  <a:srgbClr val="FF0000"/>
                </a:solidFill>
                <a:ea typeface="ＭＳ Ｐゴシック" pitchFamily="34" charset="-128"/>
              </a:rPr>
              <a:t>conscious control</a:t>
            </a:r>
            <a:r>
              <a:rPr lang="en-US" altLang="ja-JP" dirty="0" smtClean="0">
                <a:ea typeface="ＭＳ Ｐゴシック" pitchFamily="34" charset="-128"/>
              </a:rPr>
              <a:t> </a:t>
            </a:r>
          </a:p>
          <a:p>
            <a:pPr lvl="1" eaLnBrk="1" hangingPunct="1">
              <a:lnSpc>
                <a:spcPct val="150000"/>
              </a:lnSpc>
            </a:pPr>
            <a:r>
              <a:rPr lang="en-US" altLang="ja-JP" dirty="0" smtClean="0">
                <a:ea typeface="ＭＳ Ｐゴシック" pitchFamily="34" charset="-128"/>
              </a:rPr>
              <a:t>Functions as an internal monitor that attempts to </a:t>
            </a:r>
            <a:r>
              <a:rPr lang="en-US" altLang="ja-JP" b="1" u="sng" dirty="0" smtClean="0">
                <a:solidFill>
                  <a:srgbClr val="FF0000"/>
                </a:solidFill>
                <a:ea typeface="ＭＳ Ｐゴシック" pitchFamily="34" charset="-128"/>
              </a:rPr>
              <a:t>balance</a:t>
            </a:r>
            <a:r>
              <a:rPr lang="en-US" altLang="ja-JP" dirty="0" smtClean="0">
                <a:ea typeface="ＭＳ Ｐゴシック" pitchFamily="34" charset="-128"/>
              </a:rPr>
              <a:t> the demands of the </a:t>
            </a:r>
            <a:r>
              <a:rPr lang="en-US" altLang="ja-JP" b="1" u="sng" dirty="0" smtClean="0">
                <a:solidFill>
                  <a:srgbClr val="FF0000"/>
                </a:solidFill>
                <a:ea typeface="ＭＳ Ｐゴシック" pitchFamily="34" charset="-128"/>
              </a:rPr>
              <a:t>id </a:t>
            </a:r>
            <a:r>
              <a:rPr lang="en-US" altLang="ja-JP" dirty="0" smtClean="0">
                <a:ea typeface="ＭＳ Ｐゴシック" pitchFamily="34" charset="-128"/>
              </a:rPr>
              <a:t>and the </a:t>
            </a:r>
            <a:r>
              <a:rPr lang="en-US" altLang="ja-JP" dirty="0" err="1" smtClean="0">
                <a:ea typeface="ＭＳ Ｐゴシック" pitchFamily="34" charset="-128"/>
              </a:rPr>
              <a:t>sociocultural</a:t>
            </a:r>
            <a:r>
              <a:rPr lang="en-US" altLang="ja-JP" dirty="0" smtClean="0">
                <a:ea typeface="ＭＳ Ｐゴシック" pitchFamily="34" charset="-128"/>
              </a:rPr>
              <a:t> constraints of the </a:t>
            </a:r>
            <a:r>
              <a:rPr lang="en-US" altLang="ja-JP" b="1" u="sng" dirty="0" smtClean="0">
                <a:solidFill>
                  <a:srgbClr val="FF0000"/>
                </a:solidFill>
                <a:ea typeface="ＭＳ Ｐゴシック" pitchFamily="34" charset="-128"/>
              </a:rPr>
              <a:t>superego</a:t>
            </a:r>
          </a:p>
          <a:p>
            <a:pPr lvl="1">
              <a:lnSpc>
                <a:spcPct val="150000"/>
              </a:lnSpc>
            </a:pPr>
            <a:r>
              <a:rPr lang="en-US" dirty="0" smtClean="0">
                <a:ea typeface="ＭＳ Ｐゴシック" pitchFamily="34" charset="-128"/>
              </a:rPr>
              <a:t>Fights between temptation and virtue</a:t>
            </a:r>
          </a:p>
          <a:p>
            <a:pPr lvl="1">
              <a:lnSpc>
                <a:spcPct val="150000"/>
              </a:lnSpc>
            </a:pPr>
            <a:r>
              <a:rPr lang="en-US" dirty="0" smtClean="0">
                <a:ea typeface="ＭＳ Ｐゴシック" pitchFamily="34" charset="-128"/>
              </a:rPr>
              <a:t>Forces according to reality principle</a:t>
            </a:r>
          </a:p>
          <a:p>
            <a:pPr lvl="1">
              <a:lnSpc>
                <a:spcPct val="150000"/>
              </a:lnSpc>
            </a:pPr>
            <a:r>
              <a:rPr lang="en-US" dirty="0" smtClean="0">
                <a:ea typeface="ＭＳ Ｐゴシック" pitchFamily="34" charset="-128"/>
              </a:rPr>
              <a:t>The conflicts are often internal/subconscious</a:t>
            </a:r>
          </a:p>
          <a:p>
            <a:pPr eaLnBrk="1" hangingPunct="1">
              <a:lnSpc>
                <a:spcPct val="150000"/>
              </a:lnSpc>
            </a:pPr>
            <a:endParaRPr lang="en-US" sz="2600" dirty="0" smtClean="0">
              <a:ea typeface="ＭＳ Ｐゴシック" pitchFamily="34" charset="-128"/>
            </a:endParaRPr>
          </a:p>
          <a:p>
            <a:pPr>
              <a:lnSpc>
                <a:spcPct val="150000"/>
              </a:lnSpc>
            </a:pPr>
            <a:endParaRPr lang="en-US" dirty="0" smtClean="0">
              <a:ea typeface="ＭＳ Ｐゴシック" pitchFamily="34" charset="-128"/>
            </a:endParaRPr>
          </a:p>
        </p:txBody>
      </p:sp>
      <p:sp>
        <p:nvSpPr>
          <p:cNvPr id="5" name="Slide Number Placeholder 4"/>
          <p:cNvSpPr>
            <a:spLocks noGrp="1"/>
          </p:cNvSpPr>
          <p:nvPr>
            <p:ph type="sldNum" sz="quarter" idx="12"/>
          </p:nvPr>
        </p:nvSpPr>
        <p:spPr/>
        <p:txBody>
          <a:bodyPr>
            <a:normAutofit/>
          </a:bodyPr>
          <a:lstStyle/>
          <a:p>
            <a:fld id="{C51B5792-6AA2-46B3-ACC0-1776EB0CD1E6}"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4FDE380F-C666-43F2-8834-B580A1F0E44D}" type="slidenum">
              <a:rPr lang="en-US"/>
              <a:pPr/>
              <a:t>8</a:t>
            </a:fld>
            <a:endParaRPr lang="en-US"/>
          </a:p>
        </p:txBody>
      </p:sp>
      <p:pic>
        <p:nvPicPr>
          <p:cNvPr id="26626" name="Picture 1" descr="Screen Shot 2016-10-13 at 5.44.31 AM.png"/>
          <p:cNvPicPr>
            <a:picLocks noChangeAspect="1"/>
          </p:cNvPicPr>
          <p:nvPr/>
        </p:nvPicPr>
        <p:blipFill>
          <a:blip r:embed="rId2"/>
          <a:srcRect/>
          <a:stretch>
            <a:fillRect/>
          </a:stretch>
        </p:blipFill>
        <p:spPr bwMode="auto">
          <a:xfrm>
            <a:off x="0" y="-76200"/>
            <a:ext cx="9296400" cy="691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CF566C9A-4C98-4C54-A435-76F39E0F252F}" type="slidenum">
              <a:rPr lang="en-US"/>
              <a:pPr/>
              <a:t>9</a:t>
            </a:fld>
            <a:endParaRPr lang="en-US"/>
          </a:p>
        </p:txBody>
      </p:sp>
      <p:pic>
        <p:nvPicPr>
          <p:cNvPr id="27650" name="Picture 3" descr="Screen Shot 2016-10-13 at 5.45.59 AM.png"/>
          <p:cNvPicPr>
            <a:picLocks noChangeAspect="1"/>
          </p:cNvPicPr>
          <p:nvPr/>
        </p:nvPicPr>
        <p:blipFill>
          <a:blip r:embed="rId2"/>
          <a:srcRect/>
          <a:stretch>
            <a:fillRect/>
          </a:stretch>
        </p:blipFill>
        <p:spPr bwMode="auto">
          <a:xfrm>
            <a:off x="0" y="0"/>
            <a:ext cx="91440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8536</TotalTime>
  <Words>2264</Words>
  <Application>Microsoft Office PowerPoint</Application>
  <PresentationFormat>On-screen Show (4:3)</PresentationFormat>
  <Paragraphs>302</Paragraphs>
  <Slides>50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ＭＳ Ｐゴシック</vt:lpstr>
      <vt:lpstr>Arial</vt:lpstr>
      <vt:lpstr>Calibri</vt:lpstr>
      <vt:lpstr>Gill Sans MT</vt:lpstr>
      <vt:lpstr>Times New Roman</vt:lpstr>
      <vt:lpstr>Verdana</vt:lpstr>
      <vt:lpstr>Wingdings 2</vt:lpstr>
      <vt:lpstr>Solstice</vt:lpstr>
      <vt:lpstr>Personality and Consumer Behavior</vt:lpstr>
      <vt:lpstr>Personality and  The Nature of Personality</vt:lpstr>
      <vt:lpstr>Theories of Personality</vt:lpstr>
      <vt:lpstr>Freudian Theory</vt:lpstr>
      <vt:lpstr>Freudian Theory</vt:lpstr>
      <vt:lpstr>Freudian Theory</vt:lpstr>
      <vt:lpstr>Freudian Theory</vt:lpstr>
      <vt:lpstr>PowerPoint Presentation</vt:lpstr>
      <vt:lpstr>PowerPoint Presentation</vt:lpstr>
      <vt:lpstr>PowerPoint Presentation</vt:lpstr>
      <vt:lpstr>PowerPoint Presentation</vt:lpstr>
      <vt:lpstr>Freudian Theory and “Product Personality”</vt:lpstr>
      <vt:lpstr>Table : Snack Food Personality Traits</vt:lpstr>
      <vt:lpstr>Neo-Freudian Theory</vt:lpstr>
      <vt:lpstr>CAD Theory</vt:lpstr>
      <vt:lpstr>CAD Theory</vt:lpstr>
      <vt:lpstr>CAD Theory</vt:lpstr>
      <vt:lpstr>CAD Theory</vt:lpstr>
      <vt:lpstr>ROBI TVC</vt:lpstr>
      <vt:lpstr>Shine Strong Pantene 2014  </vt:lpstr>
      <vt:lpstr>Hush Puppies</vt:lpstr>
      <vt:lpstr>Trait Theory</vt:lpstr>
      <vt:lpstr> Personality Traits and Consumer Innovators</vt:lpstr>
      <vt:lpstr>Personality Traits and Consumer Innovators </vt:lpstr>
      <vt:lpstr>Personality Traits and Consumer Innovators </vt:lpstr>
      <vt:lpstr>Dogmatism</vt:lpstr>
      <vt:lpstr> Ad Encouraging New Product Acceptance</vt:lpstr>
      <vt:lpstr>Social Character</vt:lpstr>
      <vt:lpstr>PowerPoint Presentation</vt:lpstr>
      <vt:lpstr>PowerPoint Presentation</vt:lpstr>
      <vt:lpstr>PowerPoint Presentation</vt:lpstr>
      <vt:lpstr>PowerPoint Presentation</vt:lpstr>
      <vt:lpstr>PowerPoint Presentation</vt:lpstr>
      <vt:lpstr>PowerPoint Presentation</vt:lpstr>
      <vt:lpstr>Cognitive Personality Factors</vt:lpstr>
      <vt:lpstr>PowerPoint Presentation</vt:lpstr>
      <vt:lpstr>Is This Ad More Appealing to Visualizers or Verbalizers?</vt:lpstr>
      <vt:lpstr>From Consumer Materialism to Compulsive Consumption</vt:lpstr>
      <vt:lpstr>From Consumer Materialism to Compulsive Consumption</vt:lpstr>
      <vt:lpstr>PowerPoint Presentation</vt:lpstr>
      <vt:lpstr>PowerPoint Presentation</vt:lpstr>
      <vt:lpstr>Consumer Ethnocentrism</vt:lpstr>
      <vt:lpstr>PowerPoint Presentation</vt:lpstr>
      <vt:lpstr>Brand Personality</vt:lpstr>
      <vt:lpstr>A Brand Personality Framework </vt:lpstr>
      <vt:lpstr>PowerPoint Presentation</vt:lpstr>
      <vt:lpstr>PowerPoint Presentation</vt:lpstr>
      <vt:lpstr>PowerPoint Presentation</vt:lpstr>
      <vt:lpstr>Different Self-Images</vt:lpstr>
      <vt:lpstr>PowerPoint Presentation</vt:lpstr>
    </vt:vector>
  </TitlesOfParts>
  <Company>School of Management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Zarjina Tarana khali</cp:lastModifiedBy>
  <cp:revision>299</cp:revision>
  <dcterms:created xsi:type="dcterms:W3CDTF">2009-03-11T14:14:40Z</dcterms:created>
  <dcterms:modified xsi:type="dcterms:W3CDTF">2020-01-28T09:49:11Z</dcterms:modified>
</cp:coreProperties>
</file>