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85" r:id="rId5"/>
    <p:sldId id="259" r:id="rId6"/>
    <p:sldId id="266" r:id="rId7"/>
    <p:sldId id="262" r:id="rId8"/>
    <p:sldId id="261" r:id="rId9"/>
    <p:sldId id="280" r:id="rId10"/>
    <p:sldId id="281" r:id="rId11"/>
    <p:sldId id="275" r:id="rId12"/>
    <p:sldId id="265" r:id="rId13"/>
    <p:sldId id="279" r:id="rId14"/>
    <p:sldId id="278" r:id="rId15"/>
    <p:sldId id="276" r:id="rId16"/>
    <p:sldId id="268" r:id="rId17"/>
    <p:sldId id="269" r:id="rId18"/>
    <p:sldId id="277" r:id="rId19"/>
    <p:sldId id="283" r:id="rId20"/>
    <p:sldId id="284" r:id="rId21"/>
    <p:sldId id="27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75235" autoAdjust="0"/>
  </p:normalViewPr>
  <p:slideViewPr>
    <p:cSldViewPr snapToGrid="0" snapToObject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43A3F-3EB8-F248-9455-DB303EC9412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075D63BE-C4C8-EA4D-9E6C-A5BBFB1F88CA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rgbClr val="031227"/>
              </a:solidFill>
            </a:rPr>
            <a:t>Understand marketplace and customers’ needs and wants</a:t>
          </a:r>
          <a:endParaRPr lang="en-US" sz="1600" dirty="0">
            <a:solidFill>
              <a:srgbClr val="031227"/>
            </a:solidFill>
          </a:endParaRPr>
        </a:p>
      </dgm:t>
    </dgm:pt>
    <dgm:pt modelId="{CEB3DFF9-0581-9E41-A756-474B9F5149E0}" type="parTrans" cxnId="{F498B97F-A825-9C4C-8715-4C3218417C9B}">
      <dgm:prSet/>
      <dgm:spPr/>
      <dgm:t>
        <a:bodyPr/>
        <a:lstStyle/>
        <a:p>
          <a:endParaRPr lang="en-US">
            <a:solidFill>
              <a:srgbClr val="031227"/>
            </a:solidFill>
          </a:endParaRPr>
        </a:p>
      </dgm:t>
    </dgm:pt>
    <dgm:pt modelId="{03E5E477-9925-D247-B14C-149A9662E2DF}" type="sibTrans" cxnId="{F498B97F-A825-9C4C-8715-4C3218417C9B}">
      <dgm:prSet/>
      <dgm:spPr/>
      <dgm:t>
        <a:bodyPr/>
        <a:lstStyle/>
        <a:p>
          <a:endParaRPr lang="en-US">
            <a:solidFill>
              <a:srgbClr val="031227"/>
            </a:solidFill>
          </a:endParaRPr>
        </a:p>
      </dgm:t>
    </dgm:pt>
    <dgm:pt modelId="{4BCA8860-298C-854E-B2C8-C523308F3BC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31227"/>
              </a:solidFill>
            </a:rPr>
            <a:t>Design  customer value driving marketing strategy</a:t>
          </a:r>
          <a:endParaRPr lang="en-US" sz="1600" dirty="0">
            <a:solidFill>
              <a:srgbClr val="031227"/>
            </a:solidFill>
          </a:endParaRPr>
        </a:p>
      </dgm:t>
    </dgm:pt>
    <dgm:pt modelId="{092F8127-8E07-F84D-9892-F99EECDB6AF3}" type="parTrans" cxnId="{5EE11628-C15F-9041-9383-9E216DDF1FA5}">
      <dgm:prSet/>
      <dgm:spPr/>
      <dgm:t>
        <a:bodyPr/>
        <a:lstStyle/>
        <a:p>
          <a:endParaRPr lang="en-US">
            <a:solidFill>
              <a:srgbClr val="031227"/>
            </a:solidFill>
          </a:endParaRPr>
        </a:p>
      </dgm:t>
    </dgm:pt>
    <dgm:pt modelId="{91E2222C-D8B5-F143-B53A-BAA20E9AEA55}" type="sibTrans" cxnId="{5EE11628-C15F-9041-9383-9E216DDF1FA5}">
      <dgm:prSet/>
      <dgm:spPr/>
      <dgm:t>
        <a:bodyPr/>
        <a:lstStyle/>
        <a:p>
          <a:endParaRPr lang="en-US">
            <a:solidFill>
              <a:srgbClr val="031227"/>
            </a:solidFill>
          </a:endParaRPr>
        </a:p>
      </dgm:t>
    </dgm:pt>
    <dgm:pt modelId="{1F880C93-F699-D64E-8987-2FC39CBE00AB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31227"/>
              </a:solidFill>
            </a:rPr>
            <a:t>Construct  integrated marketing program that delivers superior value</a:t>
          </a:r>
          <a:endParaRPr lang="en-US" sz="1600" dirty="0">
            <a:solidFill>
              <a:srgbClr val="031227"/>
            </a:solidFill>
          </a:endParaRPr>
        </a:p>
      </dgm:t>
    </dgm:pt>
    <dgm:pt modelId="{B8ECBC3C-704A-AF4B-8F67-6BC449FBFEFA}" type="parTrans" cxnId="{147E6A73-2613-244A-B2A5-F6D05A4AFA58}">
      <dgm:prSet/>
      <dgm:spPr/>
      <dgm:t>
        <a:bodyPr/>
        <a:lstStyle/>
        <a:p>
          <a:endParaRPr lang="en-US">
            <a:solidFill>
              <a:srgbClr val="031227"/>
            </a:solidFill>
          </a:endParaRPr>
        </a:p>
      </dgm:t>
    </dgm:pt>
    <dgm:pt modelId="{2F88A44A-E547-9749-9E99-FB2C27DD49E8}" type="sibTrans" cxnId="{147E6A73-2613-244A-B2A5-F6D05A4AFA58}">
      <dgm:prSet/>
      <dgm:spPr/>
      <dgm:t>
        <a:bodyPr/>
        <a:lstStyle/>
        <a:p>
          <a:endParaRPr lang="en-US">
            <a:solidFill>
              <a:srgbClr val="031227"/>
            </a:solidFill>
          </a:endParaRPr>
        </a:p>
      </dgm:t>
    </dgm:pt>
    <dgm:pt modelId="{2D8F05B6-0C26-DF45-B034-A674F590C47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31227"/>
              </a:solidFill>
            </a:rPr>
            <a:t>Build profitable relationship and create customer delight</a:t>
          </a:r>
          <a:endParaRPr lang="en-US" sz="1600" dirty="0">
            <a:solidFill>
              <a:srgbClr val="031227"/>
            </a:solidFill>
          </a:endParaRPr>
        </a:p>
      </dgm:t>
    </dgm:pt>
    <dgm:pt modelId="{633B577A-ED85-B049-9B13-9E48CB69A11B}" type="parTrans" cxnId="{9D62C087-B01A-1C48-9D8F-A99ADEA8D491}">
      <dgm:prSet/>
      <dgm:spPr/>
      <dgm:t>
        <a:bodyPr/>
        <a:lstStyle/>
        <a:p>
          <a:endParaRPr lang="en-US">
            <a:solidFill>
              <a:srgbClr val="031227"/>
            </a:solidFill>
          </a:endParaRPr>
        </a:p>
      </dgm:t>
    </dgm:pt>
    <dgm:pt modelId="{9FBBF095-F8CC-DC41-A94F-E0B9C8608956}" type="sibTrans" cxnId="{9D62C087-B01A-1C48-9D8F-A99ADEA8D491}">
      <dgm:prSet/>
      <dgm:spPr/>
      <dgm:t>
        <a:bodyPr/>
        <a:lstStyle/>
        <a:p>
          <a:endParaRPr lang="en-US">
            <a:solidFill>
              <a:srgbClr val="031227"/>
            </a:solidFill>
          </a:endParaRPr>
        </a:p>
      </dgm:t>
    </dgm:pt>
    <dgm:pt modelId="{36D451EC-E13C-0848-8F56-3FD3FCC8A24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>
              <a:solidFill>
                <a:srgbClr val="031227"/>
              </a:solidFill>
            </a:rPr>
            <a:t>Capture value from customers to create profits and customer equity</a:t>
          </a:r>
          <a:endParaRPr lang="en-US" sz="1600" dirty="0">
            <a:solidFill>
              <a:srgbClr val="031227"/>
            </a:solidFill>
          </a:endParaRPr>
        </a:p>
      </dgm:t>
    </dgm:pt>
    <dgm:pt modelId="{EA92C5BF-A9BD-8840-BE1A-A82BE1077BB1}" type="parTrans" cxnId="{A912BEAC-98E8-2E41-85C8-4766E9759828}">
      <dgm:prSet/>
      <dgm:spPr/>
      <dgm:t>
        <a:bodyPr/>
        <a:lstStyle/>
        <a:p>
          <a:endParaRPr lang="en-US">
            <a:solidFill>
              <a:srgbClr val="031227"/>
            </a:solidFill>
          </a:endParaRPr>
        </a:p>
      </dgm:t>
    </dgm:pt>
    <dgm:pt modelId="{1BE1E9AB-41AE-884C-AC12-5D2565ACBD54}" type="sibTrans" cxnId="{A912BEAC-98E8-2E41-85C8-4766E9759828}">
      <dgm:prSet/>
      <dgm:spPr/>
      <dgm:t>
        <a:bodyPr/>
        <a:lstStyle/>
        <a:p>
          <a:endParaRPr lang="en-US">
            <a:solidFill>
              <a:srgbClr val="031227"/>
            </a:solidFill>
          </a:endParaRPr>
        </a:p>
      </dgm:t>
    </dgm:pt>
    <dgm:pt modelId="{B286B8D9-443A-9947-B443-F1B509FE9BC6}" type="pres">
      <dgm:prSet presAssocID="{49F43A3F-3EB8-F248-9455-DB303EC94126}" presName="Name0" presStyleCnt="0">
        <dgm:presLayoutVars>
          <dgm:dir/>
          <dgm:resizeHandles val="exact"/>
        </dgm:presLayoutVars>
      </dgm:prSet>
      <dgm:spPr/>
    </dgm:pt>
    <dgm:pt modelId="{480239AA-32C7-1543-8DA8-1E4325608F8B}" type="pres">
      <dgm:prSet presAssocID="{075D63BE-C4C8-EA4D-9E6C-A5BBFB1F88CA}" presName="node" presStyleLbl="node1" presStyleIdx="0" presStyleCnt="5" custScaleX="145188" custScaleY="100679" custLinFactNeighborX="23571" custLinFactNeighborY="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E787D-3A31-504D-94BB-17BE32F2767A}" type="pres">
      <dgm:prSet presAssocID="{03E5E477-9925-D247-B14C-149A9662E2D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B636B91-CF76-1741-AF20-A06C0EC91485}" type="pres">
      <dgm:prSet presAssocID="{03E5E477-9925-D247-B14C-149A9662E2D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0C6E0DE-E953-8C44-9B51-8375D1C96163}" type="pres">
      <dgm:prSet presAssocID="{4BCA8860-298C-854E-B2C8-C523308F3BCC}" presName="node" presStyleLbl="node1" presStyleIdx="1" presStyleCnt="5" custScaleX="110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788E2-BDDC-F64F-B349-136939682484}" type="pres">
      <dgm:prSet presAssocID="{91E2222C-D8B5-F143-B53A-BAA20E9AEA5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D791E11-76AF-4B4E-A626-ADF94CC8C3B5}" type="pres">
      <dgm:prSet presAssocID="{91E2222C-D8B5-F143-B53A-BAA20E9AEA5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DC1ED8C-B37F-3B41-92B2-200D540023B6}" type="pres">
      <dgm:prSet presAssocID="{1F880C93-F699-D64E-8987-2FC39CBE00AB}" presName="node" presStyleLbl="node1" presStyleIdx="2" presStyleCnt="5" custScaleX="144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6611E-E9A8-1246-9E36-1CC32AB8B14A}" type="pres">
      <dgm:prSet presAssocID="{2F88A44A-E547-9749-9E99-FB2C27DD49E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FC618D8-311A-504E-AB06-9D8968CE023E}" type="pres">
      <dgm:prSet presAssocID="{2F88A44A-E547-9749-9E99-FB2C27DD49E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D40153E-5CF3-A645-97F1-81B3C3B1B5FE}" type="pres">
      <dgm:prSet presAssocID="{2D8F05B6-0C26-DF45-B034-A674F590C475}" presName="node" presStyleLbl="node1" presStyleIdx="3" presStyleCnt="5" custScaleX="129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6777F-5FEA-2045-A2F9-2B2DD453D177}" type="pres">
      <dgm:prSet presAssocID="{9FBBF095-F8CC-DC41-A94F-E0B9C860895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6B20B16-E944-7145-9B64-BB55B9EECD4D}" type="pres">
      <dgm:prSet presAssocID="{9FBBF095-F8CC-DC41-A94F-E0B9C860895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06F5350-8564-6E46-ADF5-350390C7B6DD}" type="pres">
      <dgm:prSet presAssocID="{36D451EC-E13C-0848-8F56-3FD3FCC8A24E}" presName="node" presStyleLbl="node1" presStyleIdx="4" presStyleCnt="5" custScaleX="119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D6615A-BC18-504D-A205-F27B43E1B753}" type="presOf" srcId="{03E5E477-9925-D247-B14C-149A9662E2DF}" destId="{612E787D-3A31-504D-94BB-17BE32F2767A}" srcOrd="0" destOrd="0" presId="urn:microsoft.com/office/officeart/2005/8/layout/process1"/>
    <dgm:cxn modelId="{F498B97F-A825-9C4C-8715-4C3218417C9B}" srcId="{49F43A3F-3EB8-F248-9455-DB303EC94126}" destId="{075D63BE-C4C8-EA4D-9E6C-A5BBFB1F88CA}" srcOrd="0" destOrd="0" parTransId="{CEB3DFF9-0581-9E41-A756-474B9F5149E0}" sibTransId="{03E5E477-9925-D247-B14C-149A9662E2DF}"/>
    <dgm:cxn modelId="{10C0091B-B588-C541-987D-02D25F681636}" type="presOf" srcId="{91E2222C-D8B5-F143-B53A-BAA20E9AEA55}" destId="{DD7788E2-BDDC-F64F-B349-136939682484}" srcOrd="0" destOrd="0" presId="urn:microsoft.com/office/officeart/2005/8/layout/process1"/>
    <dgm:cxn modelId="{9D62C087-B01A-1C48-9D8F-A99ADEA8D491}" srcId="{49F43A3F-3EB8-F248-9455-DB303EC94126}" destId="{2D8F05B6-0C26-DF45-B034-A674F590C475}" srcOrd="3" destOrd="0" parTransId="{633B577A-ED85-B049-9B13-9E48CB69A11B}" sibTransId="{9FBBF095-F8CC-DC41-A94F-E0B9C8608956}"/>
    <dgm:cxn modelId="{A175A986-E0C7-9445-879F-66852FC08DB2}" type="presOf" srcId="{36D451EC-E13C-0848-8F56-3FD3FCC8A24E}" destId="{D06F5350-8564-6E46-ADF5-350390C7B6DD}" srcOrd="0" destOrd="0" presId="urn:microsoft.com/office/officeart/2005/8/layout/process1"/>
    <dgm:cxn modelId="{D0760E9B-FD86-3E44-BE1B-63EB23B73E14}" type="presOf" srcId="{91E2222C-D8B5-F143-B53A-BAA20E9AEA55}" destId="{BD791E11-76AF-4B4E-A626-ADF94CC8C3B5}" srcOrd="1" destOrd="0" presId="urn:microsoft.com/office/officeart/2005/8/layout/process1"/>
    <dgm:cxn modelId="{31B2A845-B96D-3449-A00D-F318C4F3CEFE}" type="presOf" srcId="{075D63BE-C4C8-EA4D-9E6C-A5BBFB1F88CA}" destId="{480239AA-32C7-1543-8DA8-1E4325608F8B}" srcOrd="0" destOrd="0" presId="urn:microsoft.com/office/officeart/2005/8/layout/process1"/>
    <dgm:cxn modelId="{A2DF8FE6-4699-F148-BE9F-0F0DB0C1A225}" type="presOf" srcId="{2F88A44A-E547-9749-9E99-FB2C27DD49E8}" destId="{AFC618D8-311A-504E-AB06-9D8968CE023E}" srcOrd="1" destOrd="0" presId="urn:microsoft.com/office/officeart/2005/8/layout/process1"/>
    <dgm:cxn modelId="{6E3BDEC7-F39A-EF49-B0F2-88395ED71612}" type="presOf" srcId="{49F43A3F-3EB8-F248-9455-DB303EC94126}" destId="{B286B8D9-443A-9947-B443-F1B509FE9BC6}" srcOrd="0" destOrd="0" presId="urn:microsoft.com/office/officeart/2005/8/layout/process1"/>
    <dgm:cxn modelId="{5EE11628-C15F-9041-9383-9E216DDF1FA5}" srcId="{49F43A3F-3EB8-F248-9455-DB303EC94126}" destId="{4BCA8860-298C-854E-B2C8-C523308F3BCC}" srcOrd="1" destOrd="0" parTransId="{092F8127-8E07-F84D-9892-F99EECDB6AF3}" sibTransId="{91E2222C-D8B5-F143-B53A-BAA20E9AEA55}"/>
    <dgm:cxn modelId="{A912BEAC-98E8-2E41-85C8-4766E9759828}" srcId="{49F43A3F-3EB8-F248-9455-DB303EC94126}" destId="{36D451EC-E13C-0848-8F56-3FD3FCC8A24E}" srcOrd="4" destOrd="0" parTransId="{EA92C5BF-A9BD-8840-BE1A-A82BE1077BB1}" sibTransId="{1BE1E9AB-41AE-884C-AC12-5D2565ACBD54}"/>
    <dgm:cxn modelId="{A8C96C01-48AA-F248-BC93-E09BDB407D02}" type="presOf" srcId="{9FBBF095-F8CC-DC41-A94F-E0B9C8608956}" destId="{36B20B16-E944-7145-9B64-BB55B9EECD4D}" srcOrd="1" destOrd="0" presId="urn:microsoft.com/office/officeart/2005/8/layout/process1"/>
    <dgm:cxn modelId="{DF8F84A6-619F-904A-98E1-985AA2CA743E}" type="presOf" srcId="{1F880C93-F699-D64E-8987-2FC39CBE00AB}" destId="{0DC1ED8C-B37F-3B41-92B2-200D540023B6}" srcOrd="0" destOrd="0" presId="urn:microsoft.com/office/officeart/2005/8/layout/process1"/>
    <dgm:cxn modelId="{7623FD85-5DFE-C54E-9BA6-47BEEB0CEFBE}" type="presOf" srcId="{4BCA8860-298C-854E-B2C8-C523308F3BCC}" destId="{20C6E0DE-E953-8C44-9B51-8375D1C96163}" srcOrd="0" destOrd="0" presId="urn:microsoft.com/office/officeart/2005/8/layout/process1"/>
    <dgm:cxn modelId="{9C0EA023-559A-4546-B89E-E08E75740B88}" type="presOf" srcId="{2F88A44A-E547-9749-9E99-FB2C27DD49E8}" destId="{E6D6611E-E9A8-1246-9E36-1CC32AB8B14A}" srcOrd="0" destOrd="0" presId="urn:microsoft.com/office/officeart/2005/8/layout/process1"/>
    <dgm:cxn modelId="{2ACDB34C-4CB4-9C4B-9DEB-172B5BCB24E1}" type="presOf" srcId="{2D8F05B6-0C26-DF45-B034-A674F590C475}" destId="{FD40153E-5CF3-A645-97F1-81B3C3B1B5FE}" srcOrd="0" destOrd="0" presId="urn:microsoft.com/office/officeart/2005/8/layout/process1"/>
    <dgm:cxn modelId="{147E6A73-2613-244A-B2A5-F6D05A4AFA58}" srcId="{49F43A3F-3EB8-F248-9455-DB303EC94126}" destId="{1F880C93-F699-D64E-8987-2FC39CBE00AB}" srcOrd="2" destOrd="0" parTransId="{B8ECBC3C-704A-AF4B-8F67-6BC449FBFEFA}" sibTransId="{2F88A44A-E547-9749-9E99-FB2C27DD49E8}"/>
    <dgm:cxn modelId="{969302B7-7E17-484A-9F30-45CF09FBA9B9}" type="presOf" srcId="{03E5E477-9925-D247-B14C-149A9662E2DF}" destId="{0B636B91-CF76-1741-AF20-A06C0EC91485}" srcOrd="1" destOrd="0" presId="urn:microsoft.com/office/officeart/2005/8/layout/process1"/>
    <dgm:cxn modelId="{FAA2F5A4-18B2-2A4D-82D3-103DB5296E9C}" type="presOf" srcId="{9FBBF095-F8CC-DC41-A94F-E0B9C8608956}" destId="{B196777F-5FEA-2045-A2F9-2B2DD453D177}" srcOrd="0" destOrd="0" presId="urn:microsoft.com/office/officeart/2005/8/layout/process1"/>
    <dgm:cxn modelId="{CFBA1D78-3B15-D542-A64C-1C64F7C86CE5}" type="presParOf" srcId="{B286B8D9-443A-9947-B443-F1B509FE9BC6}" destId="{480239AA-32C7-1543-8DA8-1E4325608F8B}" srcOrd="0" destOrd="0" presId="urn:microsoft.com/office/officeart/2005/8/layout/process1"/>
    <dgm:cxn modelId="{29D52672-51BA-164F-9F64-266274CC2076}" type="presParOf" srcId="{B286B8D9-443A-9947-B443-F1B509FE9BC6}" destId="{612E787D-3A31-504D-94BB-17BE32F2767A}" srcOrd="1" destOrd="0" presId="urn:microsoft.com/office/officeart/2005/8/layout/process1"/>
    <dgm:cxn modelId="{190B78BB-4650-E24E-B3D9-76053957399A}" type="presParOf" srcId="{612E787D-3A31-504D-94BB-17BE32F2767A}" destId="{0B636B91-CF76-1741-AF20-A06C0EC91485}" srcOrd="0" destOrd="0" presId="urn:microsoft.com/office/officeart/2005/8/layout/process1"/>
    <dgm:cxn modelId="{DC67CC6B-08C9-DD4B-9723-C16D7200F34E}" type="presParOf" srcId="{B286B8D9-443A-9947-B443-F1B509FE9BC6}" destId="{20C6E0DE-E953-8C44-9B51-8375D1C96163}" srcOrd="2" destOrd="0" presId="urn:microsoft.com/office/officeart/2005/8/layout/process1"/>
    <dgm:cxn modelId="{22BF5C5B-DAF2-8D4F-B711-7E9C7F66A3F1}" type="presParOf" srcId="{B286B8D9-443A-9947-B443-F1B509FE9BC6}" destId="{DD7788E2-BDDC-F64F-B349-136939682484}" srcOrd="3" destOrd="0" presId="urn:microsoft.com/office/officeart/2005/8/layout/process1"/>
    <dgm:cxn modelId="{BFAC278B-D2DD-944B-894A-619AA9426861}" type="presParOf" srcId="{DD7788E2-BDDC-F64F-B349-136939682484}" destId="{BD791E11-76AF-4B4E-A626-ADF94CC8C3B5}" srcOrd="0" destOrd="0" presId="urn:microsoft.com/office/officeart/2005/8/layout/process1"/>
    <dgm:cxn modelId="{952FA981-C1B8-3F46-A658-A7C1AF382922}" type="presParOf" srcId="{B286B8D9-443A-9947-B443-F1B509FE9BC6}" destId="{0DC1ED8C-B37F-3B41-92B2-200D540023B6}" srcOrd="4" destOrd="0" presId="urn:microsoft.com/office/officeart/2005/8/layout/process1"/>
    <dgm:cxn modelId="{AB363083-1838-D442-B10A-52409E7ED8B9}" type="presParOf" srcId="{B286B8D9-443A-9947-B443-F1B509FE9BC6}" destId="{E6D6611E-E9A8-1246-9E36-1CC32AB8B14A}" srcOrd="5" destOrd="0" presId="urn:microsoft.com/office/officeart/2005/8/layout/process1"/>
    <dgm:cxn modelId="{A2B0B2B4-CBFF-1D48-9C18-58DC7BDD50BB}" type="presParOf" srcId="{E6D6611E-E9A8-1246-9E36-1CC32AB8B14A}" destId="{AFC618D8-311A-504E-AB06-9D8968CE023E}" srcOrd="0" destOrd="0" presId="urn:microsoft.com/office/officeart/2005/8/layout/process1"/>
    <dgm:cxn modelId="{187ECB73-1940-DF42-8D8D-2EEA224071DD}" type="presParOf" srcId="{B286B8D9-443A-9947-B443-F1B509FE9BC6}" destId="{FD40153E-5CF3-A645-97F1-81B3C3B1B5FE}" srcOrd="6" destOrd="0" presId="urn:microsoft.com/office/officeart/2005/8/layout/process1"/>
    <dgm:cxn modelId="{80C99650-6717-DA43-946B-8BF6482813ED}" type="presParOf" srcId="{B286B8D9-443A-9947-B443-F1B509FE9BC6}" destId="{B196777F-5FEA-2045-A2F9-2B2DD453D177}" srcOrd="7" destOrd="0" presId="urn:microsoft.com/office/officeart/2005/8/layout/process1"/>
    <dgm:cxn modelId="{D1F615FA-B00F-F54B-95FF-52BD23B068D7}" type="presParOf" srcId="{B196777F-5FEA-2045-A2F9-2B2DD453D177}" destId="{36B20B16-E944-7145-9B64-BB55B9EECD4D}" srcOrd="0" destOrd="0" presId="urn:microsoft.com/office/officeart/2005/8/layout/process1"/>
    <dgm:cxn modelId="{7AD7C96B-EE26-244A-97D9-9D396F12E044}" type="presParOf" srcId="{B286B8D9-443A-9947-B443-F1B509FE9BC6}" destId="{D06F5350-8564-6E46-ADF5-350390C7B6D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35F38-C8EB-3746-8451-E2BF21B0446A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5C03F-43D3-EF48-9AF9-E7A08934392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rgbClr val="031227"/>
              </a:solidFill>
            </a:rPr>
            <a:t>Needs: State of felt deprivation. </a:t>
          </a:r>
          <a:r>
            <a:rPr lang="en-US" sz="2000" b="1" dirty="0" err="1" smtClean="0">
              <a:solidFill>
                <a:srgbClr val="031227"/>
              </a:solidFill>
            </a:rPr>
            <a:t>Eg</a:t>
          </a:r>
          <a:r>
            <a:rPr lang="en-US" sz="2000" b="1" dirty="0" smtClean="0">
              <a:solidFill>
                <a:srgbClr val="031227"/>
              </a:solidFill>
            </a:rPr>
            <a:t>: Feeling hungry</a:t>
          </a:r>
          <a:endParaRPr lang="en-US" sz="2000" b="1" dirty="0">
            <a:solidFill>
              <a:srgbClr val="031227"/>
            </a:solidFill>
          </a:endParaRPr>
        </a:p>
      </dgm:t>
    </dgm:pt>
    <dgm:pt modelId="{9538B5D4-0675-6F43-885B-BC34B2887E0F}" type="parTrans" cxnId="{1311FBB4-4F5D-814D-AD30-3D73E8517029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41998FA9-A534-E840-B9AF-E00EAD228096}" type="sibTrans" cxnId="{1311FBB4-4F5D-814D-AD30-3D73E8517029}">
      <dgm:prSet custT="1"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8A72CD0D-9E90-2A41-BB0A-4CFCF88BD57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rgbClr val="031227"/>
              </a:solidFill>
            </a:rPr>
            <a:t>Wants: Needs shaped by individual personality and culture. </a:t>
          </a:r>
          <a:r>
            <a:rPr lang="en-US" sz="2000" b="1" dirty="0" err="1" smtClean="0">
              <a:solidFill>
                <a:srgbClr val="031227"/>
              </a:solidFill>
            </a:rPr>
            <a:t>Eg</a:t>
          </a:r>
          <a:r>
            <a:rPr lang="en-US" sz="2000" b="1" dirty="0" smtClean="0">
              <a:solidFill>
                <a:srgbClr val="031227"/>
              </a:solidFill>
            </a:rPr>
            <a:t>: Want to have a fruit tart</a:t>
          </a:r>
          <a:endParaRPr lang="en-US" sz="2000" b="1" dirty="0">
            <a:solidFill>
              <a:srgbClr val="031227"/>
            </a:solidFill>
          </a:endParaRPr>
        </a:p>
      </dgm:t>
    </dgm:pt>
    <dgm:pt modelId="{C3447A51-7089-DD4E-969E-AB93C6289D8F}" type="parTrans" cxnId="{AFF04ADF-F983-B943-B88C-04EBC57FF65E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9094248B-905E-B746-BDDE-9387CB43E7D3}" type="sibTrans" cxnId="{AFF04ADF-F983-B943-B88C-04EBC57FF65E}">
      <dgm:prSet custT="1"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F106957F-C055-834B-83C0-60534F35BB5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rgbClr val="031227"/>
              </a:solidFill>
            </a:rPr>
            <a:t>Demands: Wants backed by buying power. </a:t>
          </a:r>
          <a:r>
            <a:rPr lang="en-US" sz="2000" b="1" dirty="0" err="1" smtClean="0">
              <a:solidFill>
                <a:srgbClr val="031227"/>
              </a:solidFill>
            </a:rPr>
            <a:t>Eg</a:t>
          </a:r>
          <a:r>
            <a:rPr lang="en-US" sz="2000" b="1" dirty="0" smtClean="0">
              <a:solidFill>
                <a:srgbClr val="031227"/>
              </a:solidFill>
            </a:rPr>
            <a:t>: Want to have a fruit tart from the Westin </a:t>
          </a:r>
          <a:endParaRPr lang="en-US" sz="2000" b="1" dirty="0">
            <a:solidFill>
              <a:srgbClr val="031227"/>
            </a:solidFill>
          </a:endParaRPr>
        </a:p>
      </dgm:t>
    </dgm:pt>
    <dgm:pt modelId="{63B33F04-10C5-DC47-9000-673D4E5DDF23}" type="parTrans" cxnId="{D86614EE-7F5E-114B-88ED-353F4CE2F942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32C4320F-ECA6-9947-AFC7-FB17A9C1B414}" type="sibTrans" cxnId="{D86614EE-7F5E-114B-88ED-353F4CE2F942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F91E8B3A-4079-9648-B3B4-1C545786C7A8}" type="pres">
      <dgm:prSet presAssocID="{82435F38-C8EB-3746-8451-E2BF21B044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D6B2E-49EA-3D4D-A8FF-1751F3054DEE}" type="pres">
      <dgm:prSet presAssocID="{82435F38-C8EB-3746-8451-E2BF21B0446A}" presName="dummyMaxCanvas" presStyleCnt="0">
        <dgm:presLayoutVars/>
      </dgm:prSet>
      <dgm:spPr/>
    </dgm:pt>
    <dgm:pt modelId="{D1C7D821-D74C-1B47-A612-11BA12AEBC68}" type="pres">
      <dgm:prSet presAssocID="{82435F38-C8EB-3746-8451-E2BF21B0446A}" presName="ThreeNodes_1" presStyleLbl="node1" presStyleIdx="0" presStyleCnt="3" custScaleX="108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D554F-D13C-3C48-96E6-56A8B2987DD1}" type="pres">
      <dgm:prSet presAssocID="{82435F38-C8EB-3746-8451-E2BF21B0446A}" presName="ThreeNodes_2" presStyleLbl="node1" presStyleIdx="1" presStyleCnt="3" custScaleX="10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11F80-0CD5-8B46-B6C7-73485D90F0B3}" type="pres">
      <dgm:prSet presAssocID="{82435F38-C8EB-3746-8451-E2BF21B0446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CD5E-DA6D-AA4C-8A2E-6E415CDC893E}" type="pres">
      <dgm:prSet presAssocID="{82435F38-C8EB-3746-8451-E2BF21B0446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F1652-38C0-4C49-869D-B7BC544F12B5}" type="pres">
      <dgm:prSet presAssocID="{82435F38-C8EB-3746-8451-E2BF21B0446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5BAEA-9920-4F47-9669-8E360AA94641}" type="pres">
      <dgm:prSet presAssocID="{82435F38-C8EB-3746-8451-E2BF21B0446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7C935-8A4B-024C-9634-05109A7F73B6}" type="pres">
      <dgm:prSet presAssocID="{82435F38-C8EB-3746-8451-E2BF21B0446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CF7BF-D5C8-484B-89C9-57D8891A97AC}" type="pres">
      <dgm:prSet presAssocID="{82435F38-C8EB-3746-8451-E2BF21B0446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F4375-4865-9E4B-A0C3-2ADCE500817D}" type="presOf" srcId="{8A72CD0D-9E90-2A41-BB0A-4CFCF88BD572}" destId="{71FD554F-D13C-3C48-96E6-56A8B2987DD1}" srcOrd="0" destOrd="0" presId="urn:microsoft.com/office/officeart/2005/8/layout/vProcess5"/>
    <dgm:cxn modelId="{FAABEE7F-FD44-AD4A-B9A6-9CEBA96F6582}" type="presOf" srcId="{F106957F-C055-834B-83C0-60534F35BB5D}" destId="{34ACF7BF-D5C8-484B-89C9-57D8891A97AC}" srcOrd="1" destOrd="0" presId="urn:microsoft.com/office/officeart/2005/8/layout/vProcess5"/>
    <dgm:cxn modelId="{FB7429EE-7F5E-4641-8A71-AAD9333D0343}" type="presOf" srcId="{41998FA9-A534-E840-B9AF-E00EAD228096}" destId="{2410CD5E-DA6D-AA4C-8A2E-6E415CDC893E}" srcOrd="0" destOrd="0" presId="urn:microsoft.com/office/officeart/2005/8/layout/vProcess5"/>
    <dgm:cxn modelId="{AF20D44B-28E8-CE46-B521-62A1D32893DD}" type="presOf" srcId="{0545C03F-43D3-EF48-9AF9-E7A089343922}" destId="{D1C7D821-D74C-1B47-A612-11BA12AEBC68}" srcOrd="0" destOrd="0" presId="urn:microsoft.com/office/officeart/2005/8/layout/vProcess5"/>
    <dgm:cxn modelId="{18A1946B-6F78-9447-AD4A-55AC292D81C7}" type="presOf" srcId="{F106957F-C055-834B-83C0-60534F35BB5D}" destId="{11E11F80-0CD5-8B46-B6C7-73485D90F0B3}" srcOrd="0" destOrd="0" presId="urn:microsoft.com/office/officeart/2005/8/layout/vProcess5"/>
    <dgm:cxn modelId="{AFF04ADF-F983-B943-B88C-04EBC57FF65E}" srcId="{82435F38-C8EB-3746-8451-E2BF21B0446A}" destId="{8A72CD0D-9E90-2A41-BB0A-4CFCF88BD572}" srcOrd="1" destOrd="0" parTransId="{C3447A51-7089-DD4E-969E-AB93C6289D8F}" sibTransId="{9094248B-905E-B746-BDDE-9387CB43E7D3}"/>
    <dgm:cxn modelId="{C098F02B-8A62-9A42-A07B-9918DABF0D47}" type="presOf" srcId="{8A72CD0D-9E90-2A41-BB0A-4CFCF88BD572}" destId="{2FD7C935-8A4B-024C-9634-05109A7F73B6}" srcOrd="1" destOrd="0" presId="urn:microsoft.com/office/officeart/2005/8/layout/vProcess5"/>
    <dgm:cxn modelId="{D182979C-9615-8C40-A05F-41AE782F87EA}" type="presOf" srcId="{82435F38-C8EB-3746-8451-E2BF21B0446A}" destId="{F91E8B3A-4079-9648-B3B4-1C545786C7A8}" srcOrd="0" destOrd="0" presId="urn:microsoft.com/office/officeart/2005/8/layout/vProcess5"/>
    <dgm:cxn modelId="{DA6EE417-BC2F-C144-A879-EC8DF636A93C}" type="presOf" srcId="{9094248B-905E-B746-BDDE-9387CB43E7D3}" destId="{2C0F1652-38C0-4C49-869D-B7BC544F12B5}" srcOrd="0" destOrd="0" presId="urn:microsoft.com/office/officeart/2005/8/layout/vProcess5"/>
    <dgm:cxn modelId="{D86614EE-7F5E-114B-88ED-353F4CE2F942}" srcId="{82435F38-C8EB-3746-8451-E2BF21B0446A}" destId="{F106957F-C055-834B-83C0-60534F35BB5D}" srcOrd="2" destOrd="0" parTransId="{63B33F04-10C5-DC47-9000-673D4E5DDF23}" sibTransId="{32C4320F-ECA6-9947-AFC7-FB17A9C1B414}"/>
    <dgm:cxn modelId="{183941B4-7E21-8A43-8225-B6CFB6B5124B}" type="presOf" srcId="{0545C03F-43D3-EF48-9AF9-E7A089343922}" destId="{0D25BAEA-9920-4F47-9669-8E360AA94641}" srcOrd="1" destOrd="0" presId="urn:microsoft.com/office/officeart/2005/8/layout/vProcess5"/>
    <dgm:cxn modelId="{1311FBB4-4F5D-814D-AD30-3D73E8517029}" srcId="{82435F38-C8EB-3746-8451-E2BF21B0446A}" destId="{0545C03F-43D3-EF48-9AF9-E7A089343922}" srcOrd="0" destOrd="0" parTransId="{9538B5D4-0675-6F43-885B-BC34B2887E0F}" sibTransId="{41998FA9-A534-E840-B9AF-E00EAD228096}"/>
    <dgm:cxn modelId="{503A7ABB-CDDB-EB4C-8753-12AA84E9E12D}" type="presParOf" srcId="{F91E8B3A-4079-9648-B3B4-1C545786C7A8}" destId="{00CD6B2E-49EA-3D4D-A8FF-1751F3054DEE}" srcOrd="0" destOrd="0" presId="urn:microsoft.com/office/officeart/2005/8/layout/vProcess5"/>
    <dgm:cxn modelId="{53081BCF-B6BB-1244-AE5B-3C102CB8272B}" type="presParOf" srcId="{F91E8B3A-4079-9648-B3B4-1C545786C7A8}" destId="{D1C7D821-D74C-1B47-A612-11BA12AEBC68}" srcOrd="1" destOrd="0" presId="urn:microsoft.com/office/officeart/2005/8/layout/vProcess5"/>
    <dgm:cxn modelId="{244EBED7-EE39-D441-9C53-19D8F31B232D}" type="presParOf" srcId="{F91E8B3A-4079-9648-B3B4-1C545786C7A8}" destId="{71FD554F-D13C-3C48-96E6-56A8B2987DD1}" srcOrd="2" destOrd="0" presId="urn:microsoft.com/office/officeart/2005/8/layout/vProcess5"/>
    <dgm:cxn modelId="{19BD4427-7845-2B41-B6D9-15753DDF5DAE}" type="presParOf" srcId="{F91E8B3A-4079-9648-B3B4-1C545786C7A8}" destId="{11E11F80-0CD5-8B46-B6C7-73485D90F0B3}" srcOrd="3" destOrd="0" presId="urn:microsoft.com/office/officeart/2005/8/layout/vProcess5"/>
    <dgm:cxn modelId="{66A3316C-A776-7648-A169-F25D3AFB231F}" type="presParOf" srcId="{F91E8B3A-4079-9648-B3B4-1C545786C7A8}" destId="{2410CD5E-DA6D-AA4C-8A2E-6E415CDC893E}" srcOrd="4" destOrd="0" presId="urn:microsoft.com/office/officeart/2005/8/layout/vProcess5"/>
    <dgm:cxn modelId="{D9E7D6B4-C76D-E04D-AA9E-C1BFEC8BB446}" type="presParOf" srcId="{F91E8B3A-4079-9648-B3B4-1C545786C7A8}" destId="{2C0F1652-38C0-4C49-869D-B7BC544F12B5}" srcOrd="5" destOrd="0" presId="urn:microsoft.com/office/officeart/2005/8/layout/vProcess5"/>
    <dgm:cxn modelId="{2BE91E19-7FB7-EB4F-A832-6581F3D04F57}" type="presParOf" srcId="{F91E8B3A-4079-9648-B3B4-1C545786C7A8}" destId="{0D25BAEA-9920-4F47-9669-8E360AA94641}" srcOrd="6" destOrd="0" presId="urn:microsoft.com/office/officeart/2005/8/layout/vProcess5"/>
    <dgm:cxn modelId="{FC55B3E9-CA2D-6042-9A70-37F59B7BD590}" type="presParOf" srcId="{F91E8B3A-4079-9648-B3B4-1C545786C7A8}" destId="{2FD7C935-8A4B-024C-9634-05109A7F73B6}" srcOrd="7" destOrd="0" presId="urn:microsoft.com/office/officeart/2005/8/layout/vProcess5"/>
    <dgm:cxn modelId="{44E7F242-A007-EC41-B970-B644F11F205F}" type="presParOf" srcId="{F91E8B3A-4079-9648-B3B4-1C545786C7A8}" destId="{34ACF7BF-D5C8-484B-89C9-57D8891A97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6EFE21-74E0-6541-8EF4-A098E1821B87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EE90E0-F960-1B48-8F3A-5BF0570E0311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31227"/>
              </a:solidFill>
            </a:rPr>
            <a:t>Production</a:t>
          </a:r>
          <a:endParaRPr lang="en-US" sz="2000" dirty="0">
            <a:solidFill>
              <a:srgbClr val="031227"/>
            </a:solidFill>
          </a:endParaRPr>
        </a:p>
      </dgm:t>
    </dgm:pt>
    <dgm:pt modelId="{410AEF27-7B67-BA49-B96D-69D6A8925ECC}" type="parTrans" cxnId="{9BD0B217-94D6-D64D-AA44-7F4448F9F8CD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0974D6D2-AFA9-0F4B-8BCB-0171052BE166}" type="sibTrans" cxnId="{9BD0B217-94D6-D64D-AA44-7F4448F9F8CD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6F08ECF4-24F9-1249-83DF-066F704BCD8B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31227"/>
              </a:solidFill>
            </a:rPr>
            <a:t>Product</a:t>
          </a:r>
          <a:endParaRPr lang="en-US" sz="2000" dirty="0">
            <a:solidFill>
              <a:srgbClr val="031227"/>
            </a:solidFill>
          </a:endParaRPr>
        </a:p>
      </dgm:t>
    </dgm:pt>
    <dgm:pt modelId="{E1AE5580-A9F3-3E4A-93F0-F415A18F45C5}" type="parTrans" cxnId="{5C980EC2-5935-974F-B999-CD9B09FABAA4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18B1ACA1-E77A-7345-B2C5-E63FA2BE03E1}" type="sibTrans" cxnId="{5C980EC2-5935-974F-B999-CD9B09FABAA4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AC8EF666-442B-9B4E-876F-1F92438BA7E9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31227"/>
              </a:solidFill>
            </a:rPr>
            <a:t>Selling</a:t>
          </a:r>
          <a:endParaRPr lang="en-US" sz="2000" dirty="0">
            <a:solidFill>
              <a:srgbClr val="031227"/>
            </a:solidFill>
          </a:endParaRPr>
        </a:p>
      </dgm:t>
    </dgm:pt>
    <dgm:pt modelId="{B19B87E2-A351-7D4B-9BB5-D0472E07BBDF}" type="parTrans" cxnId="{BA038F42-8E60-2E49-9C17-495A789F9EAD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10FFA391-9ED6-8A47-A7A3-677731718BC9}" type="sibTrans" cxnId="{BA038F42-8E60-2E49-9C17-495A789F9EAD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B7BC4A98-42B4-8642-A00B-7BAD1EF9E35E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31227"/>
              </a:solidFill>
            </a:rPr>
            <a:t>Marketing</a:t>
          </a:r>
          <a:endParaRPr lang="en-US" sz="2000" dirty="0">
            <a:solidFill>
              <a:srgbClr val="031227"/>
            </a:solidFill>
          </a:endParaRPr>
        </a:p>
      </dgm:t>
    </dgm:pt>
    <dgm:pt modelId="{958D30DF-3F1E-B940-9E70-59789B40C233}" type="parTrans" cxnId="{3C220601-746B-0F4E-9382-793A19A52B58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D30FCC0D-F3EE-5E4A-A731-EE33CDC45E43}" type="sibTrans" cxnId="{3C220601-746B-0F4E-9382-793A19A52B58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82E8EB88-3B21-9F49-90FD-FDFA853A619D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31227"/>
              </a:solidFill>
            </a:rPr>
            <a:t>Societal marketing</a:t>
          </a:r>
          <a:endParaRPr lang="en-US" sz="2000" dirty="0">
            <a:solidFill>
              <a:srgbClr val="031227"/>
            </a:solidFill>
          </a:endParaRPr>
        </a:p>
      </dgm:t>
    </dgm:pt>
    <dgm:pt modelId="{71E52ED3-E404-6C4C-8E8C-0F0180EE1174}" type="parTrans" cxnId="{727A2D33-E926-DB48-A4B0-F855B9B63C85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DEF82391-E1EA-DF41-B193-E6FD877B76EE}" type="sibTrans" cxnId="{727A2D33-E926-DB48-A4B0-F855B9B63C85}">
      <dgm:prSet/>
      <dgm:spPr/>
      <dgm:t>
        <a:bodyPr/>
        <a:lstStyle/>
        <a:p>
          <a:endParaRPr lang="en-US" sz="2000">
            <a:solidFill>
              <a:srgbClr val="031227"/>
            </a:solidFill>
          </a:endParaRPr>
        </a:p>
      </dgm:t>
    </dgm:pt>
    <dgm:pt modelId="{3C51F246-ADA3-6746-BB4F-46F396A91F01}" type="pres">
      <dgm:prSet presAssocID="{1F6EFE21-74E0-6541-8EF4-A098E1821B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83D465-5171-FD40-B467-87F45FBC446C}" type="pres">
      <dgm:prSet presAssocID="{B5EE90E0-F960-1B48-8F3A-5BF0570E0311}" presName="node" presStyleLbl="node1" presStyleIdx="0" presStyleCnt="5" custScaleX="152019" custScaleY="81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C1496-4641-9140-80C6-3686F7279029}" type="pres">
      <dgm:prSet presAssocID="{B5EE90E0-F960-1B48-8F3A-5BF0570E0311}" presName="spNode" presStyleCnt="0"/>
      <dgm:spPr/>
    </dgm:pt>
    <dgm:pt modelId="{E546D023-6A13-5642-AA10-A90524F64A85}" type="pres">
      <dgm:prSet presAssocID="{0974D6D2-AFA9-0F4B-8BCB-0171052BE16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C95E144-5212-7848-8B22-09096B9F9B6B}" type="pres">
      <dgm:prSet presAssocID="{6F08ECF4-24F9-1249-83DF-066F704BCD8B}" presName="node" presStyleLbl="node1" presStyleIdx="1" presStyleCnt="5" custScaleX="124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0218E-6FD5-B540-98C1-782280CBB464}" type="pres">
      <dgm:prSet presAssocID="{6F08ECF4-24F9-1249-83DF-066F704BCD8B}" presName="spNode" presStyleCnt="0"/>
      <dgm:spPr/>
    </dgm:pt>
    <dgm:pt modelId="{63EE2598-1C98-2843-B31F-1F12636409EB}" type="pres">
      <dgm:prSet presAssocID="{18B1ACA1-E77A-7345-B2C5-E63FA2BE03E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4E1CBC5-A5BF-3E4C-916B-2BA20FCA1519}" type="pres">
      <dgm:prSet presAssocID="{AC8EF666-442B-9B4E-876F-1F92438BA7E9}" presName="node" presStyleLbl="node1" presStyleIdx="2" presStyleCnt="5" custScaleX="126144" custScaleY="89820" custRadScaleRad="104131" custRadScaleInc="-34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36A39-E5A8-EB45-9FD3-59B2721ED766}" type="pres">
      <dgm:prSet presAssocID="{AC8EF666-442B-9B4E-876F-1F92438BA7E9}" presName="spNode" presStyleCnt="0"/>
      <dgm:spPr/>
    </dgm:pt>
    <dgm:pt modelId="{A761FA32-5B8C-7E48-A4ED-DD8AF371A686}" type="pres">
      <dgm:prSet presAssocID="{10FFA391-9ED6-8A47-A7A3-677731718BC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4F93690-BD04-8842-825B-9EDC8C98EC41}" type="pres">
      <dgm:prSet presAssocID="{B7BC4A98-42B4-8642-A00B-7BAD1EF9E35E}" presName="node" presStyleLbl="node1" presStyleIdx="3" presStyleCnt="5" custScaleX="125925" custScaleY="85490" custRadScaleRad="106939" custRadScaleInc="37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DA2B5-640A-6D41-9F78-BBBA164B3676}" type="pres">
      <dgm:prSet presAssocID="{B7BC4A98-42B4-8642-A00B-7BAD1EF9E35E}" presName="spNode" presStyleCnt="0"/>
      <dgm:spPr/>
    </dgm:pt>
    <dgm:pt modelId="{D2DCC187-9E4C-AE4B-B343-328608E4BCA7}" type="pres">
      <dgm:prSet presAssocID="{D30FCC0D-F3EE-5E4A-A731-EE33CDC45E4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2E005B2-4E3D-0C4D-A2E8-B43BA466A869}" type="pres">
      <dgm:prSet presAssocID="{82E8EB88-3B21-9F49-90FD-FDFA853A619D}" presName="node" presStyleLbl="node1" presStyleIdx="4" presStyleCnt="5" custScaleX="135629" custScaleY="119786" custRadScaleRad="100751" custRadScaleInc="-34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3A32E-07DA-E14F-9C02-471404222730}" type="pres">
      <dgm:prSet presAssocID="{82E8EB88-3B21-9F49-90FD-FDFA853A619D}" presName="spNode" presStyleCnt="0"/>
      <dgm:spPr/>
    </dgm:pt>
    <dgm:pt modelId="{437DFC36-4282-5649-8C12-9505BD47058B}" type="pres">
      <dgm:prSet presAssocID="{DEF82391-E1EA-DF41-B193-E6FD877B76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969DB7C-CF7A-2746-B857-FBB4443282A5}" type="presOf" srcId="{82E8EB88-3B21-9F49-90FD-FDFA853A619D}" destId="{D2E005B2-4E3D-0C4D-A2E8-B43BA466A869}" srcOrd="0" destOrd="0" presId="urn:microsoft.com/office/officeart/2005/8/layout/cycle6"/>
    <dgm:cxn modelId="{7F5049CD-C6A1-6542-86A8-80E697BCECA0}" type="presOf" srcId="{0974D6D2-AFA9-0F4B-8BCB-0171052BE166}" destId="{E546D023-6A13-5642-AA10-A90524F64A85}" srcOrd="0" destOrd="0" presId="urn:microsoft.com/office/officeart/2005/8/layout/cycle6"/>
    <dgm:cxn modelId="{727A2D33-E926-DB48-A4B0-F855B9B63C85}" srcId="{1F6EFE21-74E0-6541-8EF4-A098E1821B87}" destId="{82E8EB88-3B21-9F49-90FD-FDFA853A619D}" srcOrd="4" destOrd="0" parTransId="{71E52ED3-E404-6C4C-8E8C-0F0180EE1174}" sibTransId="{DEF82391-E1EA-DF41-B193-E6FD877B76EE}"/>
    <dgm:cxn modelId="{EB8DA74B-8991-CA46-8CAB-59F3CD84BC5B}" type="presOf" srcId="{B5EE90E0-F960-1B48-8F3A-5BF0570E0311}" destId="{3C83D465-5171-FD40-B467-87F45FBC446C}" srcOrd="0" destOrd="0" presId="urn:microsoft.com/office/officeart/2005/8/layout/cycle6"/>
    <dgm:cxn modelId="{ED5CBE7C-EAFF-5B4C-835A-C2465B5B3B29}" type="presOf" srcId="{6F08ECF4-24F9-1249-83DF-066F704BCD8B}" destId="{FC95E144-5212-7848-8B22-09096B9F9B6B}" srcOrd="0" destOrd="0" presId="urn:microsoft.com/office/officeart/2005/8/layout/cycle6"/>
    <dgm:cxn modelId="{BA038F42-8E60-2E49-9C17-495A789F9EAD}" srcId="{1F6EFE21-74E0-6541-8EF4-A098E1821B87}" destId="{AC8EF666-442B-9B4E-876F-1F92438BA7E9}" srcOrd="2" destOrd="0" parTransId="{B19B87E2-A351-7D4B-9BB5-D0472E07BBDF}" sibTransId="{10FFA391-9ED6-8A47-A7A3-677731718BC9}"/>
    <dgm:cxn modelId="{322E33AC-D65C-214F-99CA-7FA59516DE8B}" type="presOf" srcId="{DEF82391-E1EA-DF41-B193-E6FD877B76EE}" destId="{437DFC36-4282-5649-8C12-9505BD47058B}" srcOrd="0" destOrd="0" presId="urn:microsoft.com/office/officeart/2005/8/layout/cycle6"/>
    <dgm:cxn modelId="{075E91D4-6746-174D-9E7F-31E63561F3A7}" type="presOf" srcId="{AC8EF666-442B-9B4E-876F-1F92438BA7E9}" destId="{34E1CBC5-A5BF-3E4C-916B-2BA20FCA1519}" srcOrd="0" destOrd="0" presId="urn:microsoft.com/office/officeart/2005/8/layout/cycle6"/>
    <dgm:cxn modelId="{3C220601-746B-0F4E-9382-793A19A52B58}" srcId="{1F6EFE21-74E0-6541-8EF4-A098E1821B87}" destId="{B7BC4A98-42B4-8642-A00B-7BAD1EF9E35E}" srcOrd="3" destOrd="0" parTransId="{958D30DF-3F1E-B940-9E70-59789B40C233}" sibTransId="{D30FCC0D-F3EE-5E4A-A731-EE33CDC45E43}"/>
    <dgm:cxn modelId="{9BD0B217-94D6-D64D-AA44-7F4448F9F8CD}" srcId="{1F6EFE21-74E0-6541-8EF4-A098E1821B87}" destId="{B5EE90E0-F960-1B48-8F3A-5BF0570E0311}" srcOrd="0" destOrd="0" parTransId="{410AEF27-7B67-BA49-B96D-69D6A8925ECC}" sibTransId="{0974D6D2-AFA9-0F4B-8BCB-0171052BE166}"/>
    <dgm:cxn modelId="{D2FCC5C5-FAE6-0546-9B42-EBBC9AD9C403}" type="presOf" srcId="{10FFA391-9ED6-8A47-A7A3-677731718BC9}" destId="{A761FA32-5B8C-7E48-A4ED-DD8AF371A686}" srcOrd="0" destOrd="0" presId="urn:microsoft.com/office/officeart/2005/8/layout/cycle6"/>
    <dgm:cxn modelId="{61901B76-0012-5545-B926-03A305EDFCE6}" type="presOf" srcId="{1F6EFE21-74E0-6541-8EF4-A098E1821B87}" destId="{3C51F246-ADA3-6746-BB4F-46F396A91F01}" srcOrd="0" destOrd="0" presId="urn:microsoft.com/office/officeart/2005/8/layout/cycle6"/>
    <dgm:cxn modelId="{7082E535-FF73-1147-9ED7-0174E0D35A4C}" type="presOf" srcId="{D30FCC0D-F3EE-5E4A-A731-EE33CDC45E43}" destId="{D2DCC187-9E4C-AE4B-B343-328608E4BCA7}" srcOrd="0" destOrd="0" presId="urn:microsoft.com/office/officeart/2005/8/layout/cycle6"/>
    <dgm:cxn modelId="{85466246-62EB-534F-81F7-EEAE5061E252}" type="presOf" srcId="{B7BC4A98-42B4-8642-A00B-7BAD1EF9E35E}" destId="{F4F93690-BD04-8842-825B-9EDC8C98EC41}" srcOrd="0" destOrd="0" presId="urn:microsoft.com/office/officeart/2005/8/layout/cycle6"/>
    <dgm:cxn modelId="{5C980EC2-5935-974F-B999-CD9B09FABAA4}" srcId="{1F6EFE21-74E0-6541-8EF4-A098E1821B87}" destId="{6F08ECF4-24F9-1249-83DF-066F704BCD8B}" srcOrd="1" destOrd="0" parTransId="{E1AE5580-A9F3-3E4A-93F0-F415A18F45C5}" sibTransId="{18B1ACA1-E77A-7345-B2C5-E63FA2BE03E1}"/>
    <dgm:cxn modelId="{5CE46AF9-9862-7E43-88E4-C8891A088E01}" type="presOf" srcId="{18B1ACA1-E77A-7345-B2C5-E63FA2BE03E1}" destId="{63EE2598-1C98-2843-B31F-1F12636409EB}" srcOrd="0" destOrd="0" presId="urn:microsoft.com/office/officeart/2005/8/layout/cycle6"/>
    <dgm:cxn modelId="{E08D7797-6E50-9742-A356-4A0C1E8D25F0}" type="presParOf" srcId="{3C51F246-ADA3-6746-BB4F-46F396A91F01}" destId="{3C83D465-5171-FD40-B467-87F45FBC446C}" srcOrd="0" destOrd="0" presId="urn:microsoft.com/office/officeart/2005/8/layout/cycle6"/>
    <dgm:cxn modelId="{1E92B4BF-5FC8-2D46-B46B-9FBE5BD1D89C}" type="presParOf" srcId="{3C51F246-ADA3-6746-BB4F-46F396A91F01}" destId="{E58C1496-4641-9140-80C6-3686F7279029}" srcOrd="1" destOrd="0" presId="urn:microsoft.com/office/officeart/2005/8/layout/cycle6"/>
    <dgm:cxn modelId="{36A89D3C-19BA-DB4E-8AFB-88A9B1C7084F}" type="presParOf" srcId="{3C51F246-ADA3-6746-BB4F-46F396A91F01}" destId="{E546D023-6A13-5642-AA10-A90524F64A85}" srcOrd="2" destOrd="0" presId="urn:microsoft.com/office/officeart/2005/8/layout/cycle6"/>
    <dgm:cxn modelId="{F785F37C-2906-5849-8F80-AF0FCAA3580B}" type="presParOf" srcId="{3C51F246-ADA3-6746-BB4F-46F396A91F01}" destId="{FC95E144-5212-7848-8B22-09096B9F9B6B}" srcOrd="3" destOrd="0" presId="urn:microsoft.com/office/officeart/2005/8/layout/cycle6"/>
    <dgm:cxn modelId="{F3530BEA-6E49-DB4B-ADD3-6F974108720C}" type="presParOf" srcId="{3C51F246-ADA3-6746-BB4F-46F396A91F01}" destId="{8350218E-6FD5-B540-98C1-782280CBB464}" srcOrd="4" destOrd="0" presId="urn:microsoft.com/office/officeart/2005/8/layout/cycle6"/>
    <dgm:cxn modelId="{BDDCEE13-77FE-B240-8DF4-B120D34EC0B9}" type="presParOf" srcId="{3C51F246-ADA3-6746-BB4F-46F396A91F01}" destId="{63EE2598-1C98-2843-B31F-1F12636409EB}" srcOrd="5" destOrd="0" presId="urn:microsoft.com/office/officeart/2005/8/layout/cycle6"/>
    <dgm:cxn modelId="{8EC47061-0FF9-F44D-BA3B-A78BC75C271D}" type="presParOf" srcId="{3C51F246-ADA3-6746-BB4F-46F396A91F01}" destId="{34E1CBC5-A5BF-3E4C-916B-2BA20FCA1519}" srcOrd="6" destOrd="0" presId="urn:microsoft.com/office/officeart/2005/8/layout/cycle6"/>
    <dgm:cxn modelId="{54717888-46AF-1343-AA6C-B7FB7D4F74AF}" type="presParOf" srcId="{3C51F246-ADA3-6746-BB4F-46F396A91F01}" destId="{A9336A39-E5A8-EB45-9FD3-59B2721ED766}" srcOrd="7" destOrd="0" presId="urn:microsoft.com/office/officeart/2005/8/layout/cycle6"/>
    <dgm:cxn modelId="{97874BB2-A3E0-114E-9629-9B8C995D9C14}" type="presParOf" srcId="{3C51F246-ADA3-6746-BB4F-46F396A91F01}" destId="{A761FA32-5B8C-7E48-A4ED-DD8AF371A686}" srcOrd="8" destOrd="0" presId="urn:microsoft.com/office/officeart/2005/8/layout/cycle6"/>
    <dgm:cxn modelId="{AC545935-79CF-C241-8B7B-4E4B7BDE6EBA}" type="presParOf" srcId="{3C51F246-ADA3-6746-BB4F-46F396A91F01}" destId="{F4F93690-BD04-8842-825B-9EDC8C98EC41}" srcOrd="9" destOrd="0" presId="urn:microsoft.com/office/officeart/2005/8/layout/cycle6"/>
    <dgm:cxn modelId="{BBCE44A7-0BCB-E540-975C-D52DE2E9C843}" type="presParOf" srcId="{3C51F246-ADA3-6746-BB4F-46F396A91F01}" destId="{A65DA2B5-640A-6D41-9F78-BBBA164B3676}" srcOrd="10" destOrd="0" presId="urn:microsoft.com/office/officeart/2005/8/layout/cycle6"/>
    <dgm:cxn modelId="{7C34B035-01C7-EB47-9EC4-81CAA3D97412}" type="presParOf" srcId="{3C51F246-ADA3-6746-BB4F-46F396A91F01}" destId="{D2DCC187-9E4C-AE4B-B343-328608E4BCA7}" srcOrd="11" destOrd="0" presId="urn:microsoft.com/office/officeart/2005/8/layout/cycle6"/>
    <dgm:cxn modelId="{C5E32D79-0544-8645-B22E-FF4094D30030}" type="presParOf" srcId="{3C51F246-ADA3-6746-BB4F-46F396A91F01}" destId="{D2E005B2-4E3D-0C4D-A2E8-B43BA466A869}" srcOrd="12" destOrd="0" presId="urn:microsoft.com/office/officeart/2005/8/layout/cycle6"/>
    <dgm:cxn modelId="{8BF64987-93F5-544A-AF17-83A1F2BBBF96}" type="presParOf" srcId="{3C51F246-ADA3-6746-BB4F-46F396A91F01}" destId="{DA33A32E-07DA-E14F-9C02-471404222730}" srcOrd="13" destOrd="0" presId="urn:microsoft.com/office/officeart/2005/8/layout/cycle6"/>
    <dgm:cxn modelId="{8E3473D5-BB51-D041-A5BF-3077F8AF9FB3}" type="presParOf" srcId="{3C51F246-ADA3-6746-BB4F-46F396A91F01}" destId="{437DFC36-4282-5649-8C12-9505BD47058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239AA-32C7-1543-8DA8-1E4325608F8B}">
      <dsp:nvSpPr>
        <dsp:cNvPr id="0" name=""/>
        <dsp:cNvSpPr/>
      </dsp:nvSpPr>
      <dsp:spPr>
        <a:xfrm>
          <a:off x="112298" y="1429524"/>
          <a:ext cx="1595785" cy="1753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31227"/>
              </a:solidFill>
            </a:rPr>
            <a:t>Understand marketplace and customers’ needs and wants</a:t>
          </a:r>
          <a:endParaRPr lang="en-US" sz="1600" kern="1200" dirty="0">
            <a:solidFill>
              <a:srgbClr val="031227"/>
            </a:solidFill>
          </a:endParaRPr>
        </a:p>
      </dsp:txBody>
      <dsp:txXfrm>
        <a:off x="159037" y="1476263"/>
        <a:ext cx="1502307" cy="1660485"/>
      </dsp:txXfrm>
    </dsp:sp>
    <dsp:sp modelId="{612E787D-3A31-504D-94BB-17BE32F2767A}">
      <dsp:nvSpPr>
        <dsp:cNvPr id="0" name=""/>
        <dsp:cNvSpPr/>
      </dsp:nvSpPr>
      <dsp:spPr>
        <a:xfrm rot="21568655">
          <a:off x="1792084" y="2161362"/>
          <a:ext cx="178096" cy="272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031227"/>
            </a:solidFill>
          </a:endParaRPr>
        </a:p>
      </dsp:txBody>
      <dsp:txXfrm>
        <a:off x="1792085" y="2216122"/>
        <a:ext cx="124667" cy="163549"/>
      </dsp:txXfrm>
    </dsp:sp>
    <dsp:sp modelId="{20C6E0DE-E953-8C44-9B51-8375D1C96163}">
      <dsp:nvSpPr>
        <dsp:cNvPr id="0" name=""/>
        <dsp:cNvSpPr/>
      </dsp:nvSpPr>
      <dsp:spPr>
        <a:xfrm>
          <a:off x="2044101" y="1419585"/>
          <a:ext cx="1209490" cy="1742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31227"/>
              </a:solidFill>
            </a:rPr>
            <a:t>Design  customer value driving marketing strategy</a:t>
          </a:r>
          <a:endParaRPr lang="en-US" sz="1600" kern="1200" dirty="0">
            <a:solidFill>
              <a:srgbClr val="031227"/>
            </a:solidFill>
          </a:endParaRPr>
        </a:p>
      </dsp:txBody>
      <dsp:txXfrm>
        <a:off x="2079526" y="1455010"/>
        <a:ext cx="1138640" cy="1671284"/>
      </dsp:txXfrm>
    </dsp:sp>
    <dsp:sp modelId="{DD7788E2-BDDC-F64F-B349-136939682484}">
      <dsp:nvSpPr>
        <dsp:cNvPr id="0" name=""/>
        <dsp:cNvSpPr/>
      </dsp:nvSpPr>
      <dsp:spPr>
        <a:xfrm>
          <a:off x="3363503" y="2154362"/>
          <a:ext cx="233012" cy="272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031227"/>
            </a:solidFill>
          </a:endParaRPr>
        </a:p>
      </dsp:txBody>
      <dsp:txXfrm>
        <a:off x="3363503" y="2208878"/>
        <a:ext cx="163108" cy="163549"/>
      </dsp:txXfrm>
    </dsp:sp>
    <dsp:sp modelId="{0DC1ED8C-B37F-3B41-92B2-200D540023B6}">
      <dsp:nvSpPr>
        <dsp:cNvPr id="0" name=""/>
        <dsp:cNvSpPr/>
      </dsp:nvSpPr>
      <dsp:spPr>
        <a:xfrm>
          <a:off x="3693238" y="1419585"/>
          <a:ext cx="1586597" cy="1742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31227"/>
              </a:solidFill>
            </a:rPr>
            <a:t>Construct  integrated marketing program that delivers superior value</a:t>
          </a:r>
          <a:endParaRPr lang="en-US" sz="1600" kern="1200" dirty="0">
            <a:solidFill>
              <a:srgbClr val="031227"/>
            </a:solidFill>
          </a:endParaRPr>
        </a:p>
      </dsp:txBody>
      <dsp:txXfrm>
        <a:off x="3739708" y="1466055"/>
        <a:ext cx="1493657" cy="1649194"/>
      </dsp:txXfrm>
    </dsp:sp>
    <dsp:sp modelId="{E6D6611E-E9A8-1246-9E36-1CC32AB8B14A}">
      <dsp:nvSpPr>
        <dsp:cNvPr id="0" name=""/>
        <dsp:cNvSpPr/>
      </dsp:nvSpPr>
      <dsp:spPr>
        <a:xfrm>
          <a:off x="5389747" y="2154362"/>
          <a:ext cx="233012" cy="272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031227"/>
            </a:solidFill>
          </a:endParaRPr>
        </a:p>
      </dsp:txBody>
      <dsp:txXfrm>
        <a:off x="5389747" y="2208878"/>
        <a:ext cx="163108" cy="163549"/>
      </dsp:txXfrm>
    </dsp:sp>
    <dsp:sp modelId="{FD40153E-5CF3-A645-97F1-81B3C3B1B5FE}">
      <dsp:nvSpPr>
        <dsp:cNvPr id="0" name=""/>
        <dsp:cNvSpPr/>
      </dsp:nvSpPr>
      <dsp:spPr>
        <a:xfrm>
          <a:off x="5719482" y="1419585"/>
          <a:ext cx="1428566" cy="1742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31227"/>
              </a:solidFill>
            </a:rPr>
            <a:t>Build profitable relationship and create customer delight</a:t>
          </a:r>
          <a:endParaRPr lang="en-US" sz="1600" kern="1200" dirty="0">
            <a:solidFill>
              <a:srgbClr val="031227"/>
            </a:solidFill>
          </a:endParaRPr>
        </a:p>
      </dsp:txBody>
      <dsp:txXfrm>
        <a:off x="5761323" y="1461426"/>
        <a:ext cx="1344884" cy="1658452"/>
      </dsp:txXfrm>
    </dsp:sp>
    <dsp:sp modelId="{B196777F-5FEA-2045-A2F9-2B2DD453D177}">
      <dsp:nvSpPr>
        <dsp:cNvPr id="0" name=""/>
        <dsp:cNvSpPr/>
      </dsp:nvSpPr>
      <dsp:spPr>
        <a:xfrm>
          <a:off x="7257960" y="2154362"/>
          <a:ext cx="233012" cy="2725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031227"/>
            </a:solidFill>
          </a:endParaRPr>
        </a:p>
      </dsp:txBody>
      <dsp:txXfrm>
        <a:off x="7257960" y="2208878"/>
        <a:ext cx="163108" cy="163549"/>
      </dsp:txXfrm>
    </dsp:sp>
    <dsp:sp modelId="{D06F5350-8564-6E46-ADF5-350390C7B6DD}">
      <dsp:nvSpPr>
        <dsp:cNvPr id="0" name=""/>
        <dsp:cNvSpPr/>
      </dsp:nvSpPr>
      <dsp:spPr>
        <a:xfrm>
          <a:off x="7587696" y="1419585"/>
          <a:ext cx="1309531" cy="17421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31227"/>
              </a:solidFill>
            </a:rPr>
            <a:t>Capture value from customers to create profits and customer equity</a:t>
          </a:r>
          <a:endParaRPr lang="en-US" sz="1600" kern="1200" dirty="0">
            <a:solidFill>
              <a:srgbClr val="031227"/>
            </a:solidFill>
          </a:endParaRPr>
        </a:p>
      </dsp:txBody>
      <dsp:txXfrm>
        <a:off x="7626051" y="1457940"/>
        <a:ext cx="1232821" cy="1665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7D821-D74C-1B47-A612-11BA12AEBC68}">
      <dsp:nvSpPr>
        <dsp:cNvPr id="0" name=""/>
        <dsp:cNvSpPr/>
      </dsp:nvSpPr>
      <dsp:spPr>
        <a:xfrm>
          <a:off x="-161142" y="0"/>
          <a:ext cx="7922895" cy="10205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31227"/>
              </a:solidFill>
            </a:rPr>
            <a:t>Needs: State of felt deprivation. </a:t>
          </a:r>
          <a:r>
            <a:rPr lang="en-US" sz="2000" b="1" kern="1200" dirty="0" err="1" smtClean="0">
              <a:solidFill>
                <a:srgbClr val="031227"/>
              </a:solidFill>
            </a:rPr>
            <a:t>Eg</a:t>
          </a:r>
          <a:r>
            <a:rPr lang="en-US" sz="2000" b="1" kern="1200" dirty="0" smtClean="0">
              <a:solidFill>
                <a:srgbClr val="031227"/>
              </a:solidFill>
            </a:rPr>
            <a:t>: Feeling hungry</a:t>
          </a:r>
          <a:endParaRPr lang="en-US" sz="2000" b="1" kern="1200" dirty="0">
            <a:solidFill>
              <a:srgbClr val="031227"/>
            </a:solidFill>
          </a:endParaRPr>
        </a:p>
      </dsp:txBody>
      <dsp:txXfrm>
        <a:off x="-131252" y="29890"/>
        <a:ext cx="6729429" cy="960754"/>
      </dsp:txXfrm>
    </dsp:sp>
    <dsp:sp modelId="{71FD554F-D13C-3C48-96E6-56A8B2987DD1}">
      <dsp:nvSpPr>
        <dsp:cNvPr id="0" name=""/>
        <dsp:cNvSpPr/>
      </dsp:nvSpPr>
      <dsp:spPr>
        <a:xfrm>
          <a:off x="579029" y="1190623"/>
          <a:ext cx="7726963" cy="10205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31227"/>
              </a:solidFill>
            </a:rPr>
            <a:t>Wants: Needs shaped by individual personality and culture. </a:t>
          </a:r>
          <a:r>
            <a:rPr lang="en-US" sz="2000" b="1" kern="1200" dirty="0" err="1" smtClean="0">
              <a:solidFill>
                <a:srgbClr val="031227"/>
              </a:solidFill>
            </a:rPr>
            <a:t>Eg</a:t>
          </a:r>
          <a:r>
            <a:rPr lang="en-US" sz="2000" b="1" kern="1200" dirty="0" smtClean="0">
              <a:solidFill>
                <a:srgbClr val="031227"/>
              </a:solidFill>
            </a:rPr>
            <a:t>: Want to have a fruit tart</a:t>
          </a:r>
          <a:endParaRPr lang="en-US" sz="2000" b="1" kern="1200" dirty="0">
            <a:solidFill>
              <a:srgbClr val="031227"/>
            </a:solidFill>
          </a:endParaRPr>
        </a:p>
      </dsp:txBody>
      <dsp:txXfrm>
        <a:off x="608919" y="1220513"/>
        <a:ext cx="6281156" cy="960754"/>
      </dsp:txXfrm>
    </dsp:sp>
    <dsp:sp modelId="{11E11F80-0CD5-8B46-B6C7-73485D90F0B3}">
      <dsp:nvSpPr>
        <dsp:cNvPr id="0" name=""/>
        <dsp:cNvSpPr/>
      </dsp:nvSpPr>
      <dsp:spPr>
        <a:xfrm>
          <a:off x="1445552" y="2381247"/>
          <a:ext cx="7278327" cy="10205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31227"/>
              </a:solidFill>
            </a:rPr>
            <a:t>Demands: Wants backed by buying power. </a:t>
          </a:r>
          <a:r>
            <a:rPr lang="en-US" sz="2000" b="1" kern="1200" dirty="0" err="1" smtClean="0">
              <a:solidFill>
                <a:srgbClr val="031227"/>
              </a:solidFill>
            </a:rPr>
            <a:t>Eg</a:t>
          </a:r>
          <a:r>
            <a:rPr lang="en-US" sz="2000" b="1" kern="1200" dirty="0" smtClean="0">
              <a:solidFill>
                <a:srgbClr val="031227"/>
              </a:solidFill>
            </a:rPr>
            <a:t>: Want to have a fruit tart from the Westin </a:t>
          </a:r>
          <a:endParaRPr lang="en-US" sz="2000" b="1" kern="1200" dirty="0">
            <a:solidFill>
              <a:srgbClr val="031227"/>
            </a:solidFill>
          </a:endParaRPr>
        </a:p>
      </dsp:txBody>
      <dsp:txXfrm>
        <a:off x="1475442" y="2411137"/>
        <a:ext cx="5912994" cy="960754"/>
      </dsp:txXfrm>
    </dsp:sp>
    <dsp:sp modelId="{2410CD5E-DA6D-AA4C-8A2E-6E415CDC893E}">
      <dsp:nvSpPr>
        <dsp:cNvPr id="0" name=""/>
        <dsp:cNvSpPr/>
      </dsp:nvSpPr>
      <dsp:spPr>
        <a:xfrm>
          <a:off x="6776121" y="773905"/>
          <a:ext cx="663347" cy="6633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031227"/>
            </a:solidFill>
          </a:endParaRPr>
        </a:p>
      </dsp:txBody>
      <dsp:txXfrm>
        <a:off x="6925374" y="773905"/>
        <a:ext cx="364841" cy="499169"/>
      </dsp:txXfrm>
    </dsp:sp>
    <dsp:sp modelId="{2C0F1652-38C0-4C49-869D-B7BC544F12B5}">
      <dsp:nvSpPr>
        <dsp:cNvPr id="0" name=""/>
        <dsp:cNvSpPr/>
      </dsp:nvSpPr>
      <dsp:spPr>
        <a:xfrm>
          <a:off x="7418327" y="1957725"/>
          <a:ext cx="663347" cy="6633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031227"/>
            </a:solidFill>
          </a:endParaRPr>
        </a:p>
      </dsp:txBody>
      <dsp:txXfrm>
        <a:off x="7567580" y="1957725"/>
        <a:ext cx="364841" cy="499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3D465-5171-FD40-B467-87F45FBC446C}">
      <dsp:nvSpPr>
        <dsp:cNvPr id="0" name=""/>
        <dsp:cNvSpPr/>
      </dsp:nvSpPr>
      <dsp:spPr>
        <a:xfrm>
          <a:off x="1559604" y="32936"/>
          <a:ext cx="1632464" cy="571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31227"/>
              </a:solidFill>
            </a:rPr>
            <a:t>Production</a:t>
          </a:r>
          <a:endParaRPr lang="en-US" sz="2000" kern="1200" dirty="0">
            <a:solidFill>
              <a:srgbClr val="031227"/>
            </a:solidFill>
          </a:endParaRPr>
        </a:p>
      </dsp:txBody>
      <dsp:txXfrm>
        <a:off x="1587520" y="60852"/>
        <a:ext cx="1576632" cy="516023"/>
      </dsp:txXfrm>
    </dsp:sp>
    <dsp:sp modelId="{E546D023-6A13-5642-AA10-A90524F64A85}">
      <dsp:nvSpPr>
        <dsp:cNvPr id="0" name=""/>
        <dsp:cNvSpPr/>
      </dsp:nvSpPr>
      <dsp:spPr>
        <a:xfrm>
          <a:off x="980867" y="318864"/>
          <a:ext cx="2789940" cy="2789940"/>
        </a:xfrm>
        <a:custGeom>
          <a:avLst/>
          <a:gdLst/>
          <a:ahLst/>
          <a:cxnLst/>
          <a:rect l="0" t="0" r="0" b="0"/>
          <a:pathLst>
            <a:path>
              <a:moveTo>
                <a:pt x="2215162" y="266596"/>
              </a:moveTo>
              <a:arcTo wR="1394970" hR="1394970" stAng="18360760" swAng="118714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5E144-5212-7848-8B22-09096B9F9B6B}">
      <dsp:nvSpPr>
        <dsp:cNvPr id="0" name=""/>
        <dsp:cNvSpPr/>
      </dsp:nvSpPr>
      <dsp:spPr>
        <a:xfrm>
          <a:off x="3036731" y="933761"/>
          <a:ext cx="1331602" cy="6980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31227"/>
              </a:solidFill>
            </a:rPr>
            <a:t>Product</a:t>
          </a:r>
          <a:endParaRPr lang="en-US" sz="2000" kern="1200" dirty="0">
            <a:solidFill>
              <a:srgbClr val="031227"/>
            </a:solidFill>
          </a:endParaRPr>
        </a:p>
      </dsp:txBody>
      <dsp:txXfrm>
        <a:off x="3070805" y="967835"/>
        <a:ext cx="1263454" cy="629858"/>
      </dsp:txXfrm>
    </dsp:sp>
    <dsp:sp modelId="{63EE2598-1C98-2843-B31F-1F12636409EB}">
      <dsp:nvSpPr>
        <dsp:cNvPr id="0" name=""/>
        <dsp:cNvSpPr/>
      </dsp:nvSpPr>
      <dsp:spPr>
        <a:xfrm>
          <a:off x="990817" y="422132"/>
          <a:ext cx="2789940" cy="2789940"/>
        </a:xfrm>
        <a:custGeom>
          <a:avLst/>
          <a:gdLst/>
          <a:ahLst/>
          <a:cxnLst/>
          <a:rect l="0" t="0" r="0" b="0"/>
          <a:pathLst>
            <a:path>
              <a:moveTo>
                <a:pt x="2778637" y="1217751"/>
              </a:moveTo>
              <a:arcTo wR="1394970" hR="1394970" stAng="21162081" swAng="200680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1CBC5-A5BF-3E4C-916B-2BA20FCA1519}">
      <dsp:nvSpPr>
        <dsp:cNvPr id="0" name=""/>
        <dsp:cNvSpPr/>
      </dsp:nvSpPr>
      <dsp:spPr>
        <a:xfrm>
          <a:off x="2713850" y="2439191"/>
          <a:ext cx="1354604" cy="626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31227"/>
              </a:solidFill>
            </a:rPr>
            <a:t>Selling</a:t>
          </a:r>
          <a:endParaRPr lang="en-US" sz="2000" kern="1200" dirty="0">
            <a:solidFill>
              <a:srgbClr val="031227"/>
            </a:solidFill>
          </a:endParaRPr>
        </a:p>
      </dsp:txBody>
      <dsp:txXfrm>
        <a:off x="2744455" y="2469796"/>
        <a:ext cx="1293394" cy="565739"/>
      </dsp:txXfrm>
    </dsp:sp>
    <dsp:sp modelId="{A761FA32-5B8C-7E48-A4ED-DD8AF371A686}">
      <dsp:nvSpPr>
        <dsp:cNvPr id="0" name=""/>
        <dsp:cNvSpPr/>
      </dsp:nvSpPr>
      <dsp:spPr>
        <a:xfrm>
          <a:off x="931161" y="402532"/>
          <a:ext cx="2789940" cy="2789940"/>
        </a:xfrm>
        <a:custGeom>
          <a:avLst/>
          <a:gdLst/>
          <a:ahLst/>
          <a:cxnLst/>
          <a:rect l="0" t="0" r="0" b="0"/>
          <a:pathLst>
            <a:path>
              <a:moveTo>
                <a:pt x="1964485" y="2668388"/>
              </a:moveTo>
              <a:arcTo wR="1394970" hR="1394970" stAng="3954254" swAng="289148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93690-BD04-8842-825B-9EDC8C98EC41}">
      <dsp:nvSpPr>
        <dsp:cNvPr id="0" name=""/>
        <dsp:cNvSpPr/>
      </dsp:nvSpPr>
      <dsp:spPr>
        <a:xfrm>
          <a:off x="643980" y="2469417"/>
          <a:ext cx="1352252" cy="5967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31227"/>
              </a:solidFill>
            </a:rPr>
            <a:t>Marketing</a:t>
          </a:r>
          <a:endParaRPr lang="en-US" sz="2000" kern="1200" dirty="0">
            <a:solidFill>
              <a:srgbClr val="031227"/>
            </a:solidFill>
          </a:endParaRPr>
        </a:p>
      </dsp:txBody>
      <dsp:txXfrm>
        <a:off x="673110" y="2498547"/>
        <a:ext cx="1293992" cy="538465"/>
      </dsp:txXfrm>
    </dsp:sp>
    <dsp:sp modelId="{D2DCC187-9E4C-AE4B-B343-328608E4BCA7}">
      <dsp:nvSpPr>
        <dsp:cNvPr id="0" name=""/>
        <dsp:cNvSpPr/>
      </dsp:nvSpPr>
      <dsp:spPr>
        <a:xfrm>
          <a:off x="981454" y="535961"/>
          <a:ext cx="2789940" cy="2789940"/>
        </a:xfrm>
        <a:custGeom>
          <a:avLst/>
          <a:gdLst/>
          <a:ahLst/>
          <a:cxnLst/>
          <a:rect l="0" t="0" r="0" b="0"/>
          <a:pathLst>
            <a:path>
              <a:moveTo>
                <a:pt x="105873" y="1928048"/>
              </a:moveTo>
              <a:arcTo wR="1394970" hR="1394970" stAng="9452010" swAng="142526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005B2-4E3D-0C4D-A2E8-B43BA466A869}">
      <dsp:nvSpPr>
        <dsp:cNvPr id="0" name=""/>
        <dsp:cNvSpPr/>
      </dsp:nvSpPr>
      <dsp:spPr>
        <a:xfrm>
          <a:off x="262488" y="1057609"/>
          <a:ext cx="1456459" cy="8361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31227"/>
              </a:solidFill>
            </a:rPr>
            <a:t>Societal marketing</a:t>
          </a:r>
          <a:endParaRPr lang="en-US" sz="2000" kern="1200" dirty="0">
            <a:solidFill>
              <a:srgbClr val="031227"/>
            </a:solidFill>
          </a:endParaRPr>
        </a:p>
      </dsp:txBody>
      <dsp:txXfrm>
        <a:off x="303304" y="1098425"/>
        <a:ext cx="1374827" cy="754481"/>
      </dsp:txXfrm>
    </dsp:sp>
    <dsp:sp modelId="{437DFC36-4282-5649-8C12-9505BD47058B}">
      <dsp:nvSpPr>
        <dsp:cNvPr id="0" name=""/>
        <dsp:cNvSpPr/>
      </dsp:nvSpPr>
      <dsp:spPr>
        <a:xfrm>
          <a:off x="961648" y="332485"/>
          <a:ext cx="2789940" cy="2789940"/>
        </a:xfrm>
        <a:custGeom>
          <a:avLst/>
          <a:gdLst/>
          <a:ahLst/>
          <a:cxnLst/>
          <a:rect l="0" t="0" r="0" b="0"/>
          <a:pathLst>
            <a:path>
              <a:moveTo>
                <a:pt x="174428" y="719530"/>
              </a:moveTo>
              <a:arcTo wR="1394970" hR="1394970" stAng="12537591" swAng="155601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D8EBF-8A4A-B946-9411-F18ECE397FB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72876-D8E6-9B45-9C71-FE85A026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6F077-4518-1142-99F8-D92D2CEA536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BDA4F-4674-234E-9EEA-1380B887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8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rgbClr val="031227"/>
              </a:solidFill>
            </a:endParaRPr>
          </a:p>
          <a:p>
            <a:r>
              <a:rPr lang="en-US" sz="1200" dirty="0" smtClean="0">
                <a:solidFill>
                  <a:srgbClr val="031227"/>
                </a:solidFill>
              </a:rPr>
              <a:t>1867: Billboards/posters</a:t>
            </a:r>
          </a:p>
          <a:p>
            <a:endParaRPr lang="en-US" sz="1200" dirty="0" smtClean="0">
              <a:solidFill>
                <a:srgbClr val="031227"/>
              </a:solidFill>
            </a:endParaRPr>
          </a:p>
          <a:p>
            <a:r>
              <a:rPr lang="en-US" sz="1200" dirty="0" smtClean="0">
                <a:solidFill>
                  <a:srgbClr val="031227"/>
                </a:solidFill>
              </a:rPr>
              <a:t>1922: Radio advertising begins</a:t>
            </a:r>
          </a:p>
          <a:p>
            <a:endParaRPr lang="en-US" sz="1200" dirty="0" smtClean="0">
              <a:solidFill>
                <a:srgbClr val="031227"/>
              </a:solidFill>
            </a:endParaRPr>
          </a:p>
          <a:p>
            <a:r>
              <a:rPr lang="en-US" sz="1200" dirty="0" smtClean="0">
                <a:solidFill>
                  <a:srgbClr val="031227"/>
                </a:solidFill>
              </a:rPr>
              <a:t>1954: TV ads</a:t>
            </a:r>
          </a:p>
          <a:p>
            <a:endParaRPr lang="en-US" sz="1200" dirty="0" smtClean="0">
              <a:solidFill>
                <a:srgbClr val="031227"/>
              </a:solidFill>
            </a:endParaRPr>
          </a:p>
          <a:p>
            <a:r>
              <a:rPr lang="en-US" sz="1200" dirty="0" smtClean="0">
                <a:solidFill>
                  <a:srgbClr val="031227"/>
                </a:solidFill>
              </a:rPr>
              <a:t>1970: Telemarketing</a:t>
            </a:r>
          </a:p>
          <a:p>
            <a:endParaRPr lang="en-US" sz="1200" dirty="0" smtClean="0">
              <a:solidFill>
                <a:srgbClr val="031227"/>
              </a:solidFill>
            </a:endParaRPr>
          </a:p>
          <a:p>
            <a:r>
              <a:rPr lang="en-US" sz="1200" dirty="0" smtClean="0">
                <a:solidFill>
                  <a:srgbClr val="031227"/>
                </a:solidFill>
              </a:rPr>
              <a:t>1972: Magazines</a:t>
            </a:r>
          </a:p>
          <a:p>
            <a:r>
              <a:rPr lang="en-US" sz="1200" dirty="0" smtClean="0">
                <a:solidFill>
                  <a:srgbClr val="031227"/>
                </a:solidFill>
              </a:rPr>
              <a:t>1995: the </a:t>
            </a:r>
            <a:r>
              <a:rPr lang="en-US" sz="1200" dirty="0" err="1" smtClean="0">
                <a:solidFill>
                  <a:srgbClr val="031227"/>
                </a:solidFill>
              </a:rPr>
              <a:t>Dot.com</a:t>
            </a:r>
            <a:r>
              <a:rPr lang="en-US" sz="1200" dirty="0" smtClean="0">
                <a:solidFill>
                  <a:srgbClr val="031227"/>
                </a:solidFill>
              </a:rPr>
              <a:t> Bubble</a:t>
            </a:r>
          </a:p>
          <a:p>
            <a:endParaRPr lang="en-US" sz="1200" dirty="0" smtClean="0">
              <a:solidFill>
                <a:srgbClr val="031227"/>
              </a:solidFill>
            </a:endParaRPr>
          </a:p>
          <a:p>
            <a:r>
              <a:rPr lang="en-US" sz="1200" dirty="0" smtClean="0">
                <a:solidFill>
                  <a:srgbClr val="031227"/>
                </a:solidFill>
              </a:rPr>
              <a:t>1998: Blogging emerge</a:t>
            </a:r>
          </a:p>
          <a:p>
            <a:endParaRPr lang="en-US" sz="1200" dirty="0" smtClean="0">
              <a:solidFill>
                <a:srgbClr val="031227"/>
              </a:solidFill>
            </a:endParaRPr>
          </a:p>
          <a:p>
            <a:r>
              <a:rPr lang="en-US" sz="1200" dirty="0" smtClean="0">
                <a:solidFill>
                  <a:srgbClr val="031227"/>
                </a:solidFill>
              </a:rPr>
              <a:t>2003: Social Media Begins</a:t>
            </a:r>
          </a:p>
          <a:p>
            <a:endParaRPr lang="en-US" sz="1200" dirty="0" smtClean="0">
              <a:solidFill>
                <a:srgbClr val="031227"/>
              </a:solidFill>
            </a:endParaRPr>
          </a:p>
          <a:p>
            <a:r>
              <a:rPr lang="en-US" sz="1200" dirty="0" smtClean="0">
                <a:solidFill>
                  <a:srgbClr val="031227"/>
                </a:solidFill>
              </a:rPr>
              <a:t>2011 till Now: Smartphones and the impact of Social Media</a:t>
            </a:r>
          </a:p>
          <a:p>
            <a:endParaRPr lang="en-US" sz="1200" dirty="0" smtClean="0">
              <a:solidFill>
                <a:srgbClr val="031227"/>
              </a:solidFill>
            </a:endParaRPr>
          </a:p>
          <a:p>
            <a:endParaRPr lang="en-US" sz="1200" dirty="0" smtClean="0">
              <a:solidFill>
                <a:srgbClr val="031227"/>
              </a:solidFill>
            </a:endParaRPr>
          </a:p>
          <a:p>
            <a:endParaRPr lang="en-US" sz="1200" dirty="0" smtClean="0">
              <a:solidFill>
                <a:srgbClr val="03122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BDA4F-4674-234E-9EEA-1380B887C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BDA4F-4674-234E-9EEA-1380B887C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7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– state of felt deprivation.</a:t>
            </a:r>
          </a:p>
          <a:p>
            <a:r>
              <a:rPr lang="en-US" dirty="0" smtClean="0"/>
              <a:t>Wants- needs shaped by individual personality and culture</a:t>
            </a:r>
          </a:p>
          <a:p>
            <a:r>
              <a:rPr lang="en-US" dirty="0" smtClean="0"/>
              <a:t>Demands- wants backed by buying power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BDA4F-4674-234E-9EEA-1380B887C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BDA4F-4674-234E-9EEA-1380B887C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0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=2X8Bd3-G6IU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BDA4F-4674-234E-9EEA-1380B887C7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3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5D8-A099-1043-9C65-C0DE1FD5BF10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5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6A3-8CC8-524E-9BE7-7FA216C50FA2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99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6A3-8CC8-524E-9BE7-7FA216C50FA2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8202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6A3-8CC8-524E-9BE7-7FA216C50FA2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123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6A3-8CC8-524E-9BE7-7FA216C50FA2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8163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16A3-8CC8-524E-9BE7-7FA216C50FA2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504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B4E8-F0DE-8347-831C-E54E91B98796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9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6B1D-A959-5745-9006-6AF708221940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3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E296-0BF4-C64B-A02D-32ECA99FDF71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B09-3C0F-8C42-940E-101DA6335839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D44-27E5-974C-B6DB-FECD53512D39}" type="datetime1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1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0F22-2A10-4F48-9885-EDCDEE7AB985}" type="datetime1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0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BBF1-8937-1B48-BDA5-35BE41A7E0AD}" type="datetime1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9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61A2-470D-E24B-B6EF-13459AB63254}" type="datetime1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9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326A-5289-D84B-B4A7-5BA91406CAB1}" type="datetime1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2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0064-7451-A240-A377-FA6F34B58794}" type="datetime1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16A3-8CC8-524E-9BE7-7FA216C50FA2}" type="datetime1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" y="878208"/>
            <a:ext cx="380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merican Typewriter"/>
              </a:rPr>
              <a:t>CHAPTER 1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merican Typewrit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271485" y="2208400"/>
            <a:ext cx="7577976" cy="1646302"/>
          </a:xfrm>
        </p:spPr>
        <p:txBody>
          <a:bodyPr/>
          <a:lstStyle/>
          <a:p>
            <a:r>
              <a:rPr lang="en-US" sz="4400" b="1" dirty="0" smtClean="0"/>
              <a:t>Marketing: Creating and Capturing Customer Value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78" y="4538563"/>
            <a:ext cx="6667500" cy="18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8" y="182878"/>
            <a:ext cx="4624253" cy="3082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45" y="182878"/>
            <a:ext cx="2539682" cy="2031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8" y="3557042"/>
            <a:ext cx="4546966" cy="2904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89" y="2490652"/>
            <a:ext cx="3992879" cy="40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7" y="156754"/>
            <a:ext cx="6347713" cy="1320800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accent2">
                    <a:lumMod val="50000"/>
                  </a:schemeClr>
                </a:solidFill>
              </a:rPr>
              <a:t>Understanding the Marketplace and customer needs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2546" y="1930401"/>
            <a:ext cx="4720048" cy="1927496"/>
          </a:xfrm>
        </p:spPr>
        <p:txBody>
          <a:bodyPr>
            <a:noAutofit/>
          </a:bodyPr>
          <a:lstStyle/>
          <a:p>
            <a:r>
              <a:rPr lang="en-US" altLang="en-US" sz="4000" b="1" i="1" dirty="0" smtClean="0">
                <a:solidFill>
                  <a:schemeClr val="accent1"/>
                </a:solidFill>
              </a:rPr>
              <a:t>Marketing</a:t>
            </a:r>
            <a:r>
              <a:rPr lang="en-US" altLang="en-US" sz="3600" b="1" i="1" dirty="0" smtClean="0">
                <a:solidFill>
                  <a:schemeClr val="accent1"/>
                </a:solidFill>
              </a:rPr>
              <a:t> offers: </a:t>
            </a:r>
          </a:p>
          <a:p>
            <a:pPr lvl="1"/>
            <a:r>
              <a:rPr lang="en-US" altLang="en-US" sz="3200" b="1" dirty="0" smtClean="0">
                <a:solidFill>
                  <a:schemeClr val="tx1"/>
                </a:solidFill>
              </a:rPr>
              <a:t>Products</a:t>
            </a:r>
          </a:p>
          <a:p>
            <a:pPr lvl="1"/>
            <a:r>
              <a:rPr lang="en-US" altLang="en-US" sz="3200" b="1" dirty="0">
                <a:solidFill>
                  <a:schemeClr val="tx1"/>
                </a:solidFill>
              </a:rPr>
              <a:t>Services</a:t>
            </a:r>
          </a:p>
          <a:p>
            <a:pPr lvl="1"/>
            <a:r>
              <a:rPr lang="en-US" altLang="en-US" sz="3200" b="1" dirty="0" smtClean="0">
                <a:solidFill>
                  <a:schemeClr val="tx1"/>
                </a:solidFill>
              </a:rPr>
              <a:t>Events</a:t>
            </a:r>
          </a:p>
          <a:p>
            <a:pPr lvl="1"/>
            <a:r>
              <a:rPr lang="en-US" altLang="en-US" sz="3200" b="1" dirty="0" smtClean="0">
                <a:solidFill>
                  <a:schemeClr val="tx1"/>
                </a:solidFill>
              </a:rPr>
              <a:t>Experiences</a:t>
            </a:r>
          </a:p>
          <a:p>
            <a:pPr lvl="1"/>
            <a:endParaRPr lang="en-US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8217" y="2666277"/>
            <a:ext cx="3993303" cy="1492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3200" b="1" dirty="0"/>
              <a:t>Persons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3200" b="1" dirty="0"/>
              <a:t>Places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3200" b="1" dirty="0"/>
              <a:t>Ideas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3200" b="1" dirty="0"/>
              <a:t>Organizations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757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43" y="-551094"/>
            <a:ext cx="9471892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merican Typewriter"/>
                <a:cs typeface="American Typewriter"/>
              </a:rPr>
              <a:t>MARKETING MANAGEMENT ORIENTATIONS</a:t>
            </a:r>
            <a:endParaRPr lang="en-US" sz="2800" dirty="0">
              <a:latin typeface="American Typewriter"/>
              <a:cs typeface="American Typewriter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29672"/>
              </p:ext>
            </p:extLst>
          </p:nvPr>
        </p:nvGraphicFramePr>
        <p:xfrm>
          <a:off x="2534466" y="1700619"/>
          <a:ext cx="4689246" cy="327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0001" y="684252"/>
            <a:ext cx="393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 Consumers will favor products that are available and highly affordable. </a:t>
            </a:r>
            <a:endParaRPr lang="en-US" b="1" dirty="0">
              <a:solidFill>
                <a:srgbClr val="3366FF"/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0819" y="2766079"/>
            <a:ext cx="2505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2. Consumers will favor products that offer most in quality, performance and innovative features.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6338362" y="5287619"/>
            <a:ext cx="2413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3. Large scale selling and promotion effort is needed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03266" y="5287619"/>
            <a:ext cx="2932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4. Know the needs and wants of target markets and deliver the desired satisfactions better than competitors.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-1" y="2743664"/>
            <a:ext cx="2910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5. Consider company’s requirements, consumers’ wants and long run interests, and society’s long run interests.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0627" y="156754"/>
            <a:ext cx="840377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000" b="1" dirty="0" smtClean="0">
                <a:solidFill>
                  <a:schemeClr val="accent2">
                    <a:lumMod val="50000"/>
                  </a:schemeClr>
                </a:solidFill>
              </a:rPr>
              <a:t>Marketing Orientations </a:t>
            </a:r>
            <a:endParaRPr lang="en-US" altLang="en-US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r="18000"/>
          <a:stretch/>
        </p:blipFill>
        <p:spPr>
          <a:xfrm>
            <a:off x="669422" y="2490750"/>
            <a:ext cx="6412816" cy="295232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6351" y="437071"/>
            <a:ext cx="8585764" cy="170082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Selling Concept &amp;  Marketing Concept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7071"/>
            <a:ext cx="7349146" cy="7878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Societal Marketing Concept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圖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5" y="1925502"/>
            <a:ext cx="776941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29" y="520700"/>
            <a:ext cx="5787342" cy="1320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Marketing Myopia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49" y="2372723"/>
            <a:ext cx="254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3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90" y="338382"/>
            <a:ext cx="7065041" cy="70974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merican Typewriter"/>
                <a:cs typeface="American Typewriter"/>
              </a:rPr>
              <a:t> 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C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ustomer 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R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elationship  Management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919" y="3027424"/>
            <a:ext cx="7154144" cy="2659209"/>
          </a:xfrm>
        </p:spPr>
        <p:txBody>
          <a:bodyPr>
            <a:noAutofit/>
          </a:bodyPr>
          <a:lstStyle/>
          <a:p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rgbClr val="3366FF"/>
                </a:solidFill>
              </a:rPr>
              <a:t>Relationship levels: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Full partnerships.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Eg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: Marie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clarie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 working with Bata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Frequency marketing programs.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Eg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: loyalty stamp card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Club marketing programs.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Eg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: Apple local user groups</a:t>
            </a:r>
          </a:p>
          <a:p>
            <a:pPr marL="342900" indent="-342900">
              <a:buFont typeface="Wingdings" charset="2"/>
              <a:buChar char="ü"/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622" y="1256804"/>
            <a:ext cx="7150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-The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overall process of maintaining profitable customer relationships by delivering superior customer value and satisfaction. </a:t>
            </a: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391" y="446203"/>
            <a:ext cx="5988697" cy="40941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Customer Equity/Types of Customers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1857" y="2096764"/>
            <a:ext cx="5377251" cy="3250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1227"/>
              </a:solidFill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150483" y="2096764"/>
            <a:ext cx="0" cy="3250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1461857" y="3721776"/>
            <a:ext cx="53772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5671" y="2254058"/>
            <a:ext cx="2346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         </a:t>
            </a:r>
            <a:r>
              <a:rPr lang="en-US" b="1" dirty="0" smtClean="0">
                <a:solidFill>
                  <a:srgbClr val="031227"/>
                </a:solidFill>
              </a:rPr>
              <a:t>  Butterflies </a:t>
            </a:r>
          </a:p>
          <a:p>
            <a:endParaRPr lang="en-US" dirty="0">
              <a:solidFill>
                <a:srgbClr val="031227"/>
              </a:solidFill>
            </a:endParaRPr>
          </a:p>
          <a:p>
            <a:r>
              <a:rPr lang="en-US" dirty="0" smtClean="0">
                <a:solidFill>
                  <a:srgbClr val="031227"/>
                </a:solidFill>
              </a:rPr>
              <a:t>(potentially profitable but not loyal)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0380" y="2372957"/>
            <a:ext cx="303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31227"/>
                </a:solidFill>
              </a:rPr>
              <a:t>	</a:t>
            </a:r>
            <a:r>
              <a:rPr lang="en-US" b="1" dirty="0" smtClean="0">
                <a:solidFill>
                  <a:srgbClr val="031227"/>
                </a:solidFill>
              </a:rPr>
              <a:t>True Friends </a:t>
            </a:r>
          </a:p>
          <a:p>
            <a:endParaRPr lang="en-US" dirty="0" smtClean="0">
              <a:solidFill>
                <a:srgbClr val="031227"/>
              </a:solidFill>
            </a:endParaRPr>
          </a:p>
          <a:p>
            <a:r>
              <a:rPr lang="en-US" dirty="0">
                <a:solidFill>
                  <a:srgbClr val="031227"/>
                </a:solidFill>
              </a:rPr>
              <a:t> </a:t>
            </a:r>
            <a:r>
              <a:rPr lang="en-US" dirty="0" smtClean="0">
                <a:solidFill>
                  <a:srgbClr val="031227"/>
                </a:solidFill>
              </a:rPr>
              <a:t> (both profitable and loyal)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4870" y="3745252"/>
            <a:ext cx="3020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	</a:t>
            </a:r>
            <a:r>
              <a:rPr lang="en-US" b="1" dirty="0" smtClean="0">
                <a:solidFill>
                  <a:srgbClr val="031227"/>
                </a:solidFill>
              </a:rPr>
              <a:t>Strangers</a:t>
            </a:r>
          </a:p>
          <a:p>
            <a:endParaRPr lang="en-US" dirty="0" smtClean="0">
              <a:solidFill>
                <a:srgbClr val="031227"/>
              </a:solidFill>
            </a:endParaRPr>
          </a:p>
          <a:p>
            <a:r>
              <a:rPr lang="en-US" dirty="0" smtClean="0">
                <a:solidFill>
                  <a:srgbClr val="031227"/>
                </a:solidFill>
              </a:rPr>
              <a:t> (low potential </a:t>
            </a:r>
            <a:endParaRPr lang="en-US" dirty="0" smtClean="0">
              <a:solidFill>
                <a:srgbClr val="031227"/>
              </a:solidFill>
            </a:endParaRPr>
          </a:p>
          <a:p>
            <a:r>
              <a:rPr lang="en-US" dirty="0" smtClean="0">
                <a:solidFill>
                  <a:srgbClr val="031227"/>
                </a:solidFill>
              </a:rPr>
              <a:t>profitability </a:t>
            </a:r>
            <a:r>
              <a:rPr lang="en-US" dirty="0" smtClean="0">
                <a:solidFill>
                  <a:srgbClr val="031227"/>
                </a:solidFill>
              </a:rPr>
              <a:t>and little projected loyalty)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0482" y="3738319"/>
            <a:ext cx="36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           </a:t>
            </a:r>
            <a:r>
              <a:rPr lang="en-US" b="1" dirty="0" smtClean="0">
                <a:solidFill>
                  <a:srgbClr val="031227"/>
                </a:solidFill>
              </a:rPr>
              <a:t>Barnacles </a:t>
            </a:r>
          </a:p>
          <a:p>
            <a:endParaRPr lang="en-US" dirty="0" smtClean="0">
              <a:solidFill>
                <a:srgbClr val="031227"/>
              </a:solidFill>
            </a:endParaRPr>
          </a:p>
          <a:p>
            <a:r>
              <a:rPr lang="en-US" dirty="0" smtClean="0">
                <a:solidFill>
                  <a:srgbClr val="031227"/>
                </a:solidFill>
              </a:rPr>
              <a:t>(highly loyal and </a:t>
            </a:r>
            <a:endParaRPr lang="en-US" dirty="0" smtClean="0">
              <a:solidFill>
                <a:srgbClr val="031227"/>
              </a:solidFill>
            </a:endParaRPr>
          </a:p>
          <a:p>
            <a:r>
              <a:rPr lang="en-US" dirty="0" smtClean="0">
                <a:solidFill>
                  <a:srgbClr val="031227"/>
                </a:solidFill>
              </a:rPr>
              <a:t>not </a:t>
            </a:r>
            <a:r>
              <a:rPr lang="en-US" dirty="0" smtClean="0">
                <a:solidFill>
                  <a:srgbClr val="031227"/>
                </a:solidFill>
              </a:rPr>
              <a:t>very profitable)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687212" y="2002925"/>
            <a:ext cx="639504" cy="32500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1227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11578" y="5299930"/>
            <a:ext cx="6228838" cy="538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764144" y="3525086"/>
            <a:ext cx="225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Potential profitability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6410" y="6122687"/>
            <a:ext cx="187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Projected loyalty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1497" y="5393769"/>
            <a:ext cx="126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Short term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3600" y="5408105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Long term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68938" y="426320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Low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43152" y="2755185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High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5842" y="6488668"/>
            <a:ext cx="3674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Fig: Customer Relationship Group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7" name="Picture 26" descr="Logo_of_NS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3" y="134706"/>
            <a:ext cx="756978" cy="8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09" y="609600"/>
            <a:ext cx="6856072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 New Marketing Landscape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289075" cy="388077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Globalization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Growth of Non Profit Marketing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The Digital Landscape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Call for Ethics and Social Responsibility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4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6" y="834660"/>
            <a:ext cx="8146912" cy="51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5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783" y="502710"/>
            <a:ext cx="3701143" cy="63860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Objectives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72" y="1789041"/>
            <a:ext cx="6613582" cy="33616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merican Typewriter"/>
                <a:cs typeface="American Typewriter"/>
              </a:rPr>
              <a:t>Introducing Marketing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merican Typewriter"/>
                <a:cs typeface="American Typewriter"/>
              </a:rPr>
              <a:t>The Marketing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merican Typewriter"/>
                <a:cs typeface="American Typewriter"/>
              </a:rPr>
              <a:t>The Marketplace and it’s 5 core concepts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merican Typewriter"/>
                <a:cs typeface="American Typewriter"/>
              </a:rPr>
              <a:t>Customer Driven Marketing Strategy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merican Typewriter"/>
                <a:cs typeface="American Typewriter"/>
              </a:rPr>
              <a:t>Marketing Management Orientations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merican Typewriter"/>
                <a:cs typeface="American Typewriter"/>
              </a:rPr>
              <a:t>Customer Relationship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merican Typewriter"/>
                <a:cs typeface="American Typewriter"/>
              </a:rPr>
              <a:t>Conclusion</a:t>
            </a: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bg2">
                  <a:lumMod val="10000"/>
                </a:schemeClr>
              </a:solidFill>
              <a:latin typeface="American Typewriter"/>
              <a:cs typeface="American Typewriter"/>
            </a:endParaRPr>
          </a:p>
          <a:p>
            <a:pPr marL="342900" indent="-342900">
              <a:buFontTx/>
              <a:buChar char="-"/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American Typewriter"/>
              <a:cs typeface="American Typewriter"/>
            </a:endParaRPr>
          </a:p>
          <a:p>
            <a:pPr marL="342900" indent="-342900">
              <a:buFontTx/>
              <a:buChar char="-"/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339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" y="538570"/>
            <a:ext cx="66675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00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03" y="272143"/>
            <a:ext cx="8686800" cy="1371600"/>
          </a:xfrm>
        </p:spPr>
        <p:txBody>
          <a:bodyPr>
            <a:normAutofit/>
          </a:bodyPr>
          <a:lstStyle/>
          <a:p>
            <a:r>
              <a:rPr lang="en-US" sz="2800" b="1" dirty="0"/>
              <a:t>Nonprofit Marketing</a:t>
            </a:r>
            <a:endParaRPr lang="en-US" sz="2800" dirty="0">
              <a:latin typeface="American Typewriter"/>
              <a:cs typeface="American Typewriter"/>
            </a:endParaRPr>
          </a:p>
        </p:txBody>
      </p:sp>
      <p:pic>
        <p:nvPicPr>
          <p:cNvPr id="8" name="Picture 7" descr="10898199_10153091346055809_5055217010947065272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9" y="2288149"/>
            <a:ext cx="3598444" cy="2376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92" y="1101620"/>
            <a:ext cx="4155071" cy="47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669" t="11523" r="19265" b="25915"/>
          <a:stretch/>
        </p:blipFill>
        <p:spPr>
          <a:xfrm>
            <a:off x="820910" y="212337"/>
            <a:ext cx="5681319" cy="64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6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42" y="468177"/>
            <a:ext cx="4096698" cy="56814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Marketing Defined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4202"/>
            <a:ext cx="8783888" cy="456108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en-US" sz="2400" dirty="0" smtClean="0">
                <a:solidFill>
                  <a:srgbClr val="031227"/>
                </a:solidFill>
                <a:latin typeface="Calibri"/>
                <a:cs typeface="Calibri"/>
              </a:rPr>
              <a:t>“The process by which companies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create value for customers and build strong customer relationships </a:t>
            </a:r>
            <a:r>
              <a:rPr lang="en-US" sz="2400" dirty="0" smtClean="0">
                <a:solidFill>
                  <a:srgbClr val="031227"/>
                </a:solidFill>
                <a:latin typeface="Calibri"/>
                <a:cs typeface="Calibri"/>
              </a:rPr>
              <a:t>in order to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capture value from customers </a:t>
            </a:r>
            <a:r>
              <a:rPr lang="en-US" sz="2400" dirty="0" smtClean="0">
                <a:solidFill>
                  <a:srgbClr val="031227"/>
                </a:solidFill>
                <a:latin typeface="Calibri"/>
                <a:cs typeface="Calibri"/>
              </a:rPr>
              <a:t>in return”  (Kotler and Armstrong, 2016)</a:t>
            </a:r>
          </a:p>
          <a:p>
            <a:pPr algn="just"/>
            <a:endParaRPr lang="en-US" sz="2400" dirty="0">
              <a:solidFill>
                <a:srgbClr val="031227"/>
              </a:solidFill>
              <a:latin typeface="Calibri"/>
              <a:cs typeface="Calibri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 smtClean="0">
                <a:solidFill>
                  <a:srgbClr val="297FD5"/>
                </a:solidFill>
                <a:latin typeface="Calibri"/>
                <a:cs typeface="Calibri"/>
              </a:rPr>
              <a:t>Two Goals of Marketing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sz="2400" b="0" dirty="0" smtClean="0">
                <a:solidFill>
                  <a:srgbClr val="031227"/>
                </a:solidFill>
                <a:latin typeface="Calibri"/>
                <a:cs typeface="Calibri"/>
              </a:rPr>
              <a:t>Attract new customers by promising superior value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sz="2400" b="0" dirty="0" smtClean="0">
                <a:solidFill>
                  <a:srgbClr val="031227"/>
                </a:solidFill>
                <a:latin typeface="Calibri"/>
                <a:cs typeface="Calibri"/>
              </a:rPr>
              <a:t>To keep and grow current customers by delivering </a:t>
            </a:r>
            <a:r>
              <a:rPr lang="en-US" sz="2400" b="0" dirty="0">
                <a:solidFill>
                  <a:srgbClr val="031227"/>
                </a:solidFill>
                <a:latin typeface="Calibri"/>
                <a:cs typeface="Calibri"/>
              </a:rPr>
              <a:t>s</a:t>
            </a:r>
            <a:r>
              <a:rPr lang="en-US" sz="2400" b="0" dirty="0" smtClean="0">
                <a:solidFill>
                  <a:srgbClr val="031227"/>
                </a:solidFill>
                <a:latin typeface="Calibri"/>
                <a:cs typeface="Calibri"/>
              </a:rPr>
              <a:t>atisfaction </a:t>
            </a:r>
            <a:endParaRPr lang="en-US" sz="2400" b="0" dirty="0">
              <a:solidFill>
                <a:srgbClr val="031227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336720" y="49633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6534" r="667" b="569"/>
          <a:stretch/>
        </p:blipFill>
        <p:spPr>
          <a:xfrm>
            <a:off x="914399" y="696686"/>
            <a:ext cx="7114903" cy="56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8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285" y="-685800"/>
            <a:ext cx="8164644" cy="137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merican Typewriter"/>
                <a:cs typeface="American Typewriter"/>
              </a:rPr>
              <a:t>The marketing Process</a:t>
            </a:r>
            <a:endParaRPr lang="en-US" sz="2800" dirty="0">
              <a:latin typeface="American Typewriter"/>
              <a:cs typeface="American Typewriter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841465"/>
              </p:ext>
            </p:extLst>
          </p:nvPr>
        </p:nvGraphicFramePr>
        <p:xfrm>
          <a:off x="0" y="759769"/>
          <a:ext cx="8905897" cy="458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0489" y="1323517"/>
            <a:ext cx="65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Create Value for customers and build customer relationships</a:t>
            </a:r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7306502" y="5045522"/>
            <a:ext cx="183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31227"/>
                </a:solidFill>
              </a:rPr>
              <a:t>Capture value from customers in return</a:t>
            </a:r>
            <a:endParaRPr lang="en-US" dirty="0">
              <a:solidFill>
                <a:srgbClr val="031227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95166" y="1619043"/>
            <a:ext cx="0" cy="4349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0193" y="6346419"/>
            <a:ext cx="741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: The Marketing Process: Creating and Capturing Customer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239AA-32C7-1543-8DA8-1E4325608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2E787D-3A31-504D-94BB-17BE32F27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C6E0DE-E953-8C44-9B51-8375D1C96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7788E2-BDDC-F64F-B349-136939682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C1ED8C-B37F-3B41-92B2-200D5400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D6611E-E9A8-1246-9E36-1CC32AB8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40153E-5CF3-A645-97F1-81B3C3B1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96777F-5FEA-2045-A2F9-2B2DD453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C1ED8C-B37F-3B41-92B2-200D5400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40153E-5CF3-A645-97F1-81B3C3B1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96777F-5FEA-2045-A2F9-2B2DD453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6F5350-8564-6E46-ADF5-350390C7B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5097" y="2762937"/>
            <a:ext cx="2627597" cy="1180073"/>
            <a:chOff x="1822422" y="1353606"/>
            <a:chExt cx="2044123" cy="1180073"/>
          </a:xfrm>
        </p:grpSpPr>
        <p:sp>
          <p:nvSpPr>
            <p:cNvPr id="8" name="Rounded Rectangle 7"/>
            <p:cNvSpPr/>
            <p:nvPr/>
          </p:nvSpPr>
          <p:spPr>
            <a:xfrm>
              <a:off x="2051048" y="1353606"/>
              <a:ext cx="1815497" cy="11800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822422" y="1411212"/>
              <a:ext cx="1925913" cy="106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031227"/>
                  </a:solidFill>
                </a:rPr>
                <a:t>Exchange and relationships</a:t>
              </a:r>
              <a:endParaRPr lang="en-US" sz="2100" b="1" kern="1200" dirty="0">
                <a:solidFill>
                  <a:srgbClr val="031227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7632" y="986559"/>
            <a:ext cx="3882984" cy="745673"/>
            <a:chOff x="3478307" y="-391310"/>
            <a:chExt cx="1815497" cy="1180073"/>
          </a:xfrm>
        </p:grpSpPr>
        <p:sp>
          <p:nvSpPr>
            <p:cNvPr id="12" name="Rounded Rectangle 11"/>
            <p:cNvSpPr/>
            <p:nvPr/>
          </p:nvSpPr>
          <p:spPr>
            <a:xfrm>
              <a:off x="3478307" y="-391310"/>
              <a:ext cx="1815497" cy="11800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593519" y="-378694"/>
              <a:ext cx="1700285" cy="106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031227"/>
                  </a:solidFill>
                </a:rPr>
                <a:t>Needs</a:t>
              </a:r>
              <a:r>
                <a:rPr lang="en-US" sz="2100" kern="1200" dirty="0" smtClean="0">
                  <a:solidFill>
                    <a:srgbClr val="031227"/>
                  </a:solidFill>
                </a:rPr>
                <a:t>, </a:t>
              </a:r>
              <a:r>
                <a:rPr lang="en-US" sz="2100" b="1" kern="1200" dirty="0" smtClean="0">
                  <a:solidFill>
                    <a:srgbClr val="031227"/>
                  </a:solidFill>
                </a:rPr>
                <a:t>wants and demands</a:t>
              </a:r>
              <a:endParaRPr lang="en-US" sz="2100" b="1" kern="1200" dirty="0">
                <a:solidFill>
                  <a:srgbClr val="031227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62017" y="2811970"/>
            <a:ext cx="1815497" cy="1180073"/>
            <a:chOff x="4753665" y="1535138"/>
            <a:chExt cx="1815497" cy="1180073"/>
          </a:xfrm>
        </p:grpSpPr>
        <p:sp>
          <p:nvSpPr>
            <p:cNvPr id="15" name="Rounded Rectangle 14"/>
            <p:cNvSpPr/>
            <p:nvPr/>
          </p:nvSpPr>
          <p:spPr>
            <a:xfrm>
              <a:off x="4753665" y="1535138"/>
              <a:ext cx="1815497" cy="11800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811271" y="1592745"/>
              <a:ext cx="1700285" cy="106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031227"/>
                  </a:solidFill>
                </a:rPr>
                <a:t>Market Offerings</a:t>
              </a:r>
              <a:endParaRPr lang="en-US" sz="2100" b="1" kern="1200" dirty="0">
                <a:solidFill>
                  <a:srgbClr val="031227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11874" y="4623657"/>
            <a:ext cx="1815497" cy="1180073"/>
            <a:chOff x="4805538" y="4266003"/>
            <a:chExt cx="1815497" cy="1180073"/>
          </a:xfrm>
        </p:grpSpPr>
        <p:sp>
          <p:nvSpPr>
            <p:cNvPr id="18" name="Rounded Rectangle 17"/>
            <p:cNvSpPr/>
            <p:nvPr/>
          </p:nvSpPr>
          <p:spPr>
            <a:xfrm>
              <a:off x="4805538" y="4266003"/>
              <a:ext cx="1815497" cy="11800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4863144" y="4323609"/>
              <a:ext cx="1700285" cy="106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031227"/>
                  </a:solidFill>
                </a:rPr>
                <a:t>Markets</a:t>
              </a:r>
              <a:endParaRPr lang="en-US" sz="2100" b="1" kern="1200" dirty="0">
                <a:solidFill>
                  <a:srgbClr val="031227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77453" y="4928449"/>
            <a:ext cx="3077866" cy="1180073"/>
            <a:chOff x="1005163" y="4347363"/>
            <a:chExt cx="1815497" cy="1180073"/>
          </a:xfrm>
        </p:grpSpPr>
        <p:sp>
          <p:nvSpPr>
            <p:cNvPr id="21" name="Rounded Rectangle 20"/>
            <p:cNvSpPr/>
            <p:nvPr/>
          </p:nvSpPr>
          <p:spPr>
            <a:xfrm>
              <a:off x="1005163" y="4347363"/>
              <a:ext cx="1815497" cy="11800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062769" y="4404969"/>
              <a:ext cx="1700285" cy="106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rgbClr val="031227"/>
                  </a:solidFill>
                </a:rPr>
                <a:t>Value and Satisfaction</a:t>
              </a:r>
              <a:endParaRPr lang="en-US" sz="2100" b="1" kern="1200" dirty="0">
                <a:solidFill>
                  <a:srgbClr val="031227"/>
                </a:solidFill>
              </a:endParaRP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07307" y="-685800"/>
            <a:ext cx="9463659" cy="137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merican Typewriter"/>
                <a:cs typeface="American Typewriter"/>
              </a:rPr>
              <a:t>marketplace and customer needs</a:t>
            </a:r>
            <a:endParaRPr lang="en-US" sz="2800" dirty="0">
              <a:latin typeface="American Typewriter"/>
              <a:cs typeface="American Typewriter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95293" y="1803721"/>
            <a:ext cx="0" cy="492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569591" y="3324760"/>
            <a:ext cx="5700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71786" y="4235063"/>
            <a:ext cx="582840" cy="332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395354" y="4289964"/>
            <a:ext cx="624681" cy="556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29809" y="3352974"/>
            <a:ext cx="5310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ogo_of_NS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99" y="2392502"/>
            <a:ext cx="1873329" cy="20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21" y="472225"/>
            <a:ext cx="9006878" cy="1371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Marketplace and customer needs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</a:b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6525"/>
            <a:ext cx="8686800" cy="509768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charset="2"/>
              <a:buChar char="q"/>
            </a:pPr>
            <a:r>
              <a:rPr lang="en-US" sz="1800" dirty="0" smtClean="0">
                <a:solidFill>
                  <a:srgbClr val="3366FF"/>
                </a:solidFill>
              </a:rPr>
              <a:t>Market offerings</a:t>
            </a:r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</a:rPr>
              <a:t>: Combination of product, services, information, experiences, persons, places, organizations, information and ideas</a:t>
            </a:r>
          </a:p>
          <a:p>
            <a:pPr algn="just"/>
            <a:endParaRPr lang="en-US" sz="1800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en-US" sz="1800" dirty="0" smtClean="0">
                <a:solidFill>
                  <a:srgbClr val="3366FF"/>
                </a:solidFill>
              </a:rPr>
              <a:t>Value: </a:t>
            </a:r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</a:rPr>
              <a:t>Customer’s </a:t>
            </a:r>
            <a:r>
              <a:rPr lang="en-US" sz="1800" b="0" dirty="0" smtClean="0">
                <a:solidFill>
                  <a:srgbClr val="0000FF"/>
                </a:solidFill>
              </a:rPr>
              <a:t>evaluation of the difference </a:t>
            </a:r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</a:rPr>
              <a:t>between all the benefit and all the cost of a marketing offering, relative to those of competitors.</a:t>
            </a:r>
          </a:p>
          <a:p>
            <a:pPr marL="342900" indent="-342900" algn="just">
              <a:buFont typeface="Wingdings" charset="2"/>
              <a:buChar char="q"/>
            </a:pPr>
            <a:endParaRPr lang="en-US" sz="1800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en-US" sz="1800" dirty="0" smtClean="0">
                <a:solidFill>
                  <a:srgbClr val="3366FF"/>
                </a:solidFill>
              </a:rPr>
              <a:t>Satisfaction: </a:t>
            </a:r>
            <a:r>
              <a:rPr lang="en-US" sz="1800" b="0" dirty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</a:rPr>
              <a:t>xtent to which a product's </a:t>
            </a:r>
            <a:r>
              <a:rPr lang="en-US" sz="1800" b="0" dirty="0" smtClean="0">
                <a:solidFill>
                  <a:srgbClr val="0000FF"/>
                </a:solidFill>
              </a:rPr>
              <a:t>perceived performance </a:t>
            </a:r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</a:rPr>
              <a:t>matches a </a:t>
            </a:r>
            <a:r>
              <a:rPr lang="en-US" sz="1800" b="0" dirty="0" smtClean="0">
                <a:solidFill>
                  <a:srgbClr val="0000FF"/>
                </a:solidFill>
              </a:rPr>
              <a:t>buyer’s expectation.</a:t>
            </a:r>
          </a:p>
          <a:p>
            <a:pPr algn="just"/>
            <a:endParaRPr lang="en-US" sz="1800" b="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en-US" sz="1800" dirty="0" smtClean="0">
                <a:solidFill>
                  <a:srgbClr val="3366FF"/>
                </a:solidFill>
              </a:rPr>
              <a:t>Exchange: </a:t>
            </a:r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</a:rPr>
              <a:t>The act of obtaining a desired object from someone, by offering something in return. Marketers want to grow desirable exchange relationships.</a:t>
            </a:r>
          </a:p>
          <a:p>
            <a:pPr marL="342900" indent="-342900" algn="just">
              <a:buFont typeface="Arial"/>
              <a:buChar char="•"/>
            </a:pPr>
            <a:endParaRPr lang="en-US" sz="1800" b="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en-US" sz="1800" dirty="0" smtClean="0">
                <a:solidFill>
                  <a:srgbClr val="3366FF"/>
                </a:solidFill>
              </a:rPr>
              <a:t>Markets: </a:t>
            </a:r>
            <a:r>
              <a:rPr lang="en-US" sz="1800" b="0" dirty="0" smtClean="0">
                <a:solidFill>
                  <a:schemeClr val="bg2">
                    <a:lumMod val="10000"/>
                  </a:schemeClr>
                </a:solidFill>
              </a:rPr>
              <a:t>Set of actual and potential buyers of a products. </a:t>
            </a:r>
            <a:endParaRPr lang="en-US" sz="1800" b="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en-US" sz="1800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en-US" sz="1800" b="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en-US" sz="1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Logo_of_NS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3" y="134706"/>
            <a:ext cx="756978" cy="8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1649" y="183081"/>
            <a:ext cx="8426606" cy="11961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Marketplace and customer needs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</a:br>
            <a:r>
              <a:rPr lang="en-US" sz="2700" b="1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customer NEEDS, WANTS AND DEMANDS</a:t>
            </a:r>
            <a:endParaRPr lang="en-US" sz="2700" b="1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475371"/>
              </p:ext>
            </p:extLst>
          </p:nvPr>
        </p:nvGraphicFramePr>
        <p:xfrm>
          <a:off x="245820" y="2294536"/>
          <a:ext cx="8562738" cy="340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1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23531" r="5748" b="25452"/>
          <a:stretch/>
        </p:blipFill>
        <p:spPr>
          <a:xfrm>
            <a:off x="210118" y="3849188"/>
            <a:ext cx="4267200" cy="2429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4215">
            <a:off x="409111" y="752642"/>
            <a:ext cx="4577923" cy="2858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4708" r="36190" b="8359"/>
          <a:stretch/>
        </p:blipFill>
        <p:spPr>
          <a:xfrm>
            <a:off x="5743579" y="273065"/>
            <a:ext cx="2786743" cy="3016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73" y="3735976"/>
            <a:ext cx="4358037" cy="28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20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3455</TotalTime>
  <Words>624</Words>
  <Application>Microsoft Office PowerPoint</Application>
  <PresentationFormat>On-screen Show (4:3)</PresentationFormat>
  <Paragraphs>137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American Typewriter</vt:lpstr>
      <vt:lpstr>Arial</vt:lpstr>
      <vt:lpstr>Arial Black</vt:lpstr>
      <vt:lpstr>Calibri</vt:lpstr>
      <vt:lpstr>Trebuchet MS</vt:lpstr>
      <vt:lpstr>Wingdings</vt:lpstr>
      <vt:lpstr>Wingdings 3</vt:lpstr>
      <vt:lpstr>Facet</vt:lpstr>
      <vt:lpstr>Marketing: Creating and Capturing Customer Value</vt:lpstr>
      <vt:lpstr>Objectives</vt:lpstr>
      <vt:lpstr>Marketing Defined</vt:lpstr>
      <vt:lpstr>PowerPoint Presentation</vt:lpstr>
      <vt:lpstr>The marketing Process</vt:lpstr>
      <vt:lpstr>marketplace and customer needs</vt:lpstr>
      <vt:lpstr>Marketplace and customer needs </vt:lpstr>
      <vt:lpstr> Marketplace and customer needs  customer NEEDS, WANTS AND DEMANDS</vt:lpstr>
      <vt:lpstr>PowerPoint Presentation</vt:lpstr>
      <vt:lpstr>PowerPoint Presentation</vt:lpstr>
      <vt:lpstr>Understanding the Marketplace and customer needs</vt:lpstr>
      <vt:lpstr>MARKETING MANAGEMENT ORIENTATIONS</vt:lpstr>
      <vt:lpstr>Selling Concept &amp;  Marketing Concept</vt:lpstr>
      <vt:lpstr>Societal Marketing Concept</vt:lpstr>
      <vt:lpstr>Marketing Myopia</vt:lpstr>
      <vt:lpstr> Customer Relationship  Management</vt:lpstr>
      <vt:lpstr>Customer Equity/Types of Customers</vt:lpstr>
      <vt:lpstr>The New Marketing Landscape </vt:lpstr>
      <vt:lpstr>PowerPoint Presentation</vt:lpstr>
      <vt:lpstr>PowerPoint Presentation</vt:lpstr>
      <vt:lpstr>Nonprofit Marketing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customer VALUE AND ENGAGEMENT</dc:title>
  <dc:creator>mehnaaz.kamal</dc:creator>
  <cp:lastModifiedBy>Zarjina Khalil</cp:lastModifiedBy>
  <cp:revision>112</cp:revision>
  <dcterms:created xsi:type="dcterms:W3CDTF">2015-08-26T09:00:16Z</dcterms:created>
  <dcterms:modified xsi:type="dcterms:W3CDTF">2018-05-18T15:17:26Z</dcterms:modified>
</cp:coreProperties>
</file>