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0" r:id="rId1"/>
  </p:sldMasterIdLst>
  <p:notesMasterIdLst>
    <p:notesMasterId r:id="rId32"/>
  </p:notesMasterIdLst>
  <p:sldIdLst>
    <p:sldId id="256" r:id="rId2"/>
    <p:sldId id="287" r:id="rId3"/>
    <p:sldId id="288" r:id="rId4"/>
    <p:sldId id="289" r:id="rId5"/>
    <p:sldId id="290" r:id="rId6"/>
    <p:sldId id="291" r:id="rId7"/>
    <p:sldId id="264" r:id="rId8"/>
    <p:sldId id="292" r:id="rId9"/>
    <p:sldId id="293" r:id="rId10"/>
    <p:sldId id="294" r:id="rId11"/>
    <p:sldId id="295" r:id="rId12"/>
    <p:sldId id="296" r:id="rId13"/>
    <p:sldId id="297" r:id="rId14"/>
    <p:sldId id="257" r:id="rId15"/>
    <p:sldId id="258" r:id="rId16"/>
    <p:sldId id="259" r:id="rId17"/>
    <p:sldId id="260" r:id="rId18"/>
    <p:sldId id="261" r:id="rId19"/>
    <p:sldId id="262" r:id="rId20"/>
    <p:sldId id="299" r:id="rId21"/>
    <p:sldId id="281" r:id="rId22"/>
    <p:sldId id="298" r:id="rId23"/>
    <p:sldId id="263" r:id="rId24"/>
    <p:sldId id="265" r:id="rId25"/>
    <p:sldId id="266" r:id="rId26"/>
    <p:sldId id="268" r:id="rId27"/>
    <p:sldId id="269" r:id="rId28"/>
    <p:sldId id="271" r:id="rId29"/>
    <p:sldId id="284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47"/>
  </p:normalViewPr>
  <p:slideViewPr>
    <p:cSldViewPr snapToGrid="0" snapToObjects="1"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3D6B0-4A4F-4BE2-8DE9-EB288DE22B43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67CF7493-69D5-4D38-AA7F-CBF8D2DA26BB}">
      <dgm:prSet/>
      <dgm:spPr/>
      <dgm:t>
        <a:bodyPr/>
        <a:lstStyle/>
        <a:p>
          <a:pPr algn="ctr" rtl="0"/>
          <a:r>
            <a:rPr lang="en-US" b="1" dirty="0">
              <a:solidFill>
                <a:schemeClr val="tx1"/>
              </a:solidFill>
            </a:rPr>
            <a:t>Value-based pricing</a:t>
          </a:r>
        </a:p>
      </dgm:t>
    </dgm:pt>
    <dgm:pt modelId="{339381C4-53C7-4E77-A802-50E4F95215D4}" type="parTrans" cxnId="{D70C565A-1047-45D1-9E64-4EB2381B3015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22F35B12-C599-4DA4-8F74-D1DE294E2524}" type="sibTrans" cxnId="{D70C565A-1047-45D1-9E64-4EB2381B3015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194F1B6B-EE3C-4A4B-BF0E-E2EF96F90C40}">
      <dgm:prSet/>
      <dgm:spPr/>
      <dgm:t>
        <a:bodyPr/>
        <a:lstStyle/>
        <a:p>
          <a:pPr algn="ctr" rtl="0"/>
          <a:r>
            <a:rPr lang="en-US" b="1" dirty="0">
              <a:solidFill>
                <a:schemeClr val="tx1"/>
              </a:solidFill>
            </a:rPr>
            <a:t>Good-value pricing</a:t>
          </a:r>
        </a:p>
      </dgm:t>
    </dgm:pt>
    <dgm:pt modelId="{3265F3EE-3454-46AF-920E-35286E47F547}" type="parTrans" cxnId="{811A1F18-6F5F-4A35-9FF2-DC8FA6EF41B5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D628D262-2693-4DF1-A121-F2E2B18D861D}" type="sibTrans" cxnId="{811A1F18-6F5F-4A35-9FF2-DC8FA6EF41B5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59ED5129-E6C1-45B3-B0E2-70AD11BA1AC7}">
      <dgm:prSet/>
      <dgm:spPr/>
      <dgm:t>
        <a:bodyPr/>
        <a:lstStyle/>
        <a:p>
          <a:pPr algn="ctr" rtl="0"/>
          <a:r>
            <a:rPr lang="en-US" b="1" dirty="0">
              <a:solidFill>
                <a:schemeClr val="tx1"/>
              </a:solidFill>
            </a:rPr>
            <a:t>Value-added pricing</a:t>
          </a:r>
        </a:p>
      </dgm:t>
    </dgm:pt>
    <dgm:pt modelId="{486B9329-8FF5-40F9-B8B5-8193E751F56B}" type="parTrans" cxnId="{F786C015-D33A-4993-B5E1-5C54D6CBD488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20A48CEA-297A-49A7-A2AB-68540EE6A6FF}" type="sibTrans" cxnId="{F786C015-D33A-4993-B5E1-5C54D6CBD488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2BCD031F-B258-4906-AE76-D9FA595534A4}" type="pres">
      <dgm:prSet presAssocID="{5B43D6B0-4A4F-4BE2-8DE9-EB288DE22B43}" presName="linear" presStyleCnt="0">
        <dgm:presLayoutVars>
          <dgm:animLvl val="lvl"/>
          <dgm:resizeHandles val="exact"/>
        </dgm:presLayoutVars>
      </dgm:prSet>
      <dgm:spPr/>
    </dgm:pt>
    <dgm:pt modelId="{DC1863A3-72F1-4DB6-8588-61502AE0FB9E}" type="pres">
      <dgm:prSet presAssocID="{67CF7493-69D5-4D38-AA7F-CBF8D2DA26BB}" presName="parentText" presStyleLbl="node1" presStyleIdx="0" presStyleCnt="3" custLinFactNeighborX="-775" custLinFactNeighborY="-3096">
        <dgm:presLayoutVars>
          <dgm:chMax val="0"/>
          <dgm:bulletEnabled val="1"/>
        </dgm:presLayoutVars>
      </dgm:prSet>
      <dgm:spPr/>
    </dgm:pt>
    <dgm:pt modelId="{0B49DD60-6012-4B99-93EA-7528D7F90978}" type="pres">
      <dgm:prSet presAssocID="{22F35B12-C599-4DA4-8F74-D1DE294E2524}" presName="spacer" presStyleCnt="0"/>
      <dgm:spPr/>
    </dgm:pt>
    <dgm:pt modelId="{799CB3D5-4C93-4CF7-86CD-348B329D21F6}" type="pres">
      <dgm:prSet presAssocID="{194F1B6B-EE3C-4A4B-BF0E-E2EF96F90C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1EA9B7-6338-42BA-AEA6-25EE0D8B5F3B}" type="pres">
      <dgm:prSet presAssocID="{D628D262-2693-4DF1-A121-F2E2B18D861D}" presName="spacer" presStyleCnt="0"/>
      <dgm:spPr/>
    </dgm:pt>
    <dgm:pt modelId="{E5644C6D-DC15-4C36-B3C5-BCF01AFE930C}" type="pres">
      <dgm:prSet presAssocID="{59ED5129-E6C1-45B3-B0E2-70AD11BA1A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86C015-D33A-4993-B5E1-5C54D6CBD488}" srcId="{5B43D6B0-4A4F-4BE2-8DE9-EB288DE22B43}" destId="{59ED5129-E6C1-45B3-B0E2-70AD11BA1AC7}" srcOrd="2" destOrd="0" parTransId="{486B9329-8FF5-40F9-B8B5-8193E751F56B}" sibTransId="{20A48CEA-297A-49A7-A2AB-68540EE6A6FF}"/>
    <dgm:cxn modelId="{811A1F18-6F5F-4A35-9FF2-DC8FA6EF41B5}" srcId="{5B43D6B0-4A4F-4BE2-8DE9-EB288DE22B43}" destId="{194F1B6B-EE3C-4A4B-BF0E-E2EF96F90C40}" srcOrd="1" destOrd="0" parTransId="{3265F3EE-3454-46AF-920E-35286E47F547}" sibTransId="{D628D262-2693-4DF1-A121-F2E2B18D861D}"/>
    <dgm:cxn modelId="{FFFA9238-771E-1A4C-B8B2-AEA935C830B4}" type="presOf" srcId="{194F1B6B-EE3C-4A4B-BF0E-E2EF96F90C40}" destId="{799CB3D5-4C93-4CF7-86CD-348B329D21F6}" srcOrd="0" destOrd="0" presId="urn:microsoft.com/office/officeart/2005/8/layout/vList2"/>
    <dgm:cxn modelId="{D70C565A-1047-45D1-9E64-4EB2381B3015}" srcId="{5B43D6B0-4A4F-4BE2-8DE9-EB288DE22B43}" destId="{67CF7493-69D5-4D38-AA7F-CBF8D2DA26BB}" srcOrd="0" destOrd="0" parTransId="{339381C4-53C7-4E77-A802-50E4F95215D4}" sibTransId="{22F35B12-C599-4DA4-8F74-D1DE294E2524}"/>
    <dgm:cxn modelId="{9D82A1D4-BAAD-174B-9FC1-78D66B8C0FAD}" type="presOf" srcId="{5B43D6B0-4A4F-4BE2-8DE9-EB288DE22B43}" destId="{2BCD031F-B258-4906-AE76-D9FA595534A4}" srcOrd="0" destOrd="0" presId="urn:microsoft.com/office/officeart/2005/8/layout/vList2"/>
    <dgm:cxn modelId="{E929D1EE-A6DF-494B-88EF-9EFB6B0F473C}" type="presOf" srcId="{67CF7493-69D5-4D38-AA7F-CBF8D2DA26BB}" destId="{DC1863A3-72F1-4DB6-8588-61502AE0FB9E}" srcOrd="0" destOrd="0" presId="urn:microsoft.com/office/officeart/2005/8/layout/vList2"/>
    <dgm:cxn modelId="{5F15AAFB-47AB-FE4C-BF46-970B91C873F6}" type="presOf" srcId="{59ED5129-E6C1-45B3-B0E2-70AD11BA1AC7}" destId="{E5644C6D-DC15-4C36-B3C5-BCF01AFE930C}" srcOrd="0" destOrd="0" presId="urn:microsoft.com/office/officeart/2005/8/layout/vList2"/>
    <dgm:cxn modelId="{7C92E806-11E8-0843-B073-3B3AE80D3E1D}" type="presParOf" srcId="{2BCD031F-B258-4906-AE76-D9FA595534A4}" destId="{DC1863A3-72F1-4DB6-8588-61502AE0FB9E}" srcOrd="0" destOrd="0" presId="urn:microsoft.com/office/officeart/2005/8/layout/vList2"/>
    <dgm:cxn modelId="{FC1C6992-5DAC-CF47-A60A-F6F82F6FCEE2}" type="presParOf" srcId="{2BCD031F-B258-4906-AE76-D9FA595534A4}" destId="{0B49DD60-6012-4B99-93EA-7528D7F90978}" srcOrd="1" destOrd="0" presId="urn:microsoft.com/office/officeart/2005/8/layout/vList2"/>
    <dgm:cxn modelId="{B7C8E43A-7D88-2249-8332-63423E37CCC3}" type="presParOf" srcId="{2BCD031F-B258-4906-AE76-D9FA595534A4}" destId="{799CB3D5-4C93-4CF7-86CD-348B329D21F6}" srcOrd="2" destOrd="0" presId="urn:microsoft.com/office/officeart/2005/8/layout/vList2"/>
    <dgm:cxn modelId="{AF4AC099-FF21-8B44-9F7F-0F3797FD07D6}" type="presParOf" srcId="{2BCD031F-B258-4906-AE76-D9FA595534A4}" destId="{F01EA9B7-6338-42BA-AEA6-25EE0D8B5F3B}" srcOrd="3" destOrd="0" presId="urn:microsoft.com/office/officeart/2005/8/layout/vList2"/>
    <dgm:cxn modelId="{AC093DBE-B527-7E4E-9328-395D9ADECA9C}" type="presParOf" srcId="{2BCD031F-B258-4906-AE76-D9FA595534A4}" destId="{E5644C6D-DC15-4C36-B3C5-BCF01AFE93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AC0DD-0B3C-4993-AB62-11A62E8403DD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837CED78-72B4-409F-A2EA-CABDAE361C73}">
      <dgm:prSet/>
      <dgm:spPr/>
      <dgm:t>
        <a:bodyPr/>
        <a:lstStyle/>
        <a:p>
          <a:pPr rtl="0"/>
          <a:r>
            <a:rPr lang="en-US" b="0" dirty="0"/>
            <a:t>Fixed costs</a:t>
          </a:r>
          <a:endParaRPr lang="en-US" dirty="0"/>
        </a:p>
      </dgm:t>
    </dgm:pt>
    <dgm:pt modelId="{03F453A1-3F36-408A-BC36-9EB448F4FF07}" type="parTrans" cxnId="{D20CB7CA-9FE4-4E3D-998F-7D9F527993AC}">
      <dgm:prSet/>
      <dgm:spPr/>
      <dgm:t>
        <a:bodyPr/>
        <a:lstStyle/>
        <a:p>
          <a:endParaRPr lang="en-US"/>
        </a:p>
      </dgm:t>
    </dgm:pt>
    <dgm:pt modelId="{F81485C1-CDB4-4FF4-A003-ABED30CD289B}" type="sibTrans" cxnId="{D20CB7CA-9FE4-4E3D-998F-7D9F527993AC}">
      <dgm:prSet/>
      <dgm:spPr/>
      <dgm:t>
        <a:bodyPr/>
        <a:lstStyle/>
        <a:p>
          <a:endParaRPr lang="en-US"/>
        </a:p>
      </dgm:t>
    </dgm:pt>
    <dgm:pt modelId="{6ADDD9FC-5624-4A8C-B06D-D5E3EAF721AE}">
      <dgm:prSet/>
      <dgm:spPr/>
      <dgm:t>
        <a:bodyPr/>
        <a:lstStyle/>
        <a:p>
          <a:pPr rtl="0"/>
          <a:r>
            <a:rPr lang="en-US" b="0" dirty="0"/>
            <a:t>Variable costs</a:t>
          </a:r>
          <a:endParaRPr lang="en-US" dirty="0"/>
        </a:p>
      </dgm:t>
    </dgm:pt>
    <dgm:pt modelId="{C4880B6F-B486-4367-8869-9A4B4882AFB5}" type="parTrans" cxnId="{8C6A2C1E-DB80-4652-8D01-21FC0CD21AA3}">
      <dgm:prSet/>
      <dgm:spPr/>
      <dgm:t>
        <a:bodyPr/>
        <a:lstStyle/>
        <a:p>
          <a:endParaRPr lang="en-US"/>
        </a:p>
      </dgm:t>
    </dgm:pt>
    <dgm:pt modelId="{027C4C92-9940-4A57-A92F-C1C71D39C515}" type="sibTrans" cxnId="{8C6A2C1E-DB80-4652-8D01-21FC0CD21AA3}">
      <dgm:prSet/>
      <dgm:spPr/>
      <dgm:t>
        <a:bodyPr/>
        <a:lstStyle/>
        <a:p>
          <a:endParaRPr lang="en-US"/>
        </a:p>
      </dgm:t>
    </dgm:pt>
    <dgm:pt modelId="{B34133CD-33BA-4640-972F-D70A9A194137}">
      <dgm:prSet/>
      <dgm:spPr/>
      <dgm:t>
        <a:bodyPr/>
        <a:lstStyle/>
        <a:p>
          <a:pPr rtl="0"/>
          <a:r>
            <a:rPr lang="en-US" b="0" dirty="0"/>
            <a:t>Total costs</a:t>
          </a:r>
        </a:p>
      </dgm:t>
    </dgm:pt>
    <dgm:pt modelId="{ACB754ED-122D-400C-A092-F37128086454}" type="parTrans" cxnId="{62AD10CE-2B38-4C32-9C19-0501D12A9542}">
      <dgm:prSet/>
      <dgm:spPr/>
      <dgm:t>
        <a:bodyPr/>
        <a:lstStyle/>
        <a:p>
          <a:endParaRPr lang="en-US"/>
        </a:p>
      </dgm:t>
    </dgm:pt>
    <dgm:pt modelId="{69F6142A-F64C-4470-AA0A-1C6DA03B307E}" type="sibTrans" cxnId="{62AD10CE-2B38-4C32-9C19-0501D12A9542}">
      <dgm:prSet/>
      <dgm:spPr/>
      <dgm:t>
        <a:bodyPr/>
        <a:lstStyle/>
        <a:p>
          <a:endParaRPr lang="en-US"/>
        </a:p>
      </dgm:t>
    </dgm:pt>
    <dgm:pt modelId="{80CE31E1-C1EB-49F9-B61D-DCCCCB11B341}" type="pres">
      <dgm:prSet presAssocID="{FC1AC0DD-0B3C-4993-AB62-11A62E8403DD}" presName="diagram" presStyleCnt="0">
        <dgm:presLayoutVars>
          <dgm:dir/>
          <dgm:resizeHandles val="exact"/>
        </dgm:presLayoutVars>
      </dgm:prSet>
      <dgm:spPr/>
    </dgm:pt>
    <dgm:pt modelId="{A1B906DB-767E-4F23-9848-3C23DFE453EA}" type="pres">
      <dgm:prSet presAssocID="{837CED78-72B4-409F-A2EA-CABDAE361C73}" presName="node" presStyleLbl="node1" presStyleIdx="0" presStyleCnt="3">
        <dgm:presLayoutVars>
          <dgm:bulletEnabled val="1"/>
        </dgm:presLayoutVars>
      </dgm:prSet>
      <dgm:spPr/>
    </dgm:pt>
    <dgm:pt modelId="{F9376E8A-52E7-48BC-860A-3A4258975E15}" type="pres">
      <dgm:prSet presAssocID="{F81485C1-CDB4-4FF4-A003-ABED30CD289B}" presName="sibTrans" presStyleCnt="0"/>
      <dgm:spPr/>
    </dgm:pt>
    <dgm:pt modelId="{431EAF65-2C25-4DD8-90BB-8B657AB7EB09}" type="pres">
      <dgm:prSet presAssocID="{6ADDD9FC-5624-4A8C-B06D-D5E3EAF721AE}" presName="node" presStyleLbl="node1" presStyleIdx="1" presStyleCnt="3">
        <dgm:presLayoutVars>
          <dgm:bulletEnabled val="1"/>
        </dgm:presLayoutVars>
      </dgm:prSet>
      <dgm:spPr/>
    </dgm:pt>
    <dgm:pt modelId="{79837874-553B-47B8-8DE9-817DB0B73D52}" type="pres">
      <dgm:prSet presAssocID="{027C4C92-9940-4A57-A92F-C1C71D39C515}" presName="sibTrans" presStyleCnt="0"/>
      <dgm:spPr/>
    </dgm:pt>
    <dgm:pt modelId="{86EA66CE-ED2C-45D1-AC64-E3875352A8B9}" type="pres">
      <dgm:prSet presAssocID="{B34133CD-33BA-4640-972F-D70A9A194137}" presName="node" presStyleLbl="node1" presStyleIdx="2" presStyleCnt="3">
        <dgm:presLayoutVars>
          <dgm:bulletEnabled val="1"/>
        </dgm:presLayoutVars>
      </dgm:prSet>
      <dgm:spPr/>
    </dgm:pt>
  </dgm:ptLst>
  <dgm:cxnLst>
    <dgm:cxn modelId="{8C6A2C1E-DB80-4652-8D01-21FC0CD21AA3}" srcId="{FC1AC0DD-0B3C-4993-AB62-11A62E8403DD}" destId="{6ADDD9FC-5624-4A8C-B06D-D5E3EAF721AE}" srcOrd="1" destOrd="0" parTransId="{C4880B6F-B486-4367-8869-9A4B4882AFB5}" sibTransId="{027C4C92-9940-4A57-A92F-C1C71D39C515}"/>
    <dgm:cxn modelId="{2FC7846A-B97B-C843-A785-7D971DED0DA8}" type="presOf" srcId="{B34133CD-33BA-4640-972F-D70A9A194137}" destId="{86EA66CE-ED2C-45D1-AC64-E3875352A8B9}" srcOrd="0" destOrd="0" presId="urn:microsoft.com/office/officeart/2005/8/layout/default#1"/>
    <dgm:cxn modelId="{E7E21389-28DB-8044-8E61-1CCF8AC5A2B1}" type="presOf" srcId="{6ADDD9FC-5624-4A8C-B06D-D5E3EAF721AE}" destId="{431EAF65-2C25-4DD8-90BB-8B657AB7EB09}" srcOrd="0" destOrd="0" presId="urn:microsoft.com/office/officeart/2005/8/layout/default#1"/>
    <dgm:cxn modelId="{7EA5A49A-39B1-AC47-93CE-335F4E99C48E}" type="presOf" srcId="{837CED78-72B4-409F-A2EA-CABDAE361C73}" destId="{A1B906DB-767E-4F23-9848-3C23DFE453EA}" srcOrd="0" destOrd="0" presId="urn:microsoft.com/office/officeart/2005/8/layout/default#1"/>
    <dgm:cxn modelId="{D20CB7CA-9FE4-4E3D-998F-7D9F527993AC}" srcId="{FC1AC0DD-0B3C-4993-AB62-11A62E8403DD}" destId="{837CED78-72B4-409F-A2EA-CABDAE361C73}" srcOrd="0" destOrd="0" parTransId="{03F453A1-3F36-408A-BC36-9EB448F4FF07}" sibTransId="{F81485C1-CDB4-4FF4-A003-ABED30CD289B}"/>
    <dgm:cxn modelId="{62AD10CE-2B38-4C32-9C19-0501D12A9542}" srcId="{FC1AC0DD-0B3C-4993-AB62-11A62E8403DD}" destId="{B34133CD-33BA-4640-972F-D70A9A194137}" srcOrd="2" destOrd="0" parTransId="{ACB754ED-122D-400C-A092-F37128086454}" sibTransId="{69F6142A-F64C-4470-AA0A-1C6DA03B307E}"/>
    <dgm:cxn modelId="{6EDAF3E4-0A04-2448-8467-4780872431D5}" type="presOf" srcId="{FC1AC0DD-0B3C-4993-AB62-11A62E8403DD}" destId="{80CE31E1-C1EB-49F9-B61D-DCCCCB11B341}" srcOrd="0" destOrd="0" presId="urn:microsoft.com/office/officeart/2005/8/layout/default#1"/>
    <dgm:cxn modelId="{BF99ECB3-9E1A-2249-9335-472EE0DE1391}" type="presParOf" srcId="{80CE31E1-C1EB-49F9-B61D-DCCCCB11B341}" destId="{A1B906DB-767E-4F23-9848-3C23DFE453EA}" srcOrd="0" destOrd="0" presId="urn:microsoft.com/office/officeart/2005/8/layout/default#1"/>
    <dgm:cxn modelId="{CB914E22-2374-9949-BF70-C4A035B95C4C}" type="presParOf" srcId="{80CE31E1-C1EB-49F9-B61D-DCCCCB11B341}" destId="{F9376E8A-52E7-48BC-860A-3A4258975E15}" srcOrd="1" destOrd="0" presId="urn:microsoft.com/office/officeart/2005/8/layout/default#1"/>
    <dgm:cxn modelId="{8B8F1E0E-512A-8A42-AD31-F9253F5FB710}" type="presParOf" srcId="{80CE31E1-C1EB-49F9-B61D-DCCCCB11B341}" destId="{431EAF65-2C25-4DD8-90BB-8B657AB7EB09}" srcOrd="2" destOrd="0" presId="urn:microsoft.com/office/officeart/2005/8/layout/default#1"/>
    <dgm:cxn modelId="{7BDB8156-E866-854D-B2D6-97D8676A5D9A}" type="presParOf" srcId="{80CE31E1-C1EB-49F9-B61D-DCCCCB11B341}" destId="{79837874-553B-47B8-8DE9-817DB0B73D52}" srcOrd="3" destOrd="0" presId="urn:microsoft.com/office/officeart/2005/8/layout/default#1"/>
    <dgm:cxn modelId="{96164C0A-E89F-3646-B1B5-E34C299060DD}" type="presParOf" srcId="{80CE31E1-C1EB-49F9-B61D-DCCCCB11B341}" destId="{86EA66CE-ED2C-45D1-AC64-E3875352A8B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863A3-72F1-4DB6-8588-61502AE0FB9E}">
      <dsp:nvSpPr>
        <dsp:cNvPr id="0" name=""/>
        <dsp:cNvSpPr/>
      </dsp:nvSpPr>
      <dsp:spPr>
        <a:xfrm>
          <a:off x="0" y="33720"/>
          <a:ext cx="6046803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Value-based pricing</a:t>
          </a:r>
        </a:p>
      </dsp:txBody>
      <dsp:txXfrm>
        <a:off x="39809" y="73529"/>
        <a:ext cx="5967185" cy="735872"/>
      </dsp:txXfrm>
    </dsp:sp>
    <dsp:sp modelId="{799CB3D5-4C93-4CF7-86CD-348B329D21F6}">
      <dsp:nvSpPr>
        <dsp:cNvPr id="0" name=""/>
        <dsp:cNvSpPr/>
      </dsp:nvSpPr>
      <dsp:spPr>
        <a:xfrm>
          <a:off x="0" y="950161"/>
          <a:ext cx="6046803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Good-value pricing</a:t>
          </a:r>
        </a:p>
      </dsp:txBody>
      <dsp:txXfrm>
        <a:off x="39809" y="989970"/>
        <a:ext cx="5967185" cy="735872"/>
      </dsp:txXfrm>
    </dsp:sp>
    <dsp:sp modelId="{E5644C6D-DC15-4C36-B3C5-BCF01AFE930C}">
      <dsp:nvSpPr>
        <dsp:cNvPr id="0" name=""/>
        <dsp:cNvSpPr/>
      </dsp:nvSpPr>
      <dsp:spPr>
        <a:xfrm>
          <a:off x="0" y="1863572"/>
          <a:ext cx="6046803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Value-added pricing</a:t>
          </a:r>
        </a:p>
      </dsp:txBody>
      <dsp:txXfrm>
        <a:off x="39809" y="1903381"/>
        <a:ext cx="5967185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906DB-767E-4F23-9848-3C23DFE453EA}">
      <dsp:nvSpPr>
        <dsp:cNvPr id="0" name=""/>
        <dsp:cNvSpPr/>
      </dsp:nvSpPr>
      <dsp:spPr>
        <a:xfrm>
          <a:off x="0" y="638175"/>
          <a:ext cx="2190749" cy="1314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Fixed costs</a:t>
          </a:r>
          <a:endParaRPr lang="en-US" sz="3600" kern="1200" dirty="0"/>
        </a:p>
      </dsp:txBody>
      <dsp:txXfrm>
        <a:off x="0" y="638175"/>
        <a:ext cx="2190749" cy="1314449"/>
      </dsp:txXfrm>
    </dsp:sp>
    <dsp:sp modelId="{431EAF65-2C25-4DD8-90BB-8B657AB7EB09}">
      <dsp:nvSpPr>
        <dsp:cNvPr id="0" name=""/>
        <dsp:cNvSpPr/>
      </dsp:nvSpPr>
      <dsp:spPr>
        <a:xfrm>
          <a:off x="2409825" y="638175"/>
          <a:ext cx="2190749" cy="1314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Variable costs</a:t>
          </a:r>
          <a:endParaRPr lang="en-US" sz="3600" kern="1200" dirty="0"/>
        </a:p>
      </dsp:txBody>
      <dsp:txXfrm>
        <a:off x="2409825" y="638175"/>
        <a:ext cx="2190749" cy="1314449"/>
      </dsp:txXfrm>
    </dsp:sp>
    <dsp:sp modelId="{86EA66CE-ED2C-45D1-AC64-E3875352A8B9}">
      <dsp:nvSpPr>
        <dsp:cNvPr id="0" name=""/>
        <dsp:cNvSpPr/>
      </dsp:nvSpPr>
      <dsp:spPr>
        <a:xfrm>
          <a:off x="4819649" y="638175"/>
          <a:ext cx="2190749" cy="1314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Total costs</a:t>
          </a:r>
        </a:p>
      </dsp:txBody>
      <dsp:txXfrm>
        <a:off x="4819649" y="638175"/>
        <a:ext cx="2190749" cy="131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1D747-0623-CF45-AE38-8C99EF58BE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9EE54-9A30-6641-A4A9-417229C2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2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EE54-9A30-6641-A4A9-417229C2E6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86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0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2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2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6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7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D9EC85-50C9-5E45-936A-0D7CFF51222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29C0AE-BA2A-2343-AC36-7AF8B540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  <p:sldLayoutId id="21474842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of_NS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38" y="441707"/>
            <a:ext cx="918904" cy="1013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99" y="1455102"/>
            <a:ext cx="3200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Pricing Strategies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476500"/>
            <a:ext cx="4292600" cy="18923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F4CE77A-4568-4FC0-B782-CCED41F8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187" y="4674764"/>
            <a:ext cx="3608363" cy="1456267"/>
          </a:xfrm>
        </p:spPr>
        <p:txBody>
          <a:bodyPr/>
          <a:lstStyle/>
          <a:p>
            <a:pPr algn="ctr"/>
            <a:r>
              <a:rPr lang="en-US" b="1" dirty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363693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011" y="0"/>
            <a:ext cx="8631989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 Setting Prices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3796207"/>
          <a:ext cx="7010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6"/>
          <p:cNvSpPr txBox="1">
            <a:spLocks/>
          </p:cNvSpPr>
          <p:nvPr/>
        </p:nvSpPr>
        <p:spPr>
          <a:xfrm>
            <a:off x="872958" y="1264308"/>
            <a:ext cx="7543800" cy="1157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>
                <a:latin typeface="Arial" charset="0"/>
                <a:ea typeface="ヒラギノ角ゴ Pro W3" charset="0"/>
                <a:cs typeface="ヒラギノ角ゴ Pro W3" charset="0"/>
              </a:rPr>
              <a:t>Company and Product Costs</a:t>
            </a:r>
          </a:p>
          <a:p>
            <a:pPr algn="ctr"/>
            <a:endParaRPr lang="en-US" u="sng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Types of costs</a:t>
            </a:r>
          </a:p>
        </p:txBody>
      </p:sp>
    </p:spTree>
    <p:extLst>
      <p:ext uri="{BB962C8B-B14F-4D97-AF65-F5344CB8AC3E}">
        <p14:creationId xmlns:p14="http://schemas.microsoft.com/office/powerpoint/2010/main" val="326814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Setting Prices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71923"/>
            <a:ext cx="8891583" cy="4114800"/>
          </a:xfrm>
        </p:spPr>
        <p:txBody>
          <a:bodyPr>
            <a:normAutofit/>
          </a:bodyPr>
          <a:lstStyle/>
          <a:p>
            <a:pPr marL="533400" indent="-533400" algn="ctr">
              <a:buFontTx/>
              <a:buNone/>
            </a:pPr>
            <a:endParaRPr lang="en-US" sz="2800" b="1" i="1" dirty="0">
              <a:solidFill>
                <a:srgbClr val="1A643E"/>
              </a:solidFill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Fixed costs</a:t>
            </a:r>
            <a:r>
              <a:rPr lang="en-US" sz="2800" dirty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are the costs that do not vary with production or sales level </a:t>
            </a:r>
          </a:p>
          <a:p>
            <a:pPr marL="533400" indent="-533400"/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Rent</a:t>
            </a:r>
          </a:p>
          <a:p>
            <a:pPr marL="533400" indent="-533400"/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Heat</a:t>
            </a:r>
          </a:p>
          <a:p>
            <a:pPr marL="533400" indent="-533400"/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Interest</a:t>
            </a:r>
          </a:p>
          <a:p>
            <a:pPr marL="533400" indent="-533400"/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Executive salaries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981200" y="1638300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Arial" charset="0"/>
                <a:ea typeface="ヒラギノ角ゴ Pro W3" charset="0"/>
                <a:cs typeface="ヒラギノ角ゴ Pro W3" charset="0"/>
              </a:rPr>
              <a:t>Company and Product Costs</a:t>
            </a:r>
          </a:p>
          <a:p>
            <a:endParaRPr lang="en-US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4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779"/>
            <a:ext cx="9340516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Setting Prices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7652" y="2743200"/>
            <a:ext cx="8945052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Variable costs</a:t>
            </a:r>
            <a:r>
              <a:rPr lang="en-US" sz="2800" dirty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are the costs that vary with the level of production</a:t>
            </a:r>
          </a:p>
          <a:p>
            <a:pPr marL="533400" indent="-533400"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533400" indent="-533400"/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Packaging</a:t>
            </a:r>
          </a:p>
          <a:p>
            <a:pPr marL="533400" indent="-533400"/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Raw materials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859904" y="1638300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Arial" charset="0"/>
                <a:ea typeface="ヒラギノ角ゴ Pro W3" charset="0"/>
                <a:cs typeface="ヒラギノ角ゴ Pro W3" charset="0"/>
              </a:rPr>
              <a:t>Company and Product Costs</a:t>
            </a:r>
          </a:p>
          <a:p>
            <a:endParaRPr lang="en-US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764" y="29629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5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42B416F9-46E9-4C71-A10F-4D7A8B6A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0" y="2642379"/>
            <a:ext cx="3931920" cy="99853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CHAPTER 11</a:t>
            </a:r>
          </a:p>
        </p:txBody>
      </p:sp>
    </p:spTree>
    <p:extLst>
      <p:ext uri="{BB962C8B-B14F-4D97-AF65-F5344CB8AC3E}">
        <p14:creationId xmlns:p14="http://schemas.microsoft.com/office/powerpoint/2010/main" val="356561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03 at 11.4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6" y="1665654"/>
            <a:ext cx="7308516" cy="34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03 at 11.4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78" y="1420224"/>
            <a:ext cx="7074806" cy="30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1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04" y="1150844"/>
            <a:ext cx="7697392" cy="455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</a:rPr>
              <a:t>Market Skimming Pricing:</a:t>
            </a:r>
          </a:p>
          <a:p>
            <a:pPr algn="just"/>
            <a:endParaRPr lang="en-US" sz="2400" dirty="0">
              <a:solidFill>
                <a:srgbClr val="FFFF00"/>
              </a:solidFill>
            </a:endParaRPr>
          </a:p>
          <a:p>
            <a:pPr algn="just"/>
            <a:r>
              <a:rPr lang="en-US" sz="2400" dirty="0">
                <a:solidFill>
                  <a:srgbClr val="FFFF00"/>
                </a:solidFill>
              </a:rPr>
              <a:t>- Strategy with high initial prices, to “skim” revenue layers from the market.</a:t>
            </a:r>
          </a:p>
          <a:p>
            <a:pPr algn="just"/>
            <a:endParaRPr lang="en-US" sz="2400" dirty="0">
              <a:solidFill>
                <a:srgbClr val="FFFF00"/>
              </a:solidFill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</a:rPr>
              <a:t>Conditions:</a:t>
            </a:r>
            <a:endParaRPr lang="en-US" sz="2400" dirty="0">
              <a:solidFill>
                <a:srgbClr val="FFFF00"/>
              </a:solidFill>
            </a:endParaRP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Product quality and image must support the price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Buyers must want the product at the price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Costs of producing the product in small volume shouldn't cancel the advantage of charging more.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Competitors shouldn’t be able to enter the market easily.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8" y="341348"/>
            <a:ext cx="1350553" cy="1350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716" y="341348"/>
            <a:ext cx="4766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New product </a:t>
            </a:r>
            <a:r>
              <a:rPr lang="en-US" sz="2800" b="1">
                <a:solidFill>
                  <a:schemeClr val="accent1"/>
                </a:solidFill>
              </a:rPr>
              <a:t>pricing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99306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60" y="888755"/>
            <a:ext cx="8170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/>
          </a:p>
          <a:p>
            <a:pPr algn="just"/>
            <a:r>
              <a:rPr lang="en-US" sz="3200" b="1" dirty="0">
                <a:solidFill>
                  <a:srgbClr val="FFFF00"/>
                </a:solidFill>
              </a:rPr>
              <a:t>Market Penetration</a:t>
            </a:r>
            <a:r>
              <a:rPr lang="en-US" sz="2400" b="1" dirty="0"/>
              <a:t>:</a:t>
            </a:r>
          </a:p>
          <a:p>
            <a:pPr algn="just"/>
            <a:endParaRPr lang="en-US" sz="2000" dirty="0">
              <a:solidFill>
                <a:srgbClr val="031227"/>
              </a:solidFill>
            </a:endParaRPr>
          </a:p>
          <a:p>
            <a:pPr algn="just"/>
            <a:r>
              <a:rPr lang="en-US" sz="2000" dirty="0">
                <a:solidFill>
                  <a:srgbClr val="031227"/>
                </a:solidFill>
              </a:rPr>
              <a:t>- </a:t>
            </a:r>
            <a:r>
              <a:rPr lang="en-US" sz="2800" dirty="0">
                <a:solidFill>
                  <a:srgbClr val="92D050"/>
                </a:solidFill>
              </a:rPr>
              <a:t>Sets a low initial price in order to penetrate the market quickly and deeply to attract a large number of buyers quickly to gain market share.</a:t>
            </a:r>
          </a:p>
          <a:p>
            <a:pPr algn="just"/>
            <a:endParaRPr lang="en-US" sz="2800" dirty="0">
              <a:solidFill>
                <a:srgbClr val="92D050"/>
              </a:solidFill>
            </a:endParaRPr>
          </a:p>
          <a:p>
            <a:pPr algn="just"/>
            <a:r>
              <a:rPr lang="en-US" sz="2800" b="1" dirty="0">
                <a:solidFill>
                  <a:srgbClr val="92D050"/>
                </a:solidFill>
              </a:rPr>
              <a:t>Conditions:</a:t>
            </a:r>
            <a:endParaRPr lang="en-US" sz="2800" dirty="0">
              <a:solidFill>
                <a:srgbClr val="92D050"/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en-US" sz="2800" dirty="0">
                <a:solidFill>
                  <a:srgbClr val="92D050"/>
                </a:solidFill>
              </a:rPr>
              <a:t>Price sensitive market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en-US" sz="2800" dirty="0">
                <a:solidFill>
                  <a:srgbClr val="92D050"/>
                </a:solidFill>
              </a:rPr>
              <a:t>production and distribution costs must decrease as sales volume increases.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en-US" sz="2800" dirty="0">
                <a:solidFill>
                  <a:srgbClr val="92D050"/>
                </a:solidFill>
              </a:rPr>
              <a:t>Low prices must keep competition out of the market. 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45" y="1053069"/>
            <a:ext cx="1487295" cy="1487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716" y="341348"/>
            <a:ext cx="4766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New product </a:t>
            </a:r>
            <a:r>
              <a:rPr lang="en-US" sz="2800" b="1">
                <a:solidFill>
                  <a:schemeClr val="accent1"/>
                </a:solidFill>
              </a:rPr>
              <a:t>pricing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32178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03 at 11.4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6" y="1658982"/>
            <a:ext cx="8120320" cy="389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9706" y="760675"/>
            <a:ext cx="468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Product Mix Pricing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91025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45" y="557323"/>
            <a:ext cx="2747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Product line pricing:</a:t>
            </a:r>
          </a:p>
          <a:p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192" y="1034377"/>
            <a:ext cx="771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en-US" sz="2000" b="1" dirty="0"/>
              <a:t>Takes into account the cost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differences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/>
              <a:t>between products in line, </a:t>
            </a:r>
            <a:r>
              <a:rPr lang="en-US" sz="2000" b="1" dirty="0">
                <a:solidFill>
                  <a:srgbClr val="FF0000"/>
                </a:solidFill>
              </a:rPr>
              <a:t>customer evaluation </a:t>
            </a:r>
            <a:r>
              <a:rPr lang="en-US" sz="2000" b="1" dirty="0"/>
              <a:t>of their features, and </a:t>
            </a:r>
            <a:r>
              <a:rPr lang="en-US" sz="2000" b="1" dirty="0">
                <a:solidFill>
                  <a:srgbClr val="FF0000"/>
                </a:solidFill>
              </a:rPr>
              <a:t>competitors’ prices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413" y="46774"/>
            <a:ext cx="468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Product Mix Pricing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689BB-F7A4-468D-9BCE-0DBCFAAA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66" y="1898869"/>
            <a:ext cx="7567668" cy="45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29 at 11.3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3" y="613408"/>
            <a:ext cx="7757551" cy="56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3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A9B5C-D763-4734-BCF3-733A80089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414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Product bundle pricing: </a:t>
            </a:r>
          </a:p>
          <a:p>
            <a:pPr algn="just"/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Combines several products at a reduced price.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ADE25-32BA-483E-93E7-4EC5ABB4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2" y="1368247"/>
            <a:ext cx="6569611" cy="51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316" y="1137659"/>
            <a:ext cx="4753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Optional product pricing</a:t>
            </a: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2400" dirty="0">
                <a:solidFill>
                  <a:srgbClr val="92D050"/>
                </a:solidFill>
              </a:rPr>
              <a:t>takes into account optional or </a:t>
            </a:r>
            <a:r>
              <a:rPr lang="en-US" sz="2400" dirty="0">
                <a:solidFill>
                  <a:srgbClr val="FF0000"/>
                </a:solidFill>
              </a:rPr>
              <a:t>accessory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rgbClr val="92D050"/>
                </a:solidFill>
              </a:rPr>
              <a:t>products along with the main product.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7887" y="70443"/>
            <a:ext cx="468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Product Mix Pricing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0B8DD-0923-402C-8B57-A36AB04A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176" y="845745"/>
            <a:ext cx="3638481" cy="29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885584-C051-4385-AE20-8D520485C1CA}"/>
              </a:ext>
            </a:extLst>
          </p:cNvPr>
          <p:cNvSpPr txBox="1"/>
          <p:nvPr/>
        </p:nvSpPr>
        <p:spPr>
          <a:xfrm>
            <a:off x="457200" y="543579"/>
            <a:ext cx="36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Captive product pricing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DAC05-E6CA-4A25-B6A0-75AC7F956251}"/>
              </a:ext>
            </a:extLst>
          </p:cNvPr>
          <p:cNvSpPr txBox="1"/>
          <p:nvPr/>
        </p:nvSpPr>
        <p:spPr>
          <a:xfrm>
            <a:off x="454704" y="1257326"/>
            <a:ext cx="453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en-US" sz="2400" dirty="0">
                <a:solidFill>
                  <a:srgbClr val="92D050"/>
                </a:solidFill>
              </a:rPr>
              <a:t>Involves products that </a:t>
            </a:r>
            <a:r>
              <a:rPr lang="en-US" sz="2400" dirty="0">
                <a:solidFill>
                  <a:srgbClr val="FF0000"/>
                </a:solidFill>
              </a:rPr>
              <a:t>must be used </a:t>
            </a:r>
            <a:r>
              <a:rPr lang="en-US" sz="2400" dirty="0">
                <a:solidFill>
                  <a:srgbClr val="92D050"/>
                </a:solidFill>
              </a:rPr>
              <a:t>along with the main product.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4EE8E-64F5-46C8-AEE4-E97514AC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4" y="2088323"/>
            <a:ext cx="5847622" cy="44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0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4508" y="690536"/>
            <a:ext cx="7974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92D050"/>
                </a:solidFill>
              </a:rPr>
              <a:t>By- product pricing</a:t>
            </a:r>
          </a:p>
          <a:p>
            <a:pPr algn="just"/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Refers to products with </a:t>
            </a:r>
            <a:r>
              <a:rPr lang="en-US" sz="3200" b="1" dirty="0">
                <a:solidFill>
                  <a:srgbClr val="FF0000"/>
                </a:solidFill>
              </a:rPr>
              <a:t>little or no value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produced as a result of the main product. Producers will seek little or no profit other than the cost to cover storage and delivery.</a:t>
            </a:r>
          </a:p>
        </p:txBody>
      </p:sp>
    </p:spTree>
    <p:extLst>
      <p:ext uri="{BB962C8B-B14F-4D97-AF65-F5344CB8AC3E}">
        <p14:creationId xmlns:p14="http://schemas.microsoft.com/office/powerpoint/2010/main" val="354391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03 at 11.5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5" y="467694"/>
            <a:ext cx="7717873" cy="54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0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868" y="1582802"/>
            <a:ext cx="5201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Discount and allowance pricing: </a:t>
            </a:r>
            <a:r>
              <a:rPr lang="en-US" sz="2000" dirty="0"/>
              <a:t>Reduces prices to reward customer responses such as paying early or promoting the product.</a:t>
            </a:r>
          </a:p>
          <a:p>
            <a:pPr marL="285750" indent="-285750" algn="just">
              <a:buFontTx/>
              <a:buChar char="-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454" y="1431824"/>
            <a:ext cx="3129704" cy="2082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868" y="4160031"/>
            <a:ext cx="818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Segmented pricing: </a:t>
            </a:r>
            <a:r>
              <a:rPr lang="en-US" sz="2000" dirty="0"/>
              <a:t>Used when a company sells a product at two or more prices though the difference isn't based on cost.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8484" y="5091454"/>
            <a:ext cx="7183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US" sz="2000" dirty="0"/>
              <a:t>Market must be segmental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/>
              <a:t>Segments must show different degrees of demand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/>
              <a:t>Watching the market can’t exceed the extra revenue obtained from the price difference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/>
              <a:t>Must be legal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3048" y="239590"/>
            <a:ext cx="436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Price </a:t>
            </a:r>
            <a:r>
              <a:rPr lang="en-US" sz="2800" b="1">
                <a:solidFill>
                  <a:schemeClr val="accent1"/>
                </a:solidFill>
              </a:rPr>
              <a:t>Adjustment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315724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963" y="1591141"/>
            <a:ext cx="79083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Psychological pricing: </a:t>
            </a:r>
            <a:r>
              <a:rPr lang="en-US" sz="2000" dirty="0"/>
              <a:t>Occurs when sellers consider the psychology of prices, not simply economies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9" y="2587712"/>
            <a:ext cx="2479866" cy="1796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3471" y="565883"/>
            <a:ext cx="436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Price </a:t>
            </a:r>
            <a:r>
              <a:rPr lang="en-US" sz="2800" b="1">
                <a:solidFill>
                  <a:schemeClr val="accent1"/>
                </a:solidFill>
              </a:rPr>
              <a:t>Adjustment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4195235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557" y="833424"/>
            <a:ext cx="76290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Promotional pricing</a:t>
            </a:r>
            <a:r>
              <a:rPr lang="en-US" sz="2400" b="1" dirty="0"/>
              <a:t>: </a:t>
            </a:r>
            <a:r>
              <a:rPr lang="en-US" sz="2400" dirty="0"/>
              <a:t>when prices are temporarily priced below list price or cost to increase demand</a:t>
            </a:r>
          </a:p>
          <a:p>
            <a:pPr algn="just"/>
            <a:endParaRPr lang="en-US" sz="2400" dirty="0"/>
          </a:p>
          <a:p>
            <a:pPr marL="533400" indent="-533400" algn="just">
              <a:buFont typeface="Arial" charset="0"/>
              <a:buChar char="•"/>
            </a:pPr>
            <a:r>
              <a:rPr lang="en-US" sz="2400" b="1" dirty="0">
                <a:ea typeface="ＭＳ Ｐゴシック" pitchFamily="-65" charset="-128"/>
              </a:rPr>
              <a:t>Discounts</a:t>
            </a:r>
          </a:p>
          <a:p>
            <a:pPr marL="533400" indent="-533400" algn="just">
              <a:buFont typeface="Arial" charset="0"/>
              <a:buChar char="•"/>
            </a:pPr>
            <a:r>
              <a:rPr lang="en-US" sz="2400" b="1" dirty="0">
                <a:ea typeface="ＭＳ Ｐゴシック" pitchFamily="-65" charset="-128"/>
              </a:rPr>
              <a:t>Special event pricing</a:t>
            </a:r>
            <a:endParaRPr lang="en-US" sz="2400" dirty="0">
              <a:ea typeface="ＭＳ Ｐゴシック" pitchFamily="-65" charset="-128"/>
            </a:endParaRPr>
          </a:p>
          <a:p>
            <a:pPr marL="533400" indent="-533400" algn="just">
              <a:buFont typeface="Arial" charset="0"/>
              <a:buChar char="•"/>
            </a:pPr>
            <a:r>
              <a:rPr lang="en-US" sz="2400" b="1" dirty="0">
                <a:ea typeface="ＭＳ Ｐゴシック" pitchFamily="-65" charset="-128"/>
              </a:rPr>
              <a:t>Cash rebates</a:t>
            </a:r>
            <a:endParaRPr lang="en-US" sz="2400" dirty="0">
              <a:ea typeface="ＭＳ Ｐゴシック" pitchFamily="-65" charset="-128"/>
            </a:endParaRPr>
          </a:p>
          <a:p>
            <a:pPr marL="533400" indent="-533400" algn="just">
              <a:buFont typeface="Arial" charset="0"/>
              <a:buChar char="•"/>
            </a:pPr>
            <a:r>
              <a:rPr lang="en-US" sz="2400" b="1" dirty="0">
                <a:ea typeface="ＭＳ Ｐゴシック" pitchFamily="-65" charset="-128"/>
              </a:rPr>
              <a:t>Loss leaders</a:t>
            </a:r>
            <a:r>
              <a:rPr lang="en-US" sz="2400" dirty="0">
                <a:ea typeface="ＭＳ Ｐゴシック" pitchFamily="-65" charset="-128"/>
              </a:rPr>
              <a:t> </a:t>
            </a:r>
          </a:p>
          <a:p>
            <a:pPr marL="533400" indent="-533400" algn="just">
              <a:buFont typeface="Arial" charset="0"/>
              <a:buChar char="•"/>
            </a:pPr>
            <a:r>
              <a:rPr lang="en-US" sz="2400" b="1" dirty="0">
                <a:ea typeface="ＭＳ Ｐゴシック" pitchFamily="-65" charset="-128"/>
              </a:rPr>
              <a:t>Low-interest financing, longer warrantees, </a:t>
            </a:r>
            <a:r>
              <a:rPr lang="en-US" sz="2400" dirty="0">
                <a:ea typeface="ＭＳ Ｐゴシック" pitchFamily="-65" charset="-128"/>
              </a:rPr>
              <a:t>and </a:t>
            </a:r>
            <a:r>
              <a:rPr lang="en-US" sz="2400" b="1" dirty="0">
                <a:ea typeface="ＭＳ Ｐゴシック" pitchFamily="-65" charset="-128"/>
              </a:rPr>
              <a:t>free maintenance</a:t>
            </a:r>
            <a:r>
              <a:rPr lang="en-US" sz="2400" dirty="0">
                <a:ea typeface="ＭＳ Ｐゴシック" pitchFamily="-65" charset="-128"/>
              </a:rPr>
              <a:t> lower the consumer’s “price.”</a:t>
            </a:r>
          </a:p>
          <a:p>
            <a:pPr marL="533400" indent="-533400" algn="just">
              <a:buFont typeface="Arial" charset="0"/>
              <a:buChar char="•"/>
            </a:pPr>
            <a:endParaRPr lang="en-US" sz="2400" dirty="0">
              <a:ea typeface="ＭＳ Ｐゴシック" pitchFamily="-65" charset="-128"/>
            </a:endParaRPr>
          </a:p>
          <a:p>
            <a:pPr algn="just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3294410" y="475570"/>
            <a:ext cx="793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36" y="4793473"/>
            <a:ext cx="2916554" cy="2064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6079" y="95970"/>
            <a:ext cx="436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Price </a:t>
            </a:r>
            <a:r>
              <a:rPr lang="en-US" sz="2800" b="1">
                <a:solidFill>
                  <a:schemeClr val="accent1"/>
                </a:solidFill>
              </a:rPr>
              <a:t>Adjustment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377507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03 at 11.5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5" y="1181777"/>
            <a:ext cx="7190212" cy="3542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3048" y="239590"/>
            <a:ext cx="436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Price </a:t>
            </a:r>
            <a:r>
              <a:rPr lang="en-US" sz="2800" b="1">
                <a:solidFill>
                  <a:schemeClr val="accent1"/>
                </a:solidFill>
              </a:rPr>
              <a:t>Adjustment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2658333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66329" y="1082641"/>
            <a:ext cx="6704007" cy="215164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3200" b="1" dirty="0">
                <a:solidFill>
                  <a:srgbClr val="FFFF00"/>
                </a:solidFill>
                <a:latin typeface="Calibri" pitchFamily="-65" charset="0"/>
              </a:rPr>
              <a:t>Dynamic pricing </a:t>
            </a:r>
            <a:r>
              <a:rPr lang="en-US" sz="2400" b="1" dirty="0">
                <a:solidFill>
                  <a:srgbClr val="92D050"/>
                </a:solidFill>
                <a:latin typeface="Calibri" pitchFamily="-65" charset="0"/>
              </a:rPr>
              <a:t>is when prices are adjusted continually to meet the characteristics and needs of the individual customer and situations</a:t>
            </a:r>
          </a:p>
          <a:p>
            <a:pPr algn="just"/>
            <a:endParaRPr lang="en-US" sz="3200" dirty="0">
              <a:solidFill>
                <a:srgbClr val="92D050"/>
              </a:solidFill>
              <a:latin typeface="Calibri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527" y="497866"/>
            <a:ext cx="488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Price Adjustment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324D4-5413-4ED7-9598-5FFFB84D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37" y="2799470"/>
            <a:ext cx="4439220" cy="27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What Is a Price?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37695" y="2248569"/>
            <a:ext cx="8832516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amount of money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charged for a product or service.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sum of all the values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that consumers give up in order to gain the benefits of having or using a product or service.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The only element in the marketing mix that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produces revenue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; all other elements represent costs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3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03 at 12.0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00" y="1605045"/>
            <a:ext cx="7676527" cy="4716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1590" y="536565"/>
            <a:ext cx="224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Price Changes</a:t>
            </a:r>
          </a:p>
        </p:txBody>
      </p:sp>
    </p:spTree>
    <p:extLst>
      <p:ext uri="{BB962C8B-B14F-4D97-AF65-F5344CB8AC3E}">
        <p14:creationId xmlns:p14="http://schemas.microsoft.com/office/powerpoint/2010/main" val="270850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747" y="171785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Setting Prices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6911" y="2019124"/>
            <a:ext cx="8937089" cy="14098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Understanding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how much value consumers place on the benefits</a:t>
            </a:r>
            <a:r>
              <a:rPr lang="en-US" sz="2400" b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they receive from the product and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setting a price that captures that value</a:t>
            </a:r>
            <a:endParaRPr lang="en-US" b="1" dirty="0">
              <a:solidFill>
                <a:srgbClr val="FFFF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981200" y="1190705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latin typeface="Arial" charset="0"/>
                <a:ea typeface="ヒラギノ角ゴ Pro W3" charset="0"/>
                <a:cs typeface="ヒラギノ角ゴ Pro W3" charset="0"/>
              </a:rPr>
              <a:t>Customer Perceptions of Value</a:t>
            </a:r>
          </a:p>
          <a:p>
            <a:pPr marL="0" indent="0">
              <a:buNone/>
            </a:pPr>
            <a:endParaRPr lang="en-US" sz="2800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1652053" y="3603590"/>
          <a:ext cx="6046804" cy="271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06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 Setting Prices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41837" y="2184590"/>
            <a:ext cx="8781847" cy="41148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Value-based pricing: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Uses 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buyers</a:t>
            </a:r>
            <a:r>
              <a:rPr lang="ja-JP" alt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perceptions of value</a:t>
            </a: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, not the sellers cost, as the key to pricing.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Price is considered 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before</a:t>
            </a:r>
            <a:r>
              <a:rPr lang="en-US" sz="26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the marketing program is set.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Value-based pricing is 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customer driven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295400" y="1181100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u="sng" dirty="0">
                <a:latin typeface="Arial" charset="0"/>
                <a:ea typeface="ヒラギノ角ゴ Pro W3" charset="0"/>
                <a:cs typeface="ヒラギノ角ゴ Pro W3" charset="0"/>
              </a:rPr>
              <a:t>Customer Perceptions of Value</a:t>
            </a:r>
          </a:p>
          <a:p>
            <a:endParaRPr lang="en-US" sz="2800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8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47" y="0"/>
            <a:ext cx="9541042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Setting Prices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" y="1333500"/>
            <a:ext cx="5643355" cy="5035969"/>
          </a:xfrm>
        </p:spPr>
        <p:txBody>
          <a:bodyPr>
            <a:normAutofit fontScale="92500" lnSpcReduction="10000"/>
          </a:bodyPr>
          <a:lstStyle/>
          <a:p>
            <a:pPr marL="533400" indent="-533400" algn="just">
              <a:buFontTx/>
              <a:buNone/>
            </a:pPr>
            <a:endParaRPr lang="en-US" sz="2800" b="1" i="1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533400" indent="-533400" algn="just">
              <a:buFontTx/>
              <a:buNone/>
            </a:pPr>
            <a:r>
              <a:rPr lang="en-US" sz="2800" b="1" dirty="0">
                <a:latin typeface="Arial" charset="0"/>
                <a:ea typeface="ヒラギノ角ゴ Pro W3" charset="0"/>
                <a:cs typeface="ヒラギノ角ゴ Pro W3" charset="0"/>
              </a:rPr>
              <a:t>Everyday low pricing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(EDLP)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involves charging a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constant everyday low price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with few or no temporary price discounts</a:t>
            </a:r>
          </a:p>
          <a:p>
            <a:pPr marL="533400" indent="-533400" algn="just"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533400" indent="-533400" algn="just">
              <a:buFontTx/>
              <a:buNone/>
            </a:pPr>
            <a:endParaRPr lang="en-US" sz="28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533400" indent="-533400" algn="just">
              <a:buFontTx/>
              <a:buNone/>
            </a:pPr>
            <a:r>
              <a:rPr lang="en-US" sz="2800" b="1" dirty="0">
                <a:latin typeface="Arial" charset="0"/>
                <a:ea typeface="ヒラギノ角ゴ Pro W3" charset="0"/>
                <a:cs typeface="ヒラギノ角ゴ Pro W3" charset="0"/>
              </a:rPr>
              <a:t>High-low pricing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involves charging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higher prices on an everyday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basis but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running frequent promotions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to lower prices temporarily on selected items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210045" y="952500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latin typeface="Arial" charset="0"/>
                <a:ea typeface="ヒラギノ角ゴ Pro W3" charset="0"/>
                <a:cs typeface="ヒラギノ角ゴ Pro W3" charset="0"/>
              </a:rPr>
              <a:t>Customer Perceptions of Value</a:t>
            </a:r>
          </a:p>
          <a:p>
            <a:endParaRPr lang="en-US" sz="2800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Picture 2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7" y="1728878"/>
            <a:ext cx="3095035" cy="2078418"/>
          </a:xfrm>
          <a:prstGeom prst="rect">
            <a:avLst/>
          </a:prstGeom>
        </p:spPr>
      </p:pic>
      <p:pic>
        <p:nvPicPr>
          <p:cNvPr id="7" name="Picture 6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83" y="4042578"/>
            <a:ext cx="3095035" cy="25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8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16" y="329197"/>
            <a:ext cx="8400181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Factors to Consider When </a:t>
            </a:r>
            <a:br>
              <a:rPr lang="en-US" sz="3200" b="1" dirty="0">
                <a:solidFill>
                  <a:srgbClr val="92D050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b="1" dirty="0">
                <a:solidFill>
                  <a:srgbClr val="92D05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Setting Prices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7116" y="2400300"/>
            <a:ext cx="8786464" cy="4876800"/>
          </a:xfrm>
        </p:spPr>
        <p:txBody>
          <a:bodyPr>
            <a:normAutofit/>
          </a:bodyPr>
          <a:lstStyle/>
          <a:p>
            <a:pPr marL="533400" indent="-533400" algn="ctr">
              <a:buFontTx/>
              <a:buNone/>
            </a:pPr>
            <a:endParaRPr lang="en-US" b="1" i="1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0" indent="0" algn="just">
              <a:buNone/>
            </a:pP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Cost-based pricing</a:t>
            </a:r>
          </a:p>
          <a:p>
            <a:pPr marL="0" indent="0" algn="just">
              <a:buNone/>
            </a:pPr>
            <a:endParaRPr lang="en-US" sz="24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algn="just"/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Involves setting prices based on 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costs for producing, distributing, and selling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the product plus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 fair rate of return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for its effort and risk</a:t>
            </a:r>
          </a:p>
          <a:p>
            <a:pPr algn="just"/>
            <a:endParaRPr lang="en-US" sz="2400" b="1" i="1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algn="just"/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Adds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 standard markup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to the cost of the product</a:t>
            </a:r>
          </a:p>
          <a:p>
            <a:pPr algn="just"/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algn="just"/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Cost-based pricing is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product driven</a:t>
            </a:r>
          </a:p>
          <a:p>
            <a:endParaRPr lang="en-US" sz="24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buNone/>
            </a:pPr>
            <a:endParaRPr lang="en-US" sz="24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533400" indent="-533400">
              <a:buFontTx/>
              <a:buNone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533400" indent="-533400">
              <a:buFontTx/>
              <a:buNone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84084" y="1257300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Arial" charset="0"/>
                <a:ea typeface="ヒラギノ角ゴ Pro W3" charset="0"/>
                <a:cs typeface="ヒラギノ角ゴ Pro W3" charset="0"/>
              </a:rPr>
              <a:t>Company and Product Costs</a:t>
            </a:r>
          </a:p>
          <a:p>
            <a:endParaRPr lang="en-US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5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 Setting Prices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41837" y="2184590"/>
            <a:ext cx="8781847" cy="41148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Value-based pricing: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Uses 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buyers</a:t>
            </a:r>
            <a:r>
              <a:rPr lang="ja-JP" alt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perceptions of value</a:t>
            </a: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, not the sellers cost, as the key to pricing.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Price is considered 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before</a:t>
            </a:r>
            <a:r>
              <a:rPr lang="en-US" sz="26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the marketing program is set.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Value-based pricing is 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customer driven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295400" y="1181100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u="sng" dirty="0">
                <a:latin typeface="Arial" charset="0"/>
                <a:ea typeface="ヒラギノ角ゴ Pro W3" charset="0"/>
                <a:cs typeface="ヒラギノ角ゴ Pro W3" charset="0"/>
              </a:rPr>
              <a:t>Customer Perceptions of Value</a:t>
            </a:r>
          </a:p>
          <a:p>
            <a:endParaRPr lang="en-US" sz="2800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7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68" y="0"/>
            <a:ext cx="9086516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Factors to Consider When Setting Prices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5829" y="1783793"/>
            <a:ext cx="8494276" cy="4114800"/>
          </a:xfrm>
        </p:spPr>
        <p:txBody>
          <a:bodyPr>
            <a:normAutofit fontScale="92500" lnSpcReduction="10000"/>
          </a:bodyPr>
          <a:lstStyle/>
          <a:p>
            <a:pPr marL="533400" indent="-533400" algn="ctr">
              <a:buFontTx/>
              <a:buNone/>
            </a:pPr>
            <a:endParaRPr lang="en-US" sz="2800" b="1" i="1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Good-value pricing</a:t>
            </a:r>
          </a:p>
          <a:p>
            <a:pPr marL="533400" indent="-533400">
              <a:buFontTx/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Offers the right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combination of quality and good service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to fair price</a:t>
            </a:r>
          </a:p>
          <a:p>
            <a:pPr marL="533400" indent="-533400"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Existing brands are being redesigned to offer more quality for a given price or the same quality for less price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14884" y="1143000"/>
            <a:ext cx="7162800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latin typeface="Arial" charset="0"/>
                <a:ea typeface="ヒラギノ角ゴ Pro W3" charset="0"/>
                <a:cs typeface="ヒラギノ角ゴ Pro W3" charset="0"/>
              </a:rPr>
              <a:t>Customer Perceptions of Value</a:t>
            </a:r>
          </a:p>
          <a:p>
            <a:endParaRPr lang="en-US" sz="2800" u="sng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22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828</TotalTime>
  <Words>832</Words>
  <Application>Microsoft Office PowerPoint</Application>
  <PresentationFormat>On-screen Show (4:3)</PresentationFormat>
  <Paragraphs>140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Times New Roman</vt:lpstr>
      <vt:lpstr>Wingdings</vt:lpstr>
      <vt:lpstr>ヒラギノ角ゴ Pro W3</vt:lpstr>
      <vt:lpstr>Celestial</vt:lpstr>
      <vt:lpstr>CHAPTER 10</vt:lpstr>
      <vt:lpstr>PowerPoint Presentation</vt:lpstr>
      <vt:lpstr>What Is a Price?</vt:lpstr>
      <vt:lpstr>Factors to Consider When Setting Prices</vt:lpstr>
      <vt:lpstr>Factors to Consider When  Setting Prices</vt:lpstr>
      <vt:lpstr>Factors to Consider When Setting Prices</vt:lpstr>
      <vt:lpstr>Factors to Consider When  Setting Prices</vt:lpstr>
      <vt:lpstr>Factors to Consider When  Setting Prices</vt:lpstr>
      <vt:lpstr>Factors to Consider When Setting Prices</vt:lpstr>
      <vt:lpstr>Factors to Consider When  Setting Prices</vt:lpstr>
      <vt:lpstr>Factors to Consider When Setting Prices</vt:lpstr>
      <vt:lpstr>Factors to Consider When Setting Prices</vt:lpstr>
      <vt:lpstr>CHAPTER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bundle pricing:  - Combines several products at a reduced price.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strategies</dc:title>
  <dc:creator>mehnaaz.kamal</dc:creator>
  <cp:lastModifiedBy>Windows User</cp:lastModifiedBy>
  <cp:revision>48</cp:revision>
  <dcterms:created xsi:type="dcterms:W3CDTF">2015-11-03T05:41:04Z</dcterms:created>
  <dcterms:modified xsi:type="dcterms:W3CDTF">2018-07-23T06:40:23Z</dcterms:modified>
</cp:coreProperties>
</file>