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31" r:id="rId16"/>
    <p:sldId id="328" r:id="rId17"/>
    <p:sldId id="329" r:id="rId18"/>
    <p:sldId id="33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2418-2F5E-4745-A4F1-E3A7EAF78342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BE44D-837E-451C-A3EA-D06F8D20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061615-7F51-4CD2-B897-4BB7A57C0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85A6-7A81-4DFE-8466-1534B9F2960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6394ABF7-ADF0-4C84-958D-AB52C83F02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2CDDED14-C316-49B1-A972-9CCE8E4FB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1E13B3-CB7E-49B2-B3F2-1175D92A8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B0B54-7234-4A2D-8C16-CDD8EF6ED3D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E057D4FA-BEAF-4C01-A58B-735F09CE83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0CAE7FC-935E-411D-B1E5-CC20D045C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66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0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8EE45-3DE5-4F29-8E37-8EA3854C10F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8600B-6189-4D9B-AE3F-A6F8C097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66FF3-0641-41B4-A255-E4C2F28B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3F191-7874-4A24-BECD-FF1DDCD1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4EA84E-58E4-4734-A09F-B34C570ED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62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A3FCF9-ACF7-495B-A4CA-7DFC1FD20F4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5095-144E-48EC-9F9A-F551F192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0151FF6-3F3F-4EDA-AF1B-AC48E225F9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1893" y="4229100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1"/>
                </a:solidFill>
              </a:rPr>
              <a:t>Advertising, Public Relations &amp; Sales Promotions</a:t>
            </a:r>
            <a:r>
              <a:rPr lang="en-US" altLang="en-US" dirty="0"/>
              <a:t> </a:t>
            </a:r>
            <a:br>
              <a:rPr lang="en-US" altLang="en-US" sz="5325" dirty="0">
                <a:latin typeface="Arial Black" panose="020B0A04020102020204" pitchFamily="34" charset="0"/>
              </a:rPr>
            </a:br>
            <a:endParaRPr lang="en-US" altLang="en-US" sz="5325" dirty="0">
              <a:latin typeface="Arial Black" panose="020B0A04020102020204" pitchFamily="34" charset="0"/>
            </a:endParaRP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D22B6A64-59A9-4144-8390-E49BFD30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798116"/>
            <a:ext cx="57721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</a:rPr>
              <a:t>Chapter 15 &amp; 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>
            <a:extLst>
              <a:ext uri="{FF2B5EF4-FFF2-40B4-BE49-F238E27FC236}">
                <a16:creationId xmlns:a16="http://schemas.microsoft.com/office/drawing/2014/main" id="{4625E932-0146-4777-9CE0-7A7CCB5D5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0369" y="455648"/>
            <a:ext cx="6172200" cy="459581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1"/>
                </a:solidFill>
              </a:rPr>
              <a:t>Developing advertising strategy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21527BFB-30A3-4FBE-81A3-4FC2C7CF46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00200" y="2000250"/>
            <a:ext cx="600075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Select advertising media: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Major steps in media selection are</a:t>
            </a:r>
            <a:endParaRPr lang="en-US" altLang="en-US" dirty="0">
              <a:solidFill>
                <a:srgbClr val="FFFF00"/>
              </a:solidFill>
            </a:endParaRPr>
          </a:p>
          <a:p>
            <a:pPr lvl="1"/>
            <a:r>
              <a:rPr lang="en-US" altLang="en-US" sz="1350" dirty="0"/>
              <a:t>Decide on level of </a:t>
            </a:r>
            <a:r>
              <a:rPr lang="en-US" altLang="en-US" sz="1350" i="1" dirty="0"/>
              <a:t>reach, frequency</a:t>
            </a:r>
            <a:r>
              <a:rPr lang="en-US" altLang="en-US" sz="1350" dirty="0"/>
              <a:t> and </a:t>
            </a:r>
            <a:r>
              <a:rPr lang="en-US" altLang="en-US" sz="1350" i="1" dirty="0"/>
              <a:t>impact</a:t>
            </a:r>
            <a:r>
              <a:rPr lang="en-US" altLang="en-US" sz="1350" dirty="0"/>
              <a:t>: </a:t>
            </a:r>
          </a:p>
          <a:p>
            <a:pPr lvl="1"/>
            <a:r>
              <a:rPr lang="en-US" altLang="en-US" sz="1350" dirty="0"/>
              <a:t>Choose among the major media types by considering:</a:t>
            </a:r>
          </a:p>
          <a:p>
            <a:pPr lvl="2"/>
            <a:r>
              <a:rPr lang="en-US" altLang="en-US" sz="1350" dirty="0"/>
              <a:t>Target consumer media habits, nature of the product:</a:t>
            </a:r>
            <a:r>
              <a:rPr lang="en-US" altLang="en-US" sz="1350" dirty="0">
                <a:solidFill>
                  <a:schemeClr val="hlink"/>
                </a:solidFill>
              </a:rPr>
              <a:t> fashion are best advertised in color magazines, auto performance on TV</a:t>
            </a:r>
          </a:p>
          <a:p>
            <a:pPr lvl="2"/>
            <a:r>
              <a:rPr lang="en-US" altLang="en-US" sz="1350" dirty="0"/>
              <a:t>Types of messages: </a:t>
            </a:r>
            <a:r>
              <a:rPr lang="en-US" altLang="en-US" sz="1350" dirty="0">
                <a:solidFill>
                  <a:schemeClr val="hlink"/>
                </a:solidFill>
              </a:rPr>
              <a:t>major sale – news paper, lots of technical data - magazine</a:t>
            </a:r>
            <a:r>
              <a:rPr lang="en-US" altLang="en-US" sz="1350" dirty="0"/>
              <a:t>, and</a:t>
            </a:r>
          </a:p>
          <a:p>
            <a:pPr lvl="2"/>
            <a:r>
              <a:rPr lang="en-US" altLang="en-US" sz="1350" dirty="0"/>
              <a:t>Costs: </a:t>
            </a:r>
            <a:r>
              <a:rPr lang="en-US" altLang="en-US" sz="1350" dirty="0">
                <a:solidFill>
                  <a:schemeClr val="hlink"/>
                </a:solidFill>
              </a:rPr>
              <a:t>the cost of reaching 1,000 people using the media.</a:t>
            </a:r>
            <a:r>
              <a:rPr lang="en-US" altLang="en-US" sz="1350" dirty="0"/>
              <a:t> </a:t>
            </a:r>
          </a:p>
          <a:p>
            <a:pPr lvl="1"/>
            <a:r>
              <a:rPr lang="en-US" altLang="en-US" sz="1350" dirty="0"/>
              <a:t>Select  specific media vehicles: </a:t>
            </a:r>
            <a:r>
              <a:rPr lang="en-US" altLang="en-US" sz="1350" dirty="0">
                <a:solidFill>
                  <a:schemeClr val="hlink"/>
                </a:solidFill>
              </a:rPr>
              <a:t>specific media within each general media type. </a:t>
            </a:r>
            <a:r>
              <a:rPr lang="en-US" altLang="en-US" sz="1350" dirty="0" err="1">
                <a:solidFill>
                  <a:schemeClr val="hlink"/>
                </a:solidFill>
              </a:rPr>
              <a:t>nTV</a:t>
            </a:r>
            <a:r>
              <a:rPr lang="en-US" altLang="en-US" sz="1350" dirty="0">
                <a:solidFill>
                  <a:schemeClr val="hlink"/>
                </a:solidFill>
              </a:rPr>
              <a:t>, ATN Bangla; </a:t>
            </a:r>
            <a:r>
              <a:rPr lang="en-US" altLang="en-US" sz="1350" dirty="0" err="1">
                <a:solidFill>
                  <a:schemeClr val="hlink"/>
                </a:solidFill>
              </a:rPr>
              <a:t>Ittefaq</a:t>
            </a:r>
            <a:r>
              <a:rPr lang="en-US" altLang="en-US" sz="1350" dirty="0">
                <a:solidFill>
                  <a:schemeClr val="hlink"/>
                </a:solidFill>
              </a:rPr>
              <a:t>, Times, Daily Star, Independence. </a:t>
            </a:r>
            <a:endParaRPr lang="en-US" altLang="en-US" sz="1350" dirty="0"/>
          </a:p>
          <a:p>
            <a:pPr lvl="1"/>
            <a:r>
              <a:rPr lang="en-US" altLang="en-US" sz="1350" dirty="0"/>
              <a:t>Decide on media timing: </a:t>
            </a:r>
            <a:r>
              <a:rPr lang="en-US" altLang="en-US" sz="1350" dirty="0">
                <a:solidFill>
                  <a:schemeClr val="hlink"/>
                </a:solidFill>
              </a:rPr>
              <a:t>Hallmark – occasions, Even </a:t>
            </a:r>
            <a:r>
              <a:rPr lang="en-US" altLang="en-US" sz="1350" i="1" dirty="0">
                <a:solidFill>
                  <a:schemeClr val="hlink"/>
                </a:solidFill>
              </a:rPr>
              <a:t>continuity </a:t>
            </a:r>
            <a:r>
              <a:rPr lang="en-US" altLang="en-US" sz="1350" dirty="0">
                <a:solidFill>
                  <a:schemeClr val="hlink"/>
                </a:solidFill>
              </a:rPr>
              <a:t>or uneven </a:t>
            </a:r>
            <a:r>
              <a:rPr lang="en-US" altLang="en-US" sz="1350" i="1" dirty="0">
                <a:solidFill>
                  <a:schemeClr val="hlink"/>
                </a:solidFill>
              </a:rPr>
              <a:t>Pulsing. </a:t>
            </a:r>
            <a:r>
              <a:rPr lang="en-US" altLang="en-US" sz="1350" dirty="0">
                <a:solidFill>
                  <a:schemeClr val="hlink"/>
                </a:solidFill>
              </a:rPr>
              <a:t> </a:t>
            </a:r>
            <a:endParaRPr lang="en-US" altLang="en-US" sz="1350" dirty="0"/>
          </a:p>
          <a:p>
            <a:pPr lvl="1"/>
            <a:endParaRPr lang="en-US" altLang="en-US" sz="135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E897CC9-C3B4-4A1D-A8DE-75E02F9A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400301"/>
            <a:ext cx="6787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Major Media Types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1B37F8B-E32F-41EF-8552-9A83207B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85850"/>
            <a:ext cx="6400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D08CB269-7AFF-4446-B32F-7EFF2243E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028700"/>
            <a:ext cx="5829300" cy="8572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808000"/>
                </a:solidFill>
              </a:rPr>
              <a:t>Advertising</a:t>
            </a:r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CE5D4354-31A0-4295-AD1B-3EC7CEC485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56186" y="3018235"/>
            <a:ext cx="2658665" cy="2437209"/>
          </a:xfrm>
          <a:noFill/>
          <a:ln/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US" altLang="en-US"/>
              <a:t>Newspapers</a:t>
            </a:r>
          </a:p>
          <a:p>
            <a:pPr>
              <a:buClr>
                <a:srgbClr val="CC0000"/>
              </a:buClr>
            </a:pPr>
            <a:r>
              <a:rPr lang="en-US" altLang="en-US"/>
              <a:t>Television</a:t>
            </a:r>
          </a:p>
          <a:p>
            <a:pPr>
              <a:buClr>
                <a:srgbClr val="CC0000"/>
              </a:buClr>
            </a:pPr>
            <a:r>
              <a:rPr lang="en-US" altLang="en-US"/>
              <a:t>Direct Mail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7580D132-A2E9-4D7B-A185-9F0D6B1E75F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29200" y="3198020"/>
            <a:ext cx="2514600" cy="2131219"/>
          </a:xfrm>
          <a:noFill/>
          <a:ln/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US" altLang="en-US"/>
              <a:t>Radio</a:t>
            </a:r>
          </a:p>
          <a:p>
            <a:pPr>
              <a:buClr>
                <a:srgbClr val="CC0000"/>
              </a:buClr>
            </a:pPr>
            <a:r>
              <a:rPr lang="en-US" altLang="en-US"/>
              <a:t>Magazines</a:t>
            </a:r>
          </a:p>
          <a:p>
            <a:pPr>
              <a:buClr>
                <a:srgbClr val="CC0000"/>
              </a:buClr>
            </a:pPr>
            <a:r>
              <a:rPr lang="en-US" altLang="en-US"/>
              <a:t>Outdoor</a:t>
            </a:r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FE5EA0C6-C8D1-4B6C-B7BD-4AE5306A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57750"/>
            <a:ext cx="24574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</a:pPr>
            <a:r>
              <a:rPr lang="en-US" altLang="en-US" sz="2100"/>
              <a:t>Internet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>
            <a:extLst>
              <a:ext uri="{FF2B5EF4-FFF2-40B4-BE49-F238E27FC236}">
                <a16:creationId xmlns:a16="http://schemas.microsoft.com/office/drawing/2014/main" id="{50E19CF1-9AFA-4439-99E9-F87B7D679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257300"/>
            <a:ext cx="5829300" cy="857250"/>
          </a:xfrm>
          <a:noFill/>
          <a:ln/>
        </p:spPr>
        <p:txBody>
          <a:bodyPr anchor="ctr"/>
          <a:lstStyle/>
          <a:p>
            <a:r>
              <a:rPr lang="en-US" altLang="en-US" sz="3600"/>
              <a:t>Definition</a:t>
            </a: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5726097E-7F27-40D8-AD4D-48739A418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2114550"/>
            <a:ext cx="6229350" cy="3257550"/>
          </a:xfrm>
        </p:spPr>
        <p:txBody>
          <a:bodyPr/>
          <a:lstStyle/>
          <a:p>
            <a:pPr lvl="1"/>
            <a:r>
              <a:rPr lang="en-US" altLang="en-US" sz="2100" b="1"/>
              <a:t>Public Relations</a:t>
            </a:r>
          </a:p>
          <a:p>
            <a:pPr lvl="2"/>
            <a:r>
              <a:rPr lang="en-US" altLang="en-US" sz="1800"/>
              <a:t>Building good relations with the company’s various publics by obtaining favorable publicity, building up a good corporate image, and handling or heading off unfavorable rumors, stories, and events.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701CF64-9A03-48B9-8569-DFC05EAD0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Major functions of public relations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D3CBCAE9-3B6A-47CA-B69B-B284445AC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2057401"/>
            <a:ext cx="6286500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b="1"/>
              <a:t>Press Relations or Agency</a:t>
            </a:r>
            <a:r>
              <a:rPr lang="en-US" altLang="en-US"/>
              <a:t> - creating and placing newsworthy information in the media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b="1"/>
              <a:t>Product Publicity</a:t>
            </a:r>
            <a:r>
              <a:rPr lang="en-US" altLang="en-US"/>
              <a:t> - publicizing specific products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b="1"/>
              <a:t>Public Affairs</a:t>
            </a:r>
            <a:r>
              <a:rPr lang="en-US" altLang="en-US"/>
              <a:t> - building and maintaining national or local community relations (e.g. sponsoring concerts)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b="1"/>
              <a:t>Lobbying</a:t>
            </a:r>
            <a:r>
              <a:rPr lang="en-US" altLang="en-US"/>
              <a:t> - building and maintaining relations with legislators and government officials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44986CD-5AE1-4422-A666-6D160C079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Major functions of public relations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6C10A44-3696-470D-B10D-34CBA9205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Investor Relations</a:t>
            </a:r>
            <a:r>
              <a:rPr lang="en-US" altLang="en-US"/>
              <a:t> - maintaining relationships with shareholders and others in the financial community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b="1"/>
              <a:t>Development</a:t>
            </a:r>
            <a:r>
              <a:rPr lang="en-US" altLang="en-US"/>
              <a:t> - maintaining relationships with donors or members of not-for-profit organizations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 b="1"/>
              <a:t>Crisis Management </a:t>
            </a:r>
            <a:r>
              <a:rPr lang="en-US" altLang="en-US"/>
              <a:t>- helping a company in the media spotlight because of a problem with product, employees, or business 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0884-071D-4D41-85D6-B9CB5270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Speeches </a:t>
            </a:r>
          </a:p>
          <a:p>
            <a:r>
              <a:rPr lang="en-US" dirty="0"/>
              <a:t>Press Conference/Press Release </a:t>
            </a:r>
          </a:p>
          <a:p>
            <a:r>
              <a:rPr lang="en-US" dirty="0"/>
              <a:t>Corporate Materials </a:t>
            </a:r>
          </a:p>
          <a:p>
            <a:r>
              <a:rPr lang="en-US" dirty="0"/>
              <a:t>Corporate Presentations </a:t>
            </a:r>
          </a:p>
          <a:p>
            <a:r>
              <a:rPr lang="en-US" dirty="0"/>
              <a:t>CSR Activities </a:t>
            </a:r>
          </a:p>
          <a:p>
            <a:r>
              <a:rPr lang="en-US" dirty="0"/>
              <a:t>Newsletters/Brochures/Printed Materials </a:t>
            </a:r>
          </a:p>
          <a:p>
            <a:r>
              <a:rPr lang="en-US"/>
              <a:t>Corporate Events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9FA839-6FD5-4541-8DBE-E85F7E592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altLang="en-US" sz="3000" dirty="0"/>
              <a:t>Public Relation Tools </a:t>
            </a:r>
          </a:p>
        </p:txBody>
      </p:sp>
    </p:spTree>
    <p:extLst>
      <p:ext uri="{BB962C8B-B14F-4D97-AF65-F5344CB8AC3E}">
        <p14:creationId xmlns:p14="http://schemas.microsoft.com/office/powerpoint/2010/main" val="39316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>
            <a:extLst>
              <a:ext uri="{FF2B5EF4-FFF2-40B4-BE49-F238E27FC236}">
                <a16:creationId xmlns:a16="http://schemas.microsoft.com/office/drawing/2014/main" id="{67C3A2B9-FB37-4282-B747-8CFBE478C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257300"/>
            <a:ext cx="5829300" cy="857250"/>
          </a:xfrm>
          <a:noFill/>
          <a:ln/>
        </p:spPr>
        <p:txBody>
          <a:bodyPr anchor="ctr"/>
          <a:lstStyle/>
          <a:p>
            <a:r>
              <a:rPr lang="en-US" altLang="en-US" dirty="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7E594D5-24A1-402E-8ECF-620614928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5950" y="2286000"/>
            <a:ext cx="5943600" cy="3086100"/>
          </a:xfrm>
        </p:spPr>
        <p:txBody>
          <a:bodyPr/>
          <a:lstStyle/>
          <a:p>
            <a:r>
              <a:rPr lang="en-US" altLang="en-US" sz="2400" b="1" dirty="0"/>
              <a:t>Sales Promotion</a:t>
            </a:r>
          </a:p>
          <a:p>
            <a:pPr lvl="1"/>
            <a:r>
              <a:rPr lang="en-US" altLang="en-US" sz="2100" dirty="0"/>
              <a:t>Short-term incentives to encourage the purchase or sale of a product or service.</a:t>
            </a:r>
          </a:p>
          <a:p>
            <a:pPr lvl="1"/>
            <a:r>
              <a:rPr lang="en-US" altLang="en-US" sz="2100" dirty="0"/>
              <a:t>Can be targeted at final buyers, retailers and wholesalers, business customers, and the sales force.</a:t>
            </a:r>
          </a:p>
          <a:p>
            <a:pPr lvl="1"/>
            <a:endParaRPr lang="en-US" altLang="en-US" sz="2100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533FDA54-29CE-404B-8CF0-05469398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4451"/>
            <a:ext cx="6787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>
                <a:latin typeface="Albertus Extra Bold" pitchFamily="34" charset="0"/>
              </a:rPr>
              <a:t>Consumer Promotion Tools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CC60203C-FA3F-4CB7-8A5B-DCA98C99EC5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57350" y="2000250"/>
            <a:ext cx="6115050" cy="37719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US" altLang="en-US" sz="1800"/>
              <a:t>Samples: </a:t>
            </a:r>
            <a:r>
              <a:rPr lang="en-US" altLang="en-US" sz="1800">
                <a:solidFill>
                  <a:schemeClr val="hlink"/>
                </a:solidFill>
              </a:rPr>
              <a:t>Lifebuoy mini pack shampoo.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8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US" altLang="en-US" sz="1800"/>
              <a:t>Coupon: </a:t>
            </a:r>
            <a:r>
              <a:rPr lang="en-US" altLang="en-US" sz="1800">
                <a:solidFill>
                  <a:schemeClr val="hlink"/>
                </a:solidFill>
              </a:rPr>
              <a:t>certificates, save $10 when you purchase with certificates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8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US" altLang="en-US" sz="1800"/>
              <a:t>Cash Refunds (Rebates): </a:t>
            </a:r>
            <a:r>
              <a:rPr lang="en-US" altLang="en-US" sz="1800">
                <a:solidFill>
                  <a:schemeClr val="hlink"/>
                </a:solidFill>
              </a:rPr>
              <a:t>Dell, mailing rebates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 sz="1800"/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US" altLang="en-US" sz="1800"/>
              <a:t>Price packs (cents-off deals): </a:t>
            </a:r>
            <a:r>
              <a:rPr lang="en-US" altLang="en-US" sz="1800">
                <a:solidFill>
                  <a:schemeClr val="hlink"/>
                </a:solidFill>
              </a:rPr>
              <a:t>reduced price marked on the label or package. “two for the price of one”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endParaRPr lang="en-US" altLang="en-US" sz="1800"/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US" altLang="en-US" sz="1800"/>
              <a:t>Contests: </a:t>
            </a:r>
            <a:r>
              <a:rPr lang="en-US" altLang="en-US" sz="1800">
                <a:solidFill>
                  <a:schemeClr val="hlink"/>
                </a:solidFill>
              </a:rPr>
              <a:t>suggestions, filling up essay, Games etc.</a:t>
            </a:r>
            <a:endParaRPr lang="en-US" altLang="en-US" sz="1800"/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902E9D7-ED0E-4DFE-A80D-CD897C272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4451"/>
            <a:ext cx="6787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>
                <a:latin typeface="Albertus Extra Bold" pitchFamily="34" charset="0"/>
              </a:rPr>
              <a:t>Consumer Promotion Tools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2CB20BA-A549-4CED-8792-625C0CA912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43050" y="1943100"/>
            <a:ext cx="6115050" cy="3943350"/>
          </a:xfrm>
          <a:noFill/>
          <a:ln/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US" altLang="en-US" sz="1800"/>
              <a:t>Advertising Specialties: </a:t>
            </a:r>
            <a:r>
              <a:rPr lang="en-US" altLang="en-US" sz="1800">
                <a:solidFill>
                  <a:schemeClr val="hlink"/>
                </a:solidFill>
              </a:rPr>
              <a:t>articles imprinted with advertiser’s name. pens, calendars, key rings, matches, T shirts, caps, coffee mugs.</a:t>
            </a:r>
          </a:p>
          <a:p>
            <a:pPr>
              <a:buClr>
                <a:srgbClr val="CC0000"/>
              </a:buClr>
            </a:pPr>
            <a:endParaRPr lang="en-US" altLang="en-US" sz="1800"/>
          </a:p>
          <a:p>
            <a:pPr>
              <a:buClr>
                <a:srgbClr val="CC0000"/>
              </a:buClr>
            </a:pPr>
            <a:r>
              <a:rPr lang="en-US" altLang="en-US" sz="1800"/>
              <a:t>Premiums: </a:t>
            </a:r>
            <a:r>
              <a:rPr lang="en-US" altLang="en-US" sz="1800">
                <a:solidFill>
                  <a:schemeClr val="hlink"/>
                </a:solidFill>
              </a:rPr>
              <a:t>goods offered either free or at low cost. (Gold or silver) </a:t>
            </a:r>
          </a:p>
          <a:p>
            <a:pPr>
              <a:buClr>
                <a:srgbClr val="CC0000"/>
              </a:buClr>
            </a:pPr>
            <a:endParaRPr lang="en-US" altLang="en-US" sz="1800">
              <a:solidFill>
                <a:schemeClr val="hlink"/>
              </a:solidFill>
            </a:endParaRPr>
          </a:p>
          <a:p>
            <a:pPr>
              <a:buClr>
                <a:srgbClr val="CC0000"/>
              </a:buClr>
            </a:pPr>
            <a:r>
              <a:rPr lang="en-US" altLang="en-US" sz="1800"/>
              <a:t>Patronage Rewards: </a:t>
            </a:r>
            <a:r>
              <a:rPr lang="en-US" altLang="en-US" sz="1800">
                <a:solidFill>
                  <a:schemeClr val="hlink"/>
                </a:solidFill>
              </a:rPr>
              <a:t>frequent flier-programs</a:t>
            </a:r>
          </a:p>
          <a:p>
            <a:pPr>
              <a:buClr>
                <a:srgbClr val="CC0000"/>
              </a:buClr>
            </a:pPr>
            <a:endParaRPr lang="en-US" altLang="en-US" sz="1800"/>
          </a:p>
          <a:p>
            <a:pPr>
              <a:buClr>
                <a:srgbClr val="CC0000"/>
              </a:buClr>
            </a:pPr>
            <a:r>
              <a:rPr lang="en-US" altLang="en-US" sz="1800"/>
              <a:t>Point-of-Purchase Communications: </a:t>
            </a:r>
            <a:r>
              <a:rPr lang="en-US" altLang="en-US" sz="1800">
                <a:solidFill>
                  <a:schemeClr val="hlink"/>
                </a:solidFill>
              </a:rPr>
              <a:t>Display at pop. Big Lipstick, Burger picture.</a:t>
            </a:r>
          </a:p>
          <a:p>
            <a:pPr>
              <a:buClr>
                <a:srgbClr val="CC0000"/>
              </a:buClr>
            </a:pPr>
            <a:endParaRPr lang="en-US" altLang="en-US" sz="1800">
              <a:solidFill>
                <a:schemeClr val="hlink"/>
              </a:solidFill>
            </a:endParaRPr>
          </a:p>
          <a:p>
            <a:pPr>
              <a:buClr>
                <a:srgbClr val="CC0000"/>
              </a:buClr>
            </a:pPr>
            <a:endParaRPr lang="en-US" altLang="en-US" sz="18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F3A8E32-3CFB-4467-80E2-37C31CB75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085850"/>
            <a:ext cx="5829300" cy="85725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C1580D5-4279-463A-97FE-4D9C3E4FBA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171700"/>
            <a:ext cx="5657850" cy="2914650"/>
          </a:xfrm>
        </p:spPr>
        <p:txBody>
          <a:bodyPr/>
          <a:lstStyle/>
          <a:p>
            <a:r>
              <a:rPr lang="en-US" altLang="en-US" sz="2400"/>
              <a:t>Advertising</a:t>
            </a:r>
          </a:p>
          <a:p>
            <a:pPr lvl="1"/>
            <a:r>
              <a:rPr lang="en-US" altLang="en-US" sz="2100"/>
              <a:t>Any paid form of nonpersonal presentation and promotion of ideas, goods, or services by an identified sponsor.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EE61688-74F3-46D5-9D45-2D052E35E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Advertising Decisions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90F2CE47-59E9-4FD8-896E-0562D5EA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95650"/>
            <a:ext cx="1485900" cy="1384995"/>
          </a:xfrm>
          <a:prstGeom prst="rect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500" u="sng">
                <a:solidFill>
                  <a:srgbClr val="000000"/>
                </a:solidFill>
                <a:latin typeface="Tahoma" panose="020B0604030504040204" pitchFamily="34" charset="0"/>
              </a:rPr>
              <a:t>Objectives Setting</a:t>
            </a:r>
            <a:endParaRPr lang="en-US" altLang="en-US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Communication objectives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Sales Objectives</a:t>
            </a: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4A224D3F-AE39-496F-AB43-C13913A4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71851"/>
            <a:ext cx="1585913" cy="1661993"/>
          </a:xfrm>
          <a:prstGeom prst="rect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500" u="sng">
                <a:solidFill>
                  <a:srgbClr val="000000"/>
                </a:solidFill>
                <a:latin typeface="Tahoma" panose="020B0604030504040204" pitchFamily="34" charset="0"/>
              </a:rPr>
              <a:t>Budget Decisions</a:t>
            </a: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Affordable Approach</a:t>
            </a:r>
          </a:p>
          <a:p>
            <a:pPr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Percent of sales</a:t>
            </a:r>
          </a:p>
          <a:p>
            <a:pPr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Competitive parity</a:t>
            </a:r>
          </a:p>
          <a:p>
            <a:pPr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Objective and task</a:t>
            </a:r>
          </a:p>
          <a:p>
            <a:pPr eaLnBrk="1" hangingPunct="1">
              <a:buFontTx/>
              <a:buChar char="•"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6981" name="AutoShape 5">
            <a:extLst>
              <a:ext uri="{FF2B5EF4-FFF2-40B4-BE49-F238E27FC236}">
                <a16:creationId xmlns:a16="http://schemas.microsoft.com/office/drawing/2014/main" id="{272995D9-3B7D-4113-B218-4C8E15F769CC}"/>
              </a:ext>
            </a:extLst>
          </p:cNvPr>
          <p:cNvSpPr>
            <a:spLocks noChangeArrowheads="1"/>
          </p:cNvSpPr>
          <p:nvPr/>
        </p:nvSpPr>
        <p:spPr bwMode="auto">
          <a:xfrm rot="8190446">
            <a:off x="4572000" y="3257550"/>
            <a:ext cx="1009650" cy="1028700"/>
          </a:xfrm>
          <a:custGeom>
            <a:avLst/>
            <a:gdLst>
              <a:gd name="G0" fmla="+- 14119 0 0"/>
              <a:gd name="G1" fmla="+- 18492 0 0"/>
              <a:gd name="G2" fmla="+- 2728 0 0"/>
              <a:gd name="G3" fmla="*/ 14119 1 2"/>
              <a:gd name="G4" fmla="+- G3 10800 0"/>
              <a:gd name="G5" fmla="+- 21600 14119 18492"/>
              <a:gd name="G6" fmla="+- 18492 2728 0"/>
              <a:gd name="G7" fmla="*/ G6 1 2"/>
              <a:gd name="G8" fmla="*/ 18492 2 1"/>
              <a:gd name="G9" fmla="+- G8 0 21600"/>
              <a:gd name="G10" fmla="+- G5 0 G4"/>
              <a:gd name="G11" fmla="+- 14119 0 G4"/>
              <a:gd name="G12" fmla="*/ G2 G10 G11"/>
              <a:gd name="T0" fmla="*/ 17860 w 21600"/>
              <a:gd name="T1" fmla="*/ 0 h 21600"/>
              <a:gd name="T2" fmla="*/ 14119 w 21600"/>
              <a:gd name="T3" fmla="*/ 2728 h 21600"/>
              <a:gd name="T4" fmla="*/ 2728 w 21600"/>
              <a:gd name="T5" fmla="*/ 14119 h 21600"/>
              <a:gd name="T6" fmla="*/ 0 w 21600"/>
              <a:gd name="T7" fmla="*/ 17860 h 21600"/>
              <a:gd name="T8" fmla="*/ 2728 w 21600"/>
              <a:gd name="T9" fmla="*/ 21600 h 21600"/>
              <a:gd name="T10" fmla="*/ 10610 w 21600"/>
              <a:gd name="T11" fmla="*/ 18492 h 21600"/>
              <a:gd name="T12" fmla="*/ 18492 w 21600"/>
              <a:gd name="T13" fmla="*/ 10610 h 21600"/>
              <a:gd name="T14" fmla="*/ 21600 w 21600"/>
              <a:gd name="T15" fmla="*/ 2728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860" y="0"/>
                </a:moveTo>
                <a:lnTo>
                  <a:pt x="14119" y="2728"/>
                </a:lnTo>
                <a:lnTo>
                  <a:pt x="17227" y="2728"/>
                </a:lnTo>
                <a:lnTo>
                  <a:pt x="17227" y="17227"/>
                </a:lnTo>
                <a:lnTo>
                  <a:pt x="2728" y="17227"/>
                </a:lnTo>
                <a:lnTo>
                  <a:pt x="2728" y="14119"/>
                </a:lnTo>
                <a:lnTo>
                  <a:pt x="0" y="17860"/>
                </a:lnTo>
                <a:lnTo>
                  <a:pt x="2728" y="21600"/>
                </a:lnTo>
                <a:lnTo>
                  <a:pt x="2728" y="18492"/>
                </a:lnTo>
                <a:lnTo>
                  <a:pt x="18492" y="18492"/>
                </a:lnTo>
                <a:lnTo>
                  <a:pt x="18492" y="2728"/>
                </a:lnTo>
                <a:lnTo>
                  <a:pt x="21600" y="272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7355DB65-4ADC-4873-83B6-AD5096A8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284" y="2400300"/>
            <a:ext cx="1765227" cy="692497"/>
          </a:xfrm>
          <a:prstGeom prst="rect">
            <a:avLst/>
          </a:prstGeom>
          <a:solidFill>
            <a:srgbClr val="CCCC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500" u="sng">
                <a:solidFill>
                  <a:srgbClr val="000000"/>
                </a:solidFill>
                <a:latin typeface="Tahoma" panose="020B0604030504040204" pitchFamily="34" charset="0"/>
              </a:rPr>
              <a:t>Message Decisions</a:t>
            </a:r>
            <a:endParaRPr lang="en-US" altLang="en-US" sz="1200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Message Strategy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Message Execution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E4AAA982-DA70-43EC-A2A5-8914FD6E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906" y="4519613"/>
            <a:ext cx="2021515" cy="1061829"/>
          </a:xfrm>
          <a:prstGeom prst="rect">
            <a:avLst/>
          </a:prstGeom>
          <a:solidFill>
            <a:srgbClr val="CCCC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500" u="sng">
                <a:solidFill>
                  <a:srgbClr val="000000"/>
                </a:solidFill>
                <a:latin typeface="Tahoma" panose="020B0604030504040204" pitchFamily="34" charset="0"/>
              </a:rPr>
              <a:t>Media Decisions</a:t>
            </a: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Reach, Frequency, Impact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Major Media Types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Specific Media Types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Media Timing</a:t>
            </a:r>
          </a:p>
        </p:txBody>
      </p:sp>
      <p:sp>
        <p:nvSpPr>
          <p:cNvPr id="126984" name="Line 8">
            <a:extLst>
              <a:ext uri="{FF2B5EF4-FFF2-40B4-BE49-F238E27FC236}">
                <a16:creationId xmlns:a16="http://schemas.microsoft.com/office/drawing/2014/main" id="{44F98541-B56E-472D-BF55-FB36F0B99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2250" y="4286250"/>
            <a:ext cx="40005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6985" name="Line 9">
            <a:extLst>
              <a:ext uri="{FF2B5EF4-FFF2-40B4-BE49-F238E27FC236}">
                <a16:creationId xmlns:a16="http://schemas.microsoft.com/office/drawing/2014/main" id="{241520CF-FBAA-4988-BCA5-541ACDF5EFE8}"/>
              </a:ext>
            </a:extLst>
          </p:cNvPr>
          <p:cNvSpPr>
            <a:spLocks noChangeShapeType="1"/>
          </p:cNvSpPr>
          <p:nvPr/>
        </p:nvSpPr>
        <p:spPr bwMode="auto">
          <a:xfrm rot="5514295" flipV="1">
            <a:off x="6426994" y="3001566"/>
            <a:ext cx="514350" cy="571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6986" name="Text Box 10">
            <a:extLst>
              <a:ext uri="{FF2B5EF4-FFF2-40B4-BE49-F238E27FC236}">
                <a16:creationId xmlns:a16="http://schemas.microsoft.com/office/drawing/2014/main" id="{D6326C33-C59B-4F29-8078-CDEEF1DF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600450"/>
            <a:ext cx="1901429" cy="923330"/>
          </a:xfrm>
          <a:prstGeom prst="rect">
            <a:avLst/>
          </a:prstGeom>
          <a:solidFill>
            <a:srgbClr val="CCCC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500" u="sng">
                <a:solidFill>
                  <a:srgbClr val="000000"/>
                </a:solidFill>
                <a:latin typeface="Tahoma" panose="020B0604030504040204" pitchFamily="34" charset="0"/>
              </a:rPr>
              <a:t>Campaign Evaluation</a:t>
            </a:r>
            <a:endParaRPr lang="en-US" altLang="en-US" sz="1200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Communication Impact</a:t>
            </a:r>
          </a:p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Sales Impact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75B97A41-FD51-4B13-BD37-3463D81B8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Four important decisions in developing advertising program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EC9ADA6A-3F8A-4E2E-A8E2-4DC18D788AD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00200" y="2114550"/>
            <a:ext cx="6057900" cy="293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</a:extLst>
        </p:spPr>
        <p:txBody>
          <a:bodyPr/>
          <a:lstStyle/>
          <a:p>
            <a:endParaRPr lang="en-US" altLang="en-US" i="1"/>
          </a:p>
          <a:p>
            <a:r>
              <a:rPr lang="en-US" altLang="en-US" i="1"/>
              <a:t>Setting advertising objectives</a:t>
            </a:r>
          </a:p>
          <a:p>
            <a:r>
              <a:rPr lang="en-US" altLang="en-US" i="1"/>
              <a:t>Setting the advertising budget</a:t>
            </a:r>
          </a:p>
          <a:p>
            <a:r>
              <a:rPr lang="en-US" altLang="en-US" i="1"/>
              <a:t>Developing the advertising strategy</a:t>
            </a:r>
          </a:p>
          <a:p>
            <a:r>
              <a:rPr lang="en-US" altLang="en-US" i="1"/>
              <a:t>Evaluating advertising campaigns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0AFCA517-5253-4FD3-8F4B-9505CD660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1257301"/>
            <a:ext cx="5829300" cy="522685"/>
          </a:xfrm>
        </p:spPr>
        <p:txBody>
          <a:bodyPr/>
          <a:lstStyle/>
          <a:p>
            <a:r>
              <a:rPr lang="en-US" altLang="en-US" sz="2700">
                <a:latin typeface="Verdana" panose="020B0604030504040204" pitchFamily="34" charset="0"/>
              </a:rPr>
              <a:t>Setting Advertising Objectives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CA733B1-BC29-4967-BC4A-99EE35CBB1B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85900" y="1885950"/>
            <a:ext cx="6057900" cy="37719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Advertising objectives can be classified by primary purpose:</a:t>
            </a:r>
          </a:p>
          <a:p>
            <a:pPr lvl="1"/>
            <a:r>
              <a:rPr lang="en-US" altLang="en-US" sz="1350"/>
              <a:t>Inform</a:t>
            </a:r>
          </a:p>
          <a:p>
            <a:pPr lvl="2"/>
            <a:r>
              <a:rPr lang="en-US" altLang="en-US" sz="1350" i="1"/>
              <a:t>Introducing</a:t>
            </a:r>
            <a:r>
              <a:rPr lang="en-US" altLang="en-US" sz="1350"/>
              <a:t> new products, </a:t>
            </a:r>
            <a:r>
              <a:rPr lang="en-US" altLang="en-US" sz="1350" i="1"/>
              <a:t>suggesting</a:t>
            </a:r>
            <a:r>
              <a:rPr lang="en-US" altLang="en-US" sz="1350"/>
              <a:t> new uses, </a:t>
            </a:r>
            <a:r>
              <a:rPr lang="en-US" altLang="en-US" sz="1350" i="1"/>
              <a:t>informing</a:t>
            </a:r>
            <a:r>
              <a:rPr lang="en-US" altLang="en-US" sz="1350"/>
              <a:t> price change etc. </a:t>
            </a:r>
          </a:p>
          <a:p>
            <a:pPr lvl="1"/>
            <a:r>
              <a:rPr lang="en-US" altLang="en-US" sz="1350"/>
              <a:t>Persuade</a:t>
            </a:r>
          </a:p>
          <a:p>
            <a:pPr lvl="2"/>
            <a:r>
              <a:rPr lang="en-US" altLang="en-US" sz="1350"/>
              <a:t>Becomes more important as competition increases [</a:t>
            </a:r>
            <a:r>
              <a:rPr lang="en-US" altLang="en-US" sz="1350">
                <a:solidFill>
                  <a:schemeClr val="hlink"/>
                </a:solidFill>
              </a:rPr>
              <a:t>Sony offers best quality]</a:t>
            </a:r>
            <a:endParaRPr lang="en-US" altLang="en-US" sz="1350"/>
          </a:p>
          <a:p>
            <a:pPr lvl="2"/>
            <a:r>
              <a:rPr lang="en-US" altLang="en-US" sz="1350"/>
              <a:t>Comparative advertising [</a:t>
            </a:r>
            <a:r>
              <a:rPr lang="en-US" altLang="en-US" sz="1350">
                <a:solidFill>
                  <a:schemeClr val="hlink"/>
                </a:solidFill>
              </a:rPr>
              <a:t>We’re number two, so we try harder]</a:t>
            </a:r>
            <a:endParaRPr lang="en-US" altLang="en-US" sz="1350"/>
          </a:p>
          <a:p>
            <a:pPr lvl="1"/>
            <a:r>
              <a:rPr lang="en-US" altLang="en-US" sz="1350"/>
              <a:t>Remind</a:t>
            </a:r>
          </a:p>
          <a:p>
            <a:pPr lvl="2"/>
            <a:r>
              <a:rPr lang="en-US" altLang="en-US" sz="1350"/>
              <a:t>Most important for mature products [</a:t>
            </a:r>
            <a:r>
              <a:rPr lang="en-US" altLang="en-US" sz="1350">
                <a:solidFill>
                  <a:schemeClr val="hlink"/>
                </a:solidFill>
              </a:rPr>
              <a:t>Coca-Cola]</a:t>
            </a:r>
          </a:p>
          <a:p>
            <a:pPr lvl="2"/>
            <a:r>
              <a:rPr lang="en-US" altLang="en-US" sz="1350"/>
              <a:t>Reminding customers where to buy it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>
            <a:extLst>
              <a:ext uri="{FF2B5EF4-FFF2-40B4-BE49-F238E27FC236}">
                <a16:creationId xmlns:a16="http://schemas.microsoft.com/office/drawing/2014/main" id="{DB0DBE5B-B3BF-4BB3-B3DA-12BDA06A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1028700"/>
            <a:ext cx="314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Informing</a:t>
            </a:r>
          </a:p>
        </p:txBody>
      </p:sp>
      <p:pic>
        <p:nvPicPr>
          <p:cNvPr id="131081" name="Picture 9">
            <a:extLst>
              <a:ext uri="{FF2B5EF4-FFF2-40B4-BE49-F238E27FC236}">
                <a16:creationId xmlns:a16="http://schemas.microsoft.com/office/drawing/2014/main" id="{69368375-D655-4694-98C8-AE9AFA2CBE1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19" y="277813"/>
            <a:ext cx="4515162" cy="5853112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920C3C32-5B2C-400A-9959-8C06B67C37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85900" y="2228850"/>
            <a:ext cx="6229350" cy="3543300"/>
          </a:xfrm>
        </p:spPr>
        <p:txBody>
          <a:bodyPr/>
          <a:lstStyle/>
          <a:p>
            <a:r>
              <a:rPr lang="en-US" altLang="en-US" sz="1500"/>
              <a:t>Several factors should be considered when setting the ad budget:</a:t>
            </a:r>
          </a:p>
          <a:p>
            <a:pPr lvl="1"/>
            <a:r>
              <a:rPr lang="en-US" altLang="en-US" sz="1500"/>
              <a:t>Stage in the PLC:</a:t>
            </a:r>
            <a:r>
              <a:rPr lang="en-US" altLang="en-US" sz="1500">
                <a:solidFill>
                  <a:schemeClr val="hlink"/>
                </a:solidFill>
              </a:rPr>
              <a:t> New products, big ad budget to aware and persuade; mature brands - low</a:t>
            </a:r>
            <a:endParaRPr lang="en-US" altLang="en-US" sz="1500"/>
          </a:p>
          <a:p>
            <a:pPr lvl="1"/>
            <a:r>
              <a:rPr lang="en-US" altLang="en-US" sz="1500"/>
              <a:t>Market  share: </a:t>
            </a:r>
            <a:r>
              <a:rPr lang="en-US" altLang="en-US" sz="1500">
                <a:solidFill>
                  <a:schemeClr val="hlink"/>
                </a:solidFill>
              </a:rPr>
              <a:t>building the market or taking market share requires large ad budget. </a:t>
            </a:r>
            <a:endParaRPr lang="en-US" altLang="en-US" sz="1500"/>
          </a:p>
          <a:p>
            <a:pPr lvl="1"/>
            <a:r>
              <a:rPr lang="en-US" altLang="en-US" sz="1500"/>
              <a:t>Level of competition: </a:t>
            </a:r>
            <a:r>
              <a:rPr lang="en-US" altLang="en-US" sz="1500">
                <a:solidFill>
                  <a:schemeClr val="hlink"/>
                </a:solidFill>
              </a:rPr>
              <a:t>many competitors - large</a:t>
            </a:r>
            <a:endParaRPr lang="en-US" altLang="en-US" sz="1500"/>
          </a:p>
          <a:p>
            <a:pPr lvl="1"/>
            <a:r>
              <a:rPr lang="en-US" altLang="en-US" sz="1500"/>
              <a:t>Ad clutter: </a:t>
            </a:r>
            <a:r>
              <a:rPr lang="en-US" altLang="en-US" sz="1500">
                <a:solidFill>
                  <a:schemeClr val="hlink"/>
                </a:solidFill>
              </a:rPr>
              <a:t>high - large</a:t>
            </a:r>
            <a:endParaRPr lang="en-US" altLang="en-US" sz="1500"/>
          </a:p>
          <a:p>
            <a:pPr lvl="1"/>
            <a:r>
              <a:rPr lang="en-US" altLang="en-US" sz="1500"/>
              <a:t>Degree of brand differentiation: </a:t>
            </a:r>
            <a:r>
              <a:rPr lang="en-US" altLang="en-US" sz="1500">
                <a:solidFill>
                  <a:schemeClr val="hlink"/>
                </a:solidFill>
              </a:rPr>
              <a:t>undifferentiated brand – heavy ad budget</a:t>
            </a:r>
            <a:endParaRPr lang="en-US" altLang="en-US" sz="1500"/>
          </a:p>
          <a:p>
            <a:pPr lvl="1"/>
            <a:endParaRPr lang="en-US" altLang="en-US" sz="1500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374CB5B-DD92-45ED-88F7-35D99873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143000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Tahoma" panose="020B0604030504040204" pitchFamily="34" charset="0"/>
              </a:rPr>
              <a:t>Setting the advertising budget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4FB0C393-FEA6-4D00-9B29-1286F10F3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065610"/>
            <a:ext cx="6172200" cy="460772"/>
          </a:xfrm>
        </p:spPr>
        <p:txBody>
          <a:bodyPr>
            <a:normAutofit fontScale="90000"/>
          </a:bodyPr>
          <a:lstStyle/>
          <a:p>
            <a:r>
              <a:rPr lang="en-US" altLang="en-US" i="1">
                <a:solidFill>
                  <a:schemeClr val="tx1"/>
                </a:solidFill>
              </a:rPr>
              <a:t>Developing advertising strategy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78815E5-E88C-4A80-BF8E-A9BE767C2B9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78665" y="2428461"/>
            <a:ext cx="6229350" cy="3943350"/>
          </a:xfrm>
        </p:spPr>
        <p:txBody>
          <a:bodyPr/>
          <a:lstStyle/>
          <a:p>
            <a:r>
              <a:rPr lang="en-US" altLang="en-US" sz="1500" dirty="0"/>
              <a:t>Two major elements: </a:t>
            </a:r>
          </a:p>
          <a:p>
            <a:pPr lvl="1"/>
            <a:r>
              <a:rPr lang="en-US" altLang="en-US" sz="1500" dirty="0">
                <a:solidFill>
                  <a:schemeClr val="hlink"/>
                </a:solidFill>
              </a:rPr>
              <a:t>Creating ad messages</a:t>
            </a:r>
          </a:p>
          <a:p>
            <a:pPr lvl="1"/>
            <a:r>
              <a:rPr lang="en-US" altLang="en-US" sz="1500" dirty="0">
                <a:solidFill>
                  <a:schemeClr val="hlink"/>
                </a:solidFill>
              </a:rPr>
              <a:t>Selecting ad media</a:t>
            </a:r>
          </a:p>
          <a:p>
            <a:r>
              <a:rPr lang="en-US" altLang="en-US" sz="1500" b="1" dirty="0"/>
              <a:t>Creating ad messages</a:t>
            </a:r>
            <a:r>
              <a:rPr lang="en-US" altLang="en-US" sz="1500" dirty="0">
                <a:solidFill>
                  <a:srgbClr val="FFFF00"/>
                </a:solidFill>
              </a:rPr>
              <a:t>:</a:t>
            </a:r>
            <a:r>
              <a:rPr lang="en-US" altLang="en-US" sz="1500" dirty="0"/>
              <a:t> increase number of TV channels, average ad expose numbers, remote control etc. </a:t>
            </a:r>
          </a:p>
          <a:p>
            <a:pPr lvl="1"/>
            <a:r>
              <a:rPr lang="en-US" altLang="en-US" sz="1500" dirty="0"/>
              <a:t>Message strategy: what general message to be communicated? </a:t>
            </a:r>
          </a:p>
          <a:p>
            <a:pPr lvl="2"/>
            <a:r>
              <a:rPr lang="en-US" altLang="en-US" dirty="0"/>
              <a:t>Advertising appeal: Three characteristics: appeals must be</a:t>
            </a:r>
          </a:p>
          <a:p>
            <a:pPr lvl="3"/>
            <a:r>
              <a:rPr lang="en-US" altLang="en-US" dirty="0"/>
              <a:t>Meaningful:</a:t>
            </a:r>
            <a:r>
              <a:rPr lang="en-US" altLang="en-US" dirty="0">
                <a:solidFill>
                  <a:schemeClr val="hlink"/>
                </a:solidFill>
              </a:rPr>
              <a:t> pointing out benefits</a:t>
            </a:r>
          </a:p>
          <a:p>
            <a:pPr lvl="3"/>
            <a:r>
              <a:rPr lang="en-US" altLang="en-US" dirty="0"/>
              <a:t>Believable:</a:t>
            </a:r>
            <a:r>
              <a:rPr lang="en-US" altLang="en-US" dirty="0">
                <a:solidFill>
                  <a:schemeClr val="hlink"/>
                </a:solidFill>
              </a:rPr>
              <a:t> deliver promised benefits</a:t>
            </a:r>
          </a:p>
          <a:p>
            <a:pPr lvl="3"/>
            <a:r>
              <a:rPr lang="en-US" altLang="en-US" dirty="0"/>
              <a:t>Distinctive:</a:t>
            </a:r>
            <a:r>
              <a:rPr lang="en-US" altLang="en-US" dirty="0">
                <a:solidFill>
                  <a:schemeClr val="hlink"/>
                </a:solidFill>
              </a:rPr>
              <a:t> how better than the competing brands?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F44911D-BDD1-4322-A729-926C899D6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0271" y="477131"/>
            <a:ext cx="5829300" cy="332184"/>
          </a:xfrm>
        </p:spPr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1"/>
                </a:solidFill>
              </a:rPr>
              <a:t>Developing advertising strategy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26DC026-8DEC-4D9C-9B7C-2EB8A0CC25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85900" y="1885950"/>
            <a:ext cx="6000750" cy="3771900"/>
          </a:xfrm>
        </p:spPr>
        <p:txBody>
          <a:bodyPr/>
          <a:lstStyle/>
          <a:p>
            <a:pPr lvl="1"/>
            <a:r>
              <a:rPr lang="en-US" altLang="en-US" sz="1500" b="1" dirty="0"/>
              <a:t>Message execution:</a:t>
            </a:r>
            <a:r>
              <a:rPr lang="en-US" altLang="en-US" sz="1500" dirty="0"/>
              <a:t> Turn big idea into actual ad execution that will capture target market’s attention and interest. Creative people must find the best </a:t>
            </a:r>
            <a:r>
              <a:rPr lang="en-US" altLang="en-US" sz="1500" i="1" dirty="0"/>
              <a:t>style, tone, words, and format for executing the message. </a:t>
            </a:r>
            <a:endParaRPr lang="en-US" altLang="en-US" sz="1500" dirty="0"/>
          </a:p>
          <a:p>
            <a:pPr lvl="2"/>
            <a:r>
              <a:rPr lang="en-US" altLang="en-US" dirty="0"/>
              <a:t>Many execution styles: </a:t>
            </a:r>
            <a:r>
              <a:rPr lang="en-US" altLang="en-US" dirty="0">
                <a:solidFill>
                  <a:schemeClr val="hlink"/>
                </a:solidFill>
              </a:rPr>
              <a:t>slice of life, musical, personality symbol, scientific evidence.</a:t>
            </a:r>
            <a:endParaRPr lang="en-US" altLang="en-US" dirty="0"/>
          </a:p>
          <a:p>
            <a:pPr lvl="2"/>
            <a:r>
              <a:rPr lang="en-US" altLang="en-US" dirty="0"/>
              <a:t>Tone: </a:t>
            </a:r>
            <a:r>
              <a:rPr lang="en-US" altLang="en-US" dirty="0">
                <a:solidFill>
                  <a:schemeClr val="hlink"/>
                </a:solidFill>
              </a:rPr>
              <a:t>+</a:t>
            </a:r>
            <a:r>
              <a:rPr lang="en-US" altLang="en-US" dirty="0" err="1">
                <a:solidFill>
                  <a:schemeClr val="hlink"/>
                </a:solidFill>
              </a:rPr>
              <a:t>ve</a:t>
            </a:r>
            <a:r>
              <a:rPr lang="en-US" altLang="en-US" dirty="0">
                <a:solidFill>
                  <a:schemeClr val="hlink"/>
                </a:solidFill>
              </a:rPr>
              <a:t> or –</a:t>
            </a:r>
            <a:r>
              <a:rPr lang="en-US" altLang="en-US" dirty="0" err="1">
                <a:solidFill>
                  <a:schemeClr val="hlink"/>
                </a:solidFill>
              </a:rPr>
              <a:t>ve</a:t>
            </a:r>
            <a:r>
              <a:rPr lang="en-US" altLang="en-US" dirty="0">
                <a:solidFill>
                  <a:schemeClr val="hlink"/>
                </a:solidFill>
              </a:rPr>
              <a:t> tone</a:t>
            </a:r>
          </a:p>
          <a:p>
            <a:pPr lvl="2"/>
            <a:r>
              <a:rPr lang="en-US" altLang="en-US" dirty="0"/>
              <a:t>Words: “</a:t>
            </a:r>
            <a:r>
              <a:rPr lang="en-US" altLang="en-US" dirty="0">
                <a:solidFill>
                  <a:schemeClr val="hlink"/>
                </a:solidFill>
              </a:rPr>
              <a:t>Buy cheap socks and you’ll pay through the toes” Hanes Socks. </a:t>
            </a:r>
            <a:endParaRPr lang="en-US" altLang="en-US" dirty="0"/>
          </a:p>
          <a:p>
            <a:pPr lvl="2"/>
            <a:r>
              <a:rPr lang="en-US" altLang="en-US" dirty="0"/>
              <a:t>Format: </a:t>
            </a:r>
            <a:r>
              <a:rPr lang="en-US" altLang="en-US" dirty="0">
                <a:solidFill>
                  <a:schemeClr val="hlink"/>
                </a:solidFill>
              </a:rPr>
              <a:t>Illustration, headline, copy</a:t>
            </a:r>
            <a:endParaRPr lang="en-US" altLang="en-US" dirty="0"/>
          </a:p>
          <a:p>
            <a:pPr lvl="2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869</Words>
  <Application>Microsoft Office PowerPoint</Application>
  <PresentationFormat>On-screen Show (4:3)</PresentationFormat>
  <Paragraphs>132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Albertus Extra Bold</vt:lpstr>
      <vt:lpstr>Arial</vt:lpstr>
      <vt:lpstr>Arial Black</vt:lpstr>
      <vt:lpstr>Calibri</vt:lpstr>
      <vt:lpstr>Century Gothic</vt:lpstr>
      <vt:lpstr>Tahoma</vt:lpstr>
      <vt:lpstr>Verdana</vt:lpstr>
      <vt:lpstr>Wingdings</vt:lpstr>
      <vt:lpstr>Wingdings 3</vt:lpstr>
      <vt:lpstr>Ion</vt:lpstr>
      <vt:lpstr>Advertising, Public Relations &amp; Sales Promotions  </vt:lpstr>
      <vt:lpstr>Definition</vt:lpstr>
      <vt:lpstr>Major Advertising Decisions</vt:lpstr>
      <vt:lpstr>Four important decisions in developing advertising program</vt:lpstr>
      <vt:lpstr>Setting Advertising Objectives</vt:lpstr>
      <vt:lpstr>PowerPoint Presentation</vt:lpstr>
      <vt:lpstr>PowerPoint Presentation</vt:lpstr>
      <vt:lpstr>Developing advertising strategy</vt:lpstr>
      <vt:lpstr>Developing advertising strategy</vt:lpstr>
      <vt:lpstr>Developing advertising strategy</vt:lpstr>
      <vt:lpstr>Advertising</vt:lpstr>
      <vt:lpstr>Definition</vt:lpstr>
      <vt:lpstr>Major functions of public relations</vt:lpstr>
      <vt:lpstr>Major functions of public relations</vt:lpstr>
      <vt:lpstr>Public Relation Tools </vt:lpstr>
      <vt:lpstr>Definition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Advertising, Public Relations &amp; Sales Promotions  </dc:title>
  <dc:creator>Windows User</dc:creator>
  <cp:lastModifiedBy>Windows User</cp:lastModifiedBy>
  <cp:revision>1</cp:revision>
  <dcterms:created xsi:type="dcterms:W3CDTF">2018-08-10T07:32:18Z</dcterms:created>
  <dcterms:modified xsi:type="dcterms:W3CDTF">2018-08-10T07:37:46Z</dcterms:modified>
</cp:coreProperties>
</file>