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3" r:id="rId3"/>
    <p:sldId id="284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2" r:id="rId13"/>
    <p:sldId id="274" r:id="rId14"/>
    <p:sldId id="275" r:id="rId15"/>
    <p:sldId id="277" r:id="rId16"/>
    <p:sldId id="291" r:id="rId17"/>
    <p:sldId id="279" r:id="rId18"/>
    <p:sldId id="281" r:id="rId19"/>
    <p:sldId id="292" r:id="rId20"/>
    <p:sldId id="293" r:id="rId21"/>
    <p:sldId id="288" r:id="rId22"/>
    <p:sldId id="289" r:id="rId23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FF"/>
    <a:srgbClr val="FFE6CD"/>
    <a:srgbClr val="E7FFE3"/>
    <a:srgbClr val="D8FFD1"/>
    <a:srgbClr val="EBFFEB"/>
    <a:srgbClr val="DDFFDD"/>
    <a:srgbClr val="F3FFF3"/>
    <a:srgbClr val="FCF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1272" y="-60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pPr>
              <a:defRPr/>
            </a:pPr>
            <a:fld id="{1C940874-4352-4E01-B55E-C9D28841572D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pPr>
              <a:defRPr/>
            </a:pPr>
            <a:fld id="{3C5F5012-95F5-4C52-8CCA-B6B255118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72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696913"/>
            <a:ext cx="4649787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4838"/>
            <a:ext cx="5046663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277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9CBAE1-2A9B-4900-8B4A-0E8C372631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458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449DBA-D91C-49BB-A1FC-6909660253FB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1843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4387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459660-7B91-4785-8B4E-110971856720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5329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3ED107A-8781-4EE8-8804-2EA0388CD953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5022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C3E01B-9CBA-41B2-A89C-608EAEB79EF6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269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2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26E0-CF1D-427C-A8B1-7AD3216CAC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88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48525-0BDC-438E-9A29-8F43CEF0E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12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DD3AD-8785-4FF8-9A4D-8A10B509E8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837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altLang="en-US" sz="72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35967-2673-442E-9E62-7CB915237B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515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7F4E-E8FF-42DC-9B6F-33A215EB75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34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altLang="en-US" sz="80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E152C-944A-4E28-9787-DE9A48C56B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16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0749B-D388-4601-A580-B154FC1D3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404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DD58F-900A-4768-9390-CAE0B82002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170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FE610-A8E4-4F00-B37F-EFB028CE16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01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91CFC-8000-4D3A-B04D-FF8DB2934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80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60773-9D6C-4B3C-9E22-3C8AE771C1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27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924F3-5986-4EA3-8C50-EE18BF1C0D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AEC2A-8DD4-4FB5-9ABB-FED5C4322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50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7262F-859F-4C0E-82B1-1E1546398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01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3F5C-AD03-47A1-840D-6906E2FEE2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64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96E9-A126-449A-A7EE-318957C795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21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FA83-7F7B-4535-B147-F9E3739B90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84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428B878-4E52-4300-812C-1FFF4B74B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52" r:id="rId7"/>
    <p:sldLayoutId id="2147483862" r:id="rId8"/>
    <p:sldLayoutId id="2147483853" r:id="rId9"/>
    <p:sldLayoutId id="2147483854" r:id="rId10"/>
    <p:sldLayoutId id="2147483863" r:id="rId11"/>
    <p:sldLayoutId id="2147483864" r:id="rId12"/>
    <p:sldLayoutId id="2147483855" r:id="rId13"/>
    <p:sldLayoutId id="2147483865" r:id="rId14"/>
    <p:sldLayoutId id="2147483866" r:id="rId15"/>
    <p:sldLayoutId id="2147483867" r:id="rId16"/>
    <p:sldLayoutId id="2147483868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900" y="1905000"/>
            <a:ext cx="3124200" cy="1143000"/>
          </a:xfrm>
        </p:spPr>
        <p:txBody>
          <a:bodyPr anchor="ctr"/>
          <a:lstStyle/>
          <a:p>
            <a:pPr eaLnBrk="1" hangingPunct="1"/>
            <a:r>
              <a:rPr lang="en-US" altLang="en-US" sz="4400" b="1" smtClean="0">
                <a:ln>
                  <a:noFill/>
                </a:ln>
              </a:rPr>
              <a:t>Chapter 1</a:t>
            </a:r>
            <a:endParaRPr lang="en-US" altLang="en-US" sz="4400" smtClean="0">
              <a:ln>
                <a:noFill/>
              </a:ln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05200"/>
            <a:ext cx="5486400" cy="1752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en-US" altLang="en-US" sz="4000" b="1" dirty="0" smtClean="0"/>
              <a:t>Consumer Behavior:  Its Origins and Strategic Appliances</a:t>
            </a:r>
          </a:p>
        </p:txBody>
      </p:sp>
    </p:spTree>
  </p:cSld>
  <p:clrMapOvr>
    <a:masterClrMapping/>
  </p:clrMapOvr>
  <p:transition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76275"/>
            <a:ext cx="6705600" cy="1457325"/>
          </a:xfrm>
          <a:solidFill>
            <a:srgbClr val="FCFBDC"/>
          </a:solidFill>
        </p:spPr>
        <p:txBody>
          <a:bodyPr/>
          <a:lstStyle/>
          <a:p>
            <a:pPr eaLnBrk="1" hangingPunct="1"/>
            <a:r>
              <a:rPr lang="en-US" altLang="en-US" b="1" smtClean="0">
                <a:ln>
                  <a:noFill/>
                </a:ln>
              </a:rPr>
              <a:t>The Marketing Concept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590800"/>
            <a:ext cx="6705600" cy="3411538"/>
          </a:xfrm>
          <a:solidFill>
            <a:srgbClr val="FCFBDC"/>
          </a:solidFill>
        </p:spPr>
        <p:txBody>
          <a:bodyPr/>
          <a:lstStyle/>
          <a:p>
            <a:pPr algn="just" eaLnBrk="1" hangingPunct="1"/>
            <a:r>
              <a:rPr lang="en-US" altLang="en-US" smtClean="0"/>
              <a:t>Assumes that to be successful, a company must determine the </a:t>
            </a:r>
            <a:r>
              <a:rPr lang="en-US" altLang="en-US" smtClean="0">
                <a:solidFill>
                  <a:srgbClr val="FF3300"/>
                </a:solidFill>
              </a:rPr>
              <a:t>needs and wants</a:t>
            </a:r>
            <a:r>
              <a:rPr lang="en-US" altLang="en-US" smtClean="0"/>
              <a:t> of </a:t>
            </a:r>
            <a:r>
              <a:rPr lang="en-US" altLang="en-US" smtClean="0">
                <a:solidFill>
                  <a:srgbClr val="FF3300"/>
                </a:solidFill>
              </a:rPr>
              <a:t>specific target markets</a:t>
            </a:r>
            <a:r>
              <a:rPr lang="en-US" altLang="en-US" smtClean="0"/>
              <a:t> and deliver the desired satisfactions </a:t>
            </a:r>
            <a:r>
              <a:rPr lang="en-US" altLang="en-US" smtClean="0">
                <a:solidFill>
                  <a:srgbClr val="FF3300"/>
                </a:solidFill>
              </a:rPr>
              <a:t>better than the competition</a:t>
            </a:r>
            <a:endParaRPr lang="en-US" altLang="en-US" smtClean="0"/>
          </a:p>
          <a:p>
            <a:pPr algn="just" eaLnBrk="1" hangingPunct="1"/>
            <a:r>
              <a:rPr lang="en-US" altLang="en-US" smtClean="0"/>
              <a:t>Marketing objectives:</a:t>
            </a:r>
          </a:p>
          <a:p>
            <a:pPr lvl="1" algn="just" eaLnBrk="1" hangingPunct="1"/>
            <a:r>
              <a:rPr lang="en-US" altLang="en-US" sz="2400" smtClean="0"/>
              <a:t>Profits through customer satisfaction</a:t>
            </a:r>
          </a:p>
          <a:p>
            <a:pPr lvl="1" algn="just" eaLnBrk="1" hangingPunct="1"/>
            <a:endParaRPr lang="en-US" altLang="en-US" sz="2400" smtClean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914400"/>
            <a:ext cx="6781800" cy="1143000"/>
          </a:xfrm>
          <a:solidFill>
            <a:srgbClr val="FCFBDC"/>
          </a:solidFill>
        </p:spPr>
        <p:txBody>
          <a:bodyPr/>
          <a:lstStyle/>
          <a:p>
            <a:pPr eaLnBrk="1" hangingPunct="1"/>
            <a:r>
              <a:rPr lang="en-US" altLang="en-US" b="1" smtClean="0">
                <a:ln>
                  <a:noFill/>
                </a:ln>
              </a:rPr>
              <a:t>The Marketing Concept</a:t>
            </a:r>
            <a:endParaRPr lang="en-US" altLang="en-US" smtClean="0">
              <a:ln>
                <a:noFill/>
              </a:ln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667000"/>
            <a:ext cx="6781800" cy="3276600"/>
          </a:xfrm>
          <a:solidFill>
            <a:srgbClr val="FCFBDC"/>
          </a:solidFill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mtClean="0"/>
              <a:t>	A consumer-oriented philosophy that suggests that satisfaction of consumer needs provides the focus for product development and marketing strategy to enable the firm to meet its own organizational goals.</a:t>
            </a:r>
          </a:p>
        </p:txBody>
      </p:sp>
    </p:spTree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19150"/>
            <a:ext cx="6858000" cy="1466850"/>
          </a:xfrm>
          <a:solidFill>
            <a:srgbClr val="FCFBDC"/>
          </a:solidFill>
        </p:spPr>
        <p:txBody>
          <a:bodyPr/>
          <a:lstStyle/>
          <a:p>
            <a:pPr eaLnBrk="1" hangingPunct="1"/>
            <a:r>
              <a:rPr lang="en-US" altLang="en-US" b="1" smtClean="0">
                <a:ln>
                  <a:noFill/>
                </a:ln>
              </a:rPr>
              <a:t>Implementing the Marketing Concept</a:t>
            </a:r>
            <a:endParaRPr lang="en-US" altLang="en-US" smtClean="0">
              <a:ln>
                <a:noFill/>
              </a:ln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590800"/>
            <a:ext cx="6858000" cy="2836863"/>
          </a:xfrm>
          <a:solidFill>
            <a:srgbClr val="FCFBDC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Consumer Research</a:t>
            </a:r>
          </a:p>
          <a:p>
            <a:pPr eaLnBrk="1" hangingPunct="1"/>
            <a:r>
              <a:rPr lang="en-US" altLang="en-US" smtClean="0"/>
              <a:t>Segmentation</a:t>
            </a:r>
          </a:p>
          <a:p>
            <a:pPr eaLnBrk="1" hangingPunct="1"/>
            <a:r>
              <a:rPr lang="en-US" altLang="en-US" smtClean="0"/>
              <a:t>Targeting</a:t>
            </a:r>
          </a:p>
          <a:p>
            <a:pPr eaLnBrk="1" hangingPunct="1"/>
            <a:r>
              <a:rPr lang="en-US" altLang="en-US" smtClean="0"/>
              <a:t>Positioning</a:t>
            </a:r>
          </a:p>
        </p:txBody>
      </p:sp>
    </p:spTree>
  </p:cSld>
  <p:clrMapOvr>
    <a:masterClrMapping/>
  </p:clrMapOvr>
  <p:transition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Segmentation, Targeting, and Positioning</a:t>
            </a: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667000"/>
            <a:ext cx="7772400" cy="3465513"/>
          </a:xfrm>
          <a:solidFill>
            <a:srgbClr val="FCFBDC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Segmentation: process of dividing the market into subsets of consumers with common needs or characteristics</a:t>
            </a:r>
          </a:p>
          <a:p>
            <a:pPr eaLnBrk="1" hangingPunct="1"/>
            <a:r>
              <a:rPr lang="en-US" altLang="en-US" smtClean="0"/>
              <a:t>Targeting: selecting one or more of the segments to pursue</a:t>
            </a:r>
          </a:p>
          <a:p>
            <a:pPr eaLnBrk="1" hangingPunct="1"/>
            <a:r>
              <a:rPr lang="en-US" altLang="en-US" smtClean="0"/>
              <a:t>Positioning: developing a distinct image for the product in the mind of the consumer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n>
                  <a:noFill/>
                </a:ln>
              </a:rPr>
              <a:t>Successful Positioning</a:t>
            </a:r>
            <a:endParaRPr lang="en-US" altLang="en-US" smtClean="0">
              <a:ln>
                <a:noFill/>
              </a:ln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95400" y="2667000"/>
            <a:ext cx="3200400" cy="1981200"/>
          </a:xfrm>
          <a:solidFill>
            <a:schemeClr val="bg1"/>
          </a:solidFill>
        </p:spPr>
        <p:txBody>
          <a:bodyPr rtlCol="0">
            <a:normAutofit fontScale="925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Communicating the benefits of the product, rather than its features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667000"/>
            <a:ext cx="3200400" cy="1981200"/>
          </a:xfrm>
          <a:solidFill>
            <a:schemeClr val="bg1"/>
          </a:solidFill>
        </p:spPr>
        <p:txBody>
          <a:bodyPr rtlCol="0">
            <a:normAutofit fontScale="925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Communicating a Unique Selling Proposition for the product</a:t>
            </a:r>
          </a:p>
        </p:txBody>
      </p:sp>
    </p:spTree>
  </p:cSld>
  <p:clrMapOvr>
    <a:masterClrMapping/>
  </p:clrMapOvr>
  <p:transition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b="1" smtClean="0">
                <a:ln>
                  <a:noFill/>
                </a:ln>
              </a:rPr>
              <a:t>Successful Relationships</a:t>
            </a:r>
            <a:endParaRPr lang="en-US" altLang="en-US" smtClean="0">
              <a:ln>
                <a:noFill/>
              </a:ln>
            </a:endParaRP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990600" y="2514600"/>
            <a:ext cx="3897313" cy="19431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Customer </a:t>
            </a:r>
          </a:p>
          <a:p>
            <a:pPr algn="ctr"/>
            <a:r>
              <a:rPr lang="en-US" altLang="en-US" sz="3200"/>
              <a:t>Value</a:t>
            </a:r>
            <a:endParaRPr lang="en-US" altLang="en-US" sz="3200">
              <a:solidFill>
                <a:schemeClr val="bg1"/>
              </a:solidFill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2362200" y="4038600"/>
            <a:ext cx="3897313" cy="19319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Customer </a:t>
            </a:r>
          </a:p>
          <a:p>
            <a:pPr algn="ctr"/>
            <a:r>
              <a:rPr lang="en-US" altLang="en-US" sz="3200"/>
              <a:t>Satisfaction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4191000" y="2514600"/>
            <a:ext cx="3897313" cy="1943100"/>
          </a:xfrm>
          <a:prstGeom prst="ellipse">
            <a:avLst/>
          </a:prstGeom>
          <a:solidFill>
            <a:srgbClr val="FFE6C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Customer </a:t>
            </a:r>
          </a:p>
          <a:p>
            <a:pPr algn="ctr"/>
            <a:r>
              <a:rPr lang="en-US" altLang="en-US" sz="3200"/>
              <a:t>Retention</a:t>
            </a:r>
            <a:endParaRPr lang="en-US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 autoUpdateAnimBg="0"/>
      <p:bldP spid="23556" grpId="0" animBg="1" autoUpdateAnimBg="0"/>
      <p:bldP spid="2355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n>
                  <a:noFill/>
                </a:ln>
              </a:rPr>
              <a:t>Types of Customers</a:t>
            </a:r>
            <a:endParaRPr lang="en-US" altLang="en-US" smtClean="0">
              <a:ln>
                <a:noFill/>
              </a:ln>
            </a:endParaRPr>
          </a:p>
        </p:txBody>
      </p:sp>
      <p:sp>
        <p:nvSpPr>
          <p:cNvPr id="36867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487613"/>
            <a:ext cx="3336925" cy="3446462"/>
          </a:xfrm>
        </p:spPr>
        <p:txBody>
          <a:bodyPr/>
          <a:lstStyle/>
          <a:p>
            <a:pPr eaLnBrk="1" hangingPunct="1"/>
            <a:r>
              <a:rPr lang="en-US" altLang="en-US" smtClean="0"/>
              <a:t>Loyalists</a:t>
            </a:r>
          </a:p>
          <a:p>
            <a:pPr eaLnBrk="1" hangingPunct="1"/>
            <a:r>
              <a:rPr lang="en-US" altLang="en-US" smtClean="0"/>
              <a:t>Apostles</a:t>
            </a:r>
          </a:p>
          <a:p>
            <a:pPr eaLnBrk="1" hangingPunct="1"/>
            <a:r>
              <a:rPr lang="en-US" altLang="en-US" smtClean="0"/>
              <a:t>Defectors</a:t>
            </a:r>
          </a:p>
          <a:p>
            <a:pPr eaLnBrk="1" hangingPunct="1"/>
            <a:r>
              <a:rPr lang="en-US" altLang="en-US" smtClean="0"/>
              <a:t>Terrorists</a:t>
            </a:r>
          </a:p>
          <a:p>
            <a:pPr eaLnBrk="1" hangingPunct="1"/>
            <a:r>
              <a:rPr lang="en-US" altLang="en-US" smtClean="0"/>
              <a:t>Hostages</a:t>
            </a:r>
          </a:p>
          <a:p>
            <a:pPr eaLnBrk="1" hangingPunct="1"/>
            <a:r>
              <a:rPr lang="en-US" altLang="en-US" smtClean="0"/>
              <a:t>Mercenaries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36868" name="Picture 2" descr="04_06_3_we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038" y="2819400"/>
            <a:ext cx="3638550" cy="242570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Customer Profitability-Focused Marketing</a:t>
            </a: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1828800" y="2514600"/>
            <a:ext cx="2592388" cy="3478213"/>
          </a:xfrm>
          <a:prstGeom prst="triangle">
            <a:avLst>
              <a:gd name="adj" fmla="val 50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2743200" y="3581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2514600" y="4343400"/>
            <a:ext cx="1239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2133600" y="53340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029200" y="3505200"/>
            <a:ext cx="2835275" cy="2443163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Tier 1: Platinum</a:t>
            </a:r>
          </a:p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Tier 2: Gold</a:t>
            </a:r>
          </a:p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Tier 3: Iron</a:t>
            </a:r>
          </a:p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Tier 4: Lead</a:t>
            </a:r>
            <a:endParaRPr lang="en-US" altLang="en-US"/>
          </a:p>
        </p:txBody>
      </p:sp>
    </p:spTree>
  </p:cSld>
  <p:clrMapOvr>
    <a:masterClrMapping/>
  </p:clrMapOvr>
  <p:transition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Societal Marketing Concept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176338" y="2219325"/>
            <a:ext cx="6799262" cy="38766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All companies prosper when society prospers</a:t>
            </a:r>
          </a:p>
          <a:p>
            <a:pPr eaLnBrk="1" hangingPunct="1"/>
            <a:r>
              <a:rPr lang="en-US" altLang="en-US" smtClean="0"/>
              <a:t>Companies, as well as individuals, would be better off if social responsibility was an integral component of every marketing decision</a:t>
            </a:r>
          </a:p>
          <a:p>
            <a:pPr eaLnBrk="1" hangingPunct="1"/>
            <a:r>
              <a:rPr lang="en-US" altLang="en-US" smtClean="0"/>
              <a:t>Requires all marketers adhere to principles of social responsibility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49263"/>
            <a:ext cx="6799262" cy="13033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 Which Segment of</a:t>
            </a:r>
            <a:br>
              <a:rPr lang="en-US" dirty="0" smtClean="0"/>
            </a:br>
            <a:r>
              <a:rPr lang="en-US" dirty="0" smtClean="0"/>
              <a:t>Consumers Will This Ad Appeal?</a:t>
            </a:r>
            <a:endParaRPr lang="en-US" dirty="0"/>
          </a:p>
        </p:txBody>
      </p:sp>
      <p:pic>
        <p:nvPicPr>
          <p:cNvPr id="14339" name="Content Placeholder 5" descr="ph01_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752600"/>
            <a:ext cx="4953000" cy="5029200"/>
          </a:xfrm>
        </p:spPr>
      </p:pic>
    </p:spTree>
    <p:extLst>
      <p:ext uri="{BB962C8B-B14F-4D97-AF65-F5344CB8AC3E}">
        <p14:creationId xmlns:p14="http://schemas.microsoft.com/office/powerpoint/2010/main" val="22953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338" y="915988"/>
            <a:ext cx="6799262" cy="836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Why Study Consumer Behavior?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035050" y="2514600"/>
            <a:ext cx="7081838" cy="35814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consumers think of our products and those of our competitors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they think of possible improvements in our products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they use our products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attitudes they have about our products and our advertising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they feel about their roles in the family and society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their hopes and dreams are for themselves and for their families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984" y="434023"/>
            <a:ext cx="6799262" cy="13033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Segment of Consumers Who are Environmentally Concerned</a:t>
            </a:r>
            <a:endParaRPr lang="en-US" dirty="0"/>
          </a:p>
        </p:txBody>
      </p:sp>
      <p:pic>
        <p:nvPicPr>
          <p:cNvPr id="15363" name="Content Placeholder 5" descr="ph01_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0615" y="1737360"/>
            <a:ext cx="3302000" cy="4373563"/>
          </a:xfrm>
        </p:spPr>
      </p:pic>
    </p:spTree>
    <p:extLst>
      <p:ext uri="{BB962C8B-B14F-4D97-AF65-F5344CB8AC3E}">
        <p14:creationId xmlns:p14="http://schemas.microsoft.com/office/powerpoint/2010/main" val="9684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543800" cy="533400"/>
          </a:xfrm>
        </p:spPr>
        <p:txBody>
          <a:bodyPr/>
          <a:lstStyle/>
          <a:p>
            <a:pPr eaLnBrk="1" hangingPunct="1"/>
            <a:r>
              <a:rPr lang="en-US" altLang="en-US" sz="3400" b="1" smtClean="0">
                <a:ln>
                  <a:noFill/>
                </a:ln>
              </a:rPr>
              <a:t>Model of Consumer Decision Making</a:t>
            </a:r>
          </a:p>
        </p:txBody>
      </p:sp>
      <p:pic>
        <p:nvPicPr>
          <p:cNvPr id="3993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11288"/>
            <a:ext cx="6781800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n>
                  <a:noFill/>
                </a:ln>
              </a:rPr>
              <a:t>Consumer Behavior</a:t>
            </a:r>
            <a:endParaRPr lang="en-US" altLang="en-US" smtClean="0">
              <a:ln>
                <a:noFill/>
              </a:ln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176338" y="2490788"/>
            <a:ext cx="6900862" cy="344487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mtClean="0"/>
              <a:t>	The behavior that consumers display  in searching for, purchasing, using, evaluating, and disposing of products and services that they expect will satisfy their needs.</a:t>
            </a:r>
          </a:p>
          <a:p>
            <a:pPr algn="just" eaLnBrk="1" hangingPunct="1"/>
            <a:endParaRPr lang="en-US" altLang="en-US" smtClean="0"/>
          </a:p>
          <a:p>
            <a:pPr algn="just"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n>
                  <a:noFill/>
                </a:ln>
              </a:rPr>
              <a:t>Personal Consumer</a:t>
            </a:r>
            <a:endParaRPr lang="en-US" altLang="en-US" smtClean="0">
              <a:ln>
                <a:noFill/>
              </a:ln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667000"/>
            <a:ext cx="6705600" cy="2133600"/>
          </a:xfrm>
          <a:solidFill>
            <a:srgbClr val="FCFBDC"/>
          </a:solidFill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mtClean="0"/>
              <a:t>	The individual who buys goods and services for his or her own use, for household use, for the use of a family member, or for a friend.  </a:t>
            </a:r>
          </a:p>
        </p:txBody>
      </p:sp>
    </p:spTree>
  </p:cSld>
  <p:clrMapOvr>
    <a:masterClrMapping/>
  </p:clrMapOvr>
  <p:transition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n>
                  <a:noFill/>
                </a:ln>
              </a:rPr>
              <a:t>Organizational Consumer</a:t>
            </a:r>
            <a:endParaRPr lang="en-US" altLang="en-US" smtClean="0">
              <a:ln>
                <a:noFill/>
              </a:ln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2590800"/>
            <a:ext cx="6680200" cy="3087688"/>
          </a:xfrm>
          <a:solidFill>
            <a:srgbClr val="FCFBDC"/>
          </a:solidFill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mtClean="0"/>
              <a:t>	A business, government agency, or other institution (profit or nonprofit) that buys the goods, services, and/or equipment necessary for the organization to function.</a:t>
            </a:r>
          </a:p>
          <a:p>
            <a:pPr algn="just"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ransition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10418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Development of the Marketing Concept</a:t>
            </a:r>
            <a:endParaRPr lang="en-US" altLang="en-US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838200" y="1828800"/>
            <a:ext cx="3200400" cy="1082675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Production </a:t>
            </a:r>
          </a:p>
          <a:p>
            <a:pPr algn="ctr"/>
            <a:r>
              <a:rPr lang="en-US" altLang="en-US" sz="3200"/>
              <a:t>Concept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81400" y="3962400"/>
            <a:ext cx="3122613" cy="1082675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Selling Concept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209800" y="2895600"/>
            <a:ext cx="3122613" cy="10668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Product Concept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029200" y="5029200"/>
            <a:ext cx="3376613" cy="1082675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Marketing </a:t>
            </a:r>
          </a:p>
          <a:p>
            <a:pPr algn="ctr"/>
            <a:r>
              <a:rPr lang="en-US" altLang="en-US" sz="3200"/>
              <a:t>Concept</a:t>
            </a:r>
            <a:endParaRPr lang="en-US" altLang="en-US" sz="2800"/>
          </a:p>
        </p:txBody>
      </p:sp>
    </p:spTree>
  </p:cSld>
  <p:clrMapOvr>
    <a:masterClrMapping/>
  </p:clrMapOvr>
  <p:transition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CFBDC"/>
          </a:solidFill>
        </p:spPr>
        <p:txBody>
          <a:bodyPr/>
          <a:lstStyle/>
          <a:p>
            <a:pPr eaLnBrk="1" hangingPunct="1"/>
            <a:r>
              <a:rPr lang="en-US" altLang="en-US" b="1" smtClean="0">
                <a:ln>
                  <a:noFill/>
                </a:ln>
              </a:rPr>
              <a:t>The Production Concept</a:t>
            </a:r>
            <a:endParaRPr lang="en-US" altLang="en-US" smtClean="0">
              <a:ln>
                <a:noFill/>
              </a:ln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176338" y="2667000"/>
            <a:ext cx="6799262" cy="3087688"/>
          </a:xfrm>
          <a:solidFill>
            <a:srgbClr val="FCFBDC"/>
          </a:solidFill>
        </p:spPr>
        <p:txBody>
          <a:bodyPr/>
          <a:lstStyle/>
          <a:p>
            <a:pPr algn="just" eaLnBrk="1" hangingPunct="1"/>
            <a:r>
              <a:rPr lang="en-US" altLang="en-US" smtClean="0"/>
              <a:t>Assumes that consumers are interested primarily in product availability at low prices</a:t>
            </a:r>
          </a:p>
          <a:p>
            <a:pPr algn="just" eaLnBrk="1" hangingPunct="1"/>
            <a:r>
              <a:rPr lang="en-US" altLang="en-US" smtClean="0"/>
              <a:t>Marketing objectives:</a:t>
            </a:r>
          </a:p>
          <a:p>
            <a:pPr lvl="1" algn="just" eaLnBrk="1" hangingPunct="1"/>
            <a:r>
              <a:rPr lang="en-US" altLang="en-US" smtClean="0"/>
              <a:t>Cheap, efficient production</a:t>
            </a:r>
          </a:p>
          <a:p>
            <a:pPr lvl="1" algn="just" eaLnBrk="1" hangingPunct="1"/>
            <a:r>
              <a:rPr lang="en-US" altLang="en-US" smtClean="0"/>
              <a:t>Intensive distribution</a:t>
            </a:r>
          </a:p>
          <a:p>
            <a:pPr lvl="1" algn="just" eaLnBrk="1" hangingPunct="1"/>
            <a:r>
              <a:rPr lang="en-US" altLang="en-US" smtClean="0"/>
              <a:t>Market expansion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CFBDC"/>
          </a:solidFill>
        </p:spPr>
        <p:txBody>
          <a:bodyPr/>
          <a:lstStyle/>
          <a:p>
            <a:pPr eaLnBrk="1" hangingPunct="1"/>
            <a:r>
              <a:rPr lang="en-US" altLang="en-US" b="1" smtClean="0">
                <a:ln>
                  <a:noFill/>
                </a:ln>
              </a:rPr>
              <a:t>The Product Concept</a:t>
            </a:r>
            <a:endParaRPr lang="en-US" altLang="en-US" smtClean="0">
              <a:ln>
                <a:noFill/>
              </a:ln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76338" y="2743200"/>
            <a:ext cx="6799262" cy="3352800"/>
          </a:xfrm>
          <a:solidFill>
            <a:srgbClr val="FCFBDC"/>
          </a:solidFill>
        </p:spPr>
        <p:txBody>
          <a:bodyPr/>
          <a:lstStyle/>
          <a:p>
            <a:pPr algn="just" eaLnBrk="1" hangingPunct="1"/>
            <a:r>
              <a:rPr lang="en-US" altLang="en-US" smtClean="0"/>
              <a:t>Assumes that consumers will buy the product that offers them the highest quality, the best performance, and the most features</a:t>
            </a:r>
          </a:p>
          <a:p>
            <a:pPr algn="just" eaLnBrk="1" hangingPunct="1"/>
            <a:r>
              <a:rPr lang="en-US" altLang="en-US" smtClean="0"/>
              <a:t>Marketing objectives:</a:t>
            </a:r>
          </a:p>
          <a:p>
            <a:pPr lvl="1" algn="just" eaLnBrk="1" hangingPunct="1"/>
            <a:r>
              <a:rPr lang="en-US" altLang="en-US" smtClean="0"/>
              <a:t>Quality improvement</a:t>
            </a:r>
          </a:p>
          <a:p>
            <a:pPr lvl="1" algn="just" eaLnBrk="1" hangingPunct="1"/>
            <a:r>
              <a:rPr lang="en-US" altLang="en-US" smtClean="0"/>
              <a:t>Addition of features</a:t>
            </a:r>
          </a:p>
          <a:p>
            <a:pPr algn="just" eaLnBrk="1" hangingPunct="1"/>
            <a:r>
              <a:rPr lang="en-US" altLang="en-US" smtClean="0"/>
              <a:t>Tendency toward Marketing Myopia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3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CFBDC"/>
          </a:solidFill>
        </p:spPr>
        <p:txBody>
          <a:bodyPr/>
          <a:lstStyle/>
          <a:p>
            <a:pPr eaLnBrk="1" hangingPunct="1"/>
            <a:r>
              <a:rPr lang="en-US" altLang="en-US" b="1" smtClean="0">
                <a:ln>
                  <a:noFill/>
                </a:ln>
              </a:rPr>
              <a:t>The Selling Concept</a:t>
            </a:r>
            <a:endParaRPr lang="en-US" altLang="en-US" smtClean="0">
              <a:ln>
                <a:noFill/>
              </a:ln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76338" y="2667000"/>
            <a:ext cx="6799262" cy="3465513"/>
          </a:xfrm>
          <a:solidFill>
            <a:srgbClr val="FCFBDC"/>
          </a:solidFill>
        </p:spPr>
        <p:txBody>
          <a:bodyPr/>
          <a:lstStyle/>
          <a:p>
            <a:pPr algn="just" eaLnBrk="1" hangingPunct="1"/>
            <a:r>
              <a:rPr lang="en-US" altLang="en-US" smtClean="0"/>
              <a:t>Assumes that consumers are unlikely to buy a product unless they are aggressively persuaded to do so</a:t>
            </a:r>
          </a:p>
          <a:p>
            <a:pPr algn="just" eaLnBrk="1" hangingPunct="1"/>
            <a:r>
              <a:rPr lang="en-US" altLang="en-US" smtClean="0"/>
              <a:t>Marketing objectives:</a:t>
            </a:r>
          </a:p>
          <a:p>
            <a:pPr lvl="1" algn="just" eaLnBrk="1" hangingPunct="1"/>
            <a:r>
              <a:rPr lang="en-US" altLang="en-US" sz="2400" smtClean="0"/>
              <a:t>Sell, sell, sell</a:t>
            </a:r>
          </a:p>
          <a:p>
            <a:pPr algn="just" eaLnBrk="1" hangingPunct="1"/>
            <a:r>
              <a:rPr lang="en-US" altLang="en-US" smtClean="0"/>
              <a:t>Lack of concern for customer needs and satisfaction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432</TotalTime>
  <Words>407</Words>
  <Application>Microsoft Office PowerPoint</Application>
  <PresentationFormat>On-screen Show (4:3)</PresentationFormat>
  <Paragraphs>87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Garamond</vt:lpstr>
      <vt:lpstr>Times New Roman</vt:lpstr>
      <vt:lpstr>Organic</vt:lpstr>
      <vt:lpstr>Chapter 1</vt:lpstr>
      <vt:lpstr>Why Study Consumer Behavior?</vt:lpstr>
      <vt:lpstr>Consumer Behavior</vt:lpstr>
      <vt:lpstr>Personal Consumer</vt:lpstr>
      <vt:lpstr>Organizational Consumer</vt:lpstr>
      <vt:lpstr>Development of the Marketing Concept</vt:lpstr>
      <vt:lpstr>The Production Concept</vt:lpstr>
      <vt:lpstr>The Product Concept</vt:lpstr>
      <vt:lpstr>The Selling Concept</vt:lpstr>
      <vt:lpstr>The Marketing Concept</vt:lpstr>
      <vt:lpstr>The Marketing Concept</vt:lpstr>
      <vt:lpstr>Implementing the Marketing Concept</vt:lpstr>
      <vt:lpstr>Segmentation, Targeting, and Positioning</vt:lpstr>
      <vt:lpstr>Successful Positioning</vt:lpstr>
      <vt:lpstr>Successful Relationships</vt:lpstr>
      <vt:lpstr>Types of Customers</vt:lpstr>
      <vt:lpstr>Customer Profitability-Focused Marketing</vt:lpstr>
      <vt:lpstr>The Societal Marketing Concept</vt:lpstr>
      <vt:lpstr>To Which Segment of Consumers Will This Ad Appeal?</vt:lpstr>
      <vt:lpstr>A Segment of Consumers Who are Environmentally Concerned</vt:lpstr>
      <vt:lpstr>Model of Consumer Decision Making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Tracy Ryan</dc:creator>
  <cp:lastModifiedBy>Zarjina Khalil</cp:lastModifiedBy>
  <cp:revision>40</cp:revision>
  <cp:lastPrinted>2017-02-19T06:24:46Z</cp:lastPrinted>
  <dcterms:created xsi:type="dcterms:W3CDTF">2003-01-17T02:06:11Z</dcterms:created>
  <dcterms:modified xsi:type="dcterms:W3CDTF">2020-01-20T05:21:08Z</dcterms:modified>
</cp:coreProperties>
</file>