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24" r:id="rId2"/>
    <p:sldId id="311" r:id="rId3"/>
    <p:sldId id="259" r:id="rId4"/>
    <p:sldId id="260" r:id="rId5"/>
    <p:sldId id="263" r:id="rId6"/>
    <p:sldId id="325" r:id="rId7"/>
    <p:sldId id="264" r:id="rId8"/>
    <p:sldId id="318" r:id="rId9"/>
    <p:sldId id="319" r:id="rId10"/>
    <p:sldId id="320" r:id="rId11"/>
    <p:sldId id="268" r:id="rId12"/>
    <p:sldId id="269" r:id="rId13"/>
    <p:sldId id="306" r:id="rId14"/>
    <p:sldId id="272" r:id="rId15"/>
    <p:sldId id="299" r:id="rId16"/>
    <p:sldId id="273" r:id="rId17"/>
    <p:sldId id="277" r:id="rId18"/>
    <p:sldId id="301" r:id="rId19"/>
    <p:sldId id="279" r:id="rId20"/>
    <p:sldId id="281" r:id="rId21"/>
    <p:sldId id="284" r:id="rId22"/>
    <p:sldId id="285" r:id="rId23"/>
    <p:sldId id="286" r:id="rId24"/>
    <p:sldId id="303" r:id="rId25"/>
    <p:sldId id="327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B10909"/>
    <a:srgbClr val="0066CC"/>
    <a:srgbClr val="A50021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97" autoAdjust="0"/>
    <p:restoredTop sz="73609" autoAdjust="0"/>
  </p:normalViewPr>
  <p:slideViewPr>
    <p:cSldViewPr>
      <p:cViewPr varScale="1">
        <p:scale>
          <a:sx n="64" d="100"/>
          <a:sy n="64" d="100"/>
        </p:scale>
        <p:origin x="1997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2AF3CA1-37AB-4009-9250-D48EFCC409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8008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E5FDA8-CBE9-42F9-8430-B5C0D7075A2B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170690-E959-4D70-95DF-7A75345E74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617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</a:t>
            </a:r>
          </a:p>
          <a:p>
            <a:r>
              <a:rPr lang="en-US" dirty="0" smtClean="0"/>
              <a:t>Differentiated Marketing:  	A </a:t>
            </a:r>
            <a:r>
              <a:rPr lang="en-US" b="1" dirty="0" smtClean="0"/>
              <a:t>differentiated marketing</a:t>
            </a:r>
            <a:r>
              <a:rPr lang="en-US" dirty="0" smtClean="0"/>
              <a:t> strategy is when a company creates campaigns that appeal to at least two </a:t>
            </a:r>
            <a:r>
              <a:rPr lang="en-US" b="1" dirty="0" smtClean="0"/>
              <a:t>market</a:t>
            </a:r>
            <a:r>
              <a:rPr lang="en-US" dirty="0" smtClean="0"/>
              <a:t> segments or target groups. For example, a store can promote a sale that appeals to people in at least two cities or locations, or a company can </a:t>
            </a:r>
            <a:r>
              <a:rPr lang="en-US" b="1" dirty="0" smtClean="0"/>
              <a:t>market</a:t>
            </a:r>
            <a:r>
              <a:rPr lang="en-US" dirty="0" smtClean="0"/>
              <a:t> a product that appeals to women in at least two age groups.</a:t>
            </a:r>
          </a:p>
          <a:p>
            <a:endParaRPr lang="en-US" dirty="0" smtClean="0"/>
          </a:p>
          <a:p>
            <a:r>
              <a:rPr lang="en-US" dirty="0" smtClean="0"/>
              <a:t>Concentrated Marketing:	</a:t>
            </a:r>
            <a:endParaRPr lang="en-US" dirty="0" smtClean="0">
              <a:effectLst/>
            </a:endParaRPr>
          </a:p>
          <a:p>
            <a:r>
              <a:rPr lang="en-US" b="1" dirty="0" smtClean="0">
                <a:effectLst/>
              </a:rPr>
              <a:t>Concentrated Marketing</a:t>
            </a:r>
            <a:r>
              <a:rPr lang="en-US" dirty="0" smtClean="0">
                <a:effectLst/>
              </a:rPr>
              <a:t> is a strategy whereby a product is developed and marketed for a very well defined and specific segment of the consumer population.</a:t>
            </a:r>
          </a:p>
          <a:p>
            <a:r>
              <a:rPr lang="en-US" dirty="0" smtClean="0"/>
              <a:t>It</a:t>
            </a:r>
            <a:r>
              <a:rPr lang="en-US" baseline="0" dirty="0" smtClean="0"/>
              <a:t> is also called Niche marketing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70690-E959-4D70-95DF-7A75345E74A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694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4"/>
          <p:cNvSpPr>
            <a:spLocks noGrp="1" noChangeArrowheads="1"/>
          </p:cNvSpPr>
          <p:nvPr>
            <p:ph type="ftr" sz="quarter" idx="3"/>
          </p:nvPr>
        </p:nvSpPr>
        <p:spPr>
          <a:xfrm>
            <a:off x="4343400" y="6245225"/>
            <a:ext cx="2895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Copyright 2007 by Prentice Hall</a:t>
            </a:r>
          </a:p>
        </p:txBody>
      </p:sp>
      <p:sp>
        <p:nvSpPr>
          <p:cNvPr id="87045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h-TH">
              <a:solidFill>
                <a:schemeClr val="accent2"/>
              </a:solidFill>
            </a:endParaRPr>
          </a:p>
        </p:txBody>
      </p:sp>
      <p:sp>
        <p:nvSpPr>
          <p:cNvPr id="87046" name="Rectangle 6"/>
          <p:cNvSpPr>
            <a:spLocks noChangeArrowheads="1"/>
          </p:cNvSpPr>
          <p:nvPr userDrawn="1"/>
        </p:nvSpPr>
        <p:spPr bwMode="auto">
          <a:xfrm>
            <a:off x="0" y="0"/>
            <a:ext cx="381000" cy="6858000"/>
          </a:xfrm>
          <a:prstGeom prst="rect">
            <a:avLst/>
          </a:prstGeom>
          <a:gradFill rotWithShape="1">
            <a:gsLst>
              <a:gs pos="0">
                <a:srgbClr val="0066CC">
                  <a:gamma/>
                  <a:shade val="46275"/>
                  <a:invGamma/>
                </a:srgbClr>
              </a:gs>
              <a:gs pos="100000">
                <a:srgbClr val="0066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87048" name="Rectangle 8"/>
          <p:cNvSpPr>
            <a:spLocks noChangeArrowheads="1"/>
          </p:cNvSpPr>
          <p:nvPr userDrawn="1"/>
        </p:nvSpPr>
        <p:spPr bwMode="auto">
          <a:xfrm>
            <a:off x="2209800" y="0"/>
            <a:ext cx="152400" cy="6858000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87049" name="Rectangle 9"/>
          <p:cNvSpPr>
            <a:spLocks noChangeArrowheads="1"/>
          </p:cNvSpPr>
          <p:nvPr userDrawn="1"/>
        </p:nvSpPr>
        <p:spPr bwMode="auto">
          <a:xfrm>
            <a:off x="2438400" y="28194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3200" b="1"/>
              <a:t>Consumer Behavior,</a:t>
            </a:r>
            <a:br>
              <a:rPr lang="en-US" sz="3200" b="1"/>
            </a:br>
            <a:r>
              <a:rPr lang="en-US" sz="3200" b="1"/>
              <a:t>Ninth Edition</a:t>
            </a:r>
          </a:p>
          <a:p>
            <a:pPr algn="ctr">
              <a:spcBef>
                <a:spcPct val="20000"/>
              </a:spcBef>
            </a:pPr>
            <a:endParaRPr lang="en-US" sz="3200" b="1"/>
          </a:p>
          <a:p>
            <a:pPr algn="ctr">
              <a:spcBef>
                <a:spcPct val="20000"/>
              </a:spcBef>
            </a:pPr>
            <a:r>
              <a:rPr lang="en-US" sz="3200" b="1"/>
              <a:t>Schiffman &amp; Kanuk</a:t>
            </a:r>
            <a:br>
              <a:rPr lang="en-US" sz="3200" b="1"/>
            </a:br>
            <a:r>
              <a:rPr lang="en-US" sz="3200" b="1"/>
              <a:t/>
            </a:r>
            <a:br>
              <a:rPr lang="en-US" sz="3200" b="1"/>
            </a:br>
            <a:endParaRPr lang="en-US" sz="3200" b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2007 by Prentice Hall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74638"/>
            <a:ext cx="21145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912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2007 by Prentice Hall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28600" y="661035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Copyright 2007 by Prentice Hall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28600" y="661035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Copyright 2007 by Prentice Hall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600200"/>
            <a:ext cx="8229600" cy="4525963"/>
          </a:xfrm>
        </p:spPr>
        <p:txBody>
          <a:bodyPr/>
          <a:lstStyle/>
          <a:p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28600" y="661035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Copyright 2007 by Prentice Hall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2007 by Prentice Hall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2007 by Prentice Hall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2007 by Prentice Hall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2007 by Prentice Hall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2007 by Prentice Hall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2007 by Prentice Hall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2007 by Prentice Hall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2007 by Prentice Hall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" y="66103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accent2"/>
                </a:solidFill>
              </a:defRPr>
            </a:lvl1pPr>
          </a:lstStyle>
          <a:p>
            <a:r>
              <a:rPr lang="en-US"/>
              <a:t>Copyright 2007 by Prentice Hall</a:t>
            </a: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h-TH">
              <a:solidFill>
                <a:schemeClr val="accent2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0"/>
            <a:ext cx="381000" cy="6858000"/>
          </a:xfrm>
          <a:prstGeom prst="rect">
            <a:avLst/>
          </a:prstGeom>
          <a:gradFill rotWithShape="1">
            <a:gsLst>
              <a:gs pos="0">
                <a:srgbClr val="0066CC">
                  <a:gamma/>
                  <a:shade val="46275"/>
                  <a:invGamma/>
                </a:srgbClr>
              </a:gs>
              <a:gs pos="100000">
                <a:srgbClr val="0066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7010400" y="6629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/>
            <a:r>
              <a:rPr lang="en-US" sz="1400">
                <a:solidFill>
                  <a:schemeClr val="accent2"/>
                </a:solidFill>
              </a:rPr>
              <a:t>3 - </a:t>
            </a:r>
            <a:fld id="{6B7DCA3C-FDB4-4407-AFE6-26F443DFB9EA}" type="slidenum">
              <a:rPr lang="en-US" sz="1400">
                <a:solidFill>
                  <a:schemeClr val="accent2"/>
                </a:solidFill>
              </a:rPr>
              <a:pPr algn="r"/>
              <a:t>‹#›</a:t>
            </a:fld>
            <a:endParaRPr lang="en-US" sz="1400">
              <a:solidFill>
                <a:schemeClr val="accent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000" b="1">
          <a:solidFill>
            <a:srgbClr val="B1090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rgbClr val="B10909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rgbClr val="B10909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rgbClr val="B10909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rgbClr val="B10909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B10909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B10909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B10909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B10909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hyperlink" Target="http://creative.gettyimages.com/source/Search/9','2','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.gettyimages.com/source/Search/31','2','" TargetMode="External"/><Relationship Id="rId5" Type="http://schemas.openxmlformats.org/officeDocument/2006/relationships/image" Target="../media/image2.jpeg"/><Relationship Id="rId4" Type="http://schemas.openxmlformats.org/officeDocument/2006/relationships/hyperlink" Target="http://creative.gettyimages.com/source/Search/3','2','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rightstuffdating.com/" TargetMode="External"/><Relationship Id="rId4" Type="http://schemas.openxmlformats.org/officeDocument/2006/relationships/hyperlink" Target="http://www.match.com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74638"/>
            <a:ext cx="6172200" cy="2163762"/>
          </a:xfrm>
        </p:spPr>
        <p:txBody>
          <a:bodyPr/>
          <a:lstStyle/>
          <a:p>
            <a:r>
              <a:rPr lang="en-US" dirty="0" smtClean="0"/>
              <a:t>Market </a:t>
            </a:r>
            <a:r>
              <a:rPr lang="en-US" dirty="0" smtClean="0"/>
              <a:t>Segmentation</a:t>
            </a:r>
            <a:br>
              <a:rPr lang="en-US" dirty="0" smtClean="0"/>
            </a:br>
            <a:r>
              <a:rPr lang="en-US" dirty="0" err="1" smtClean="0"/>
              <a:t>ch</a:t>
            </a:r>
            <a:r>
              <a:rPr lang="en-US" smtClean="0"/>
              <a:t> 3 </a:t>
            </a:r>
            <a:endParaRPr lang="th-TH" dirty="0"/>
          </a:p>
        </p:txBody>
      </p:sp>
      <p:pic>
        <p:nvPicPr>
          <p:cNvPr id="5" name="Picture 16" descr="200202683-01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838200"/>
            <a:ext cx="1684338" cy="2533650"/>
          </a:xfrm>
          <a:prstGeom prst="rect">
            <a:avLst/>
          </a:prstGeom>
          <a:noFill/>
        </p:spPr>
      </p:pic>
      <p:pic>
        <p:nvPicPr>
          <p:cNvPr id="6" name="Picture 6" descr="6548-000036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3352800"/>
            <a:ext cx="1676400" cy="1409700"/>
          </a:xfrm>
          <a:prstGeom prst="rect">
            <a:avLst/>
          </a:prstGeom>
          <a:noFill/>
        </p:spPr>
      </p:pic>
      <p:pic>
        <p:nvPicPr>
          <p:cNvPr id="8" name="Picture 12" descr="asi10778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" y="4800600"/>
            <a:ext cx="1676400" cy="1063625"/>
          </a:xfrm>
          <a:prstGeom prst="rect">
            <a:avLst/>
          </a:prstGeom>
          <a:noFill/>
        </p:spPr>
      </p:pic>
      <p:pic>
        <p:nvPicPr>
          <p:cNvPr id="1027" name="Picture 3" descr="C:\Users\User\Desktop\segmentation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67000" y="2209800"/>
            <a:ext cx="5710238" cy="41364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54" name="Group 2"/>
          <p:cNvGrpSpPr>
            <a:grpSpLocks/>
          </p:cNvGrpSpPr>
          <p:nvPr/>
        </p:nvGrpSpPr>
        <p:grpSpPr bwMode="auto">
          <a:xfrm>
            <a:off x="609600" y="304800"/>
            <a:ext cx="8153400" cy="4140200"/>
            <a:chOff x="400" y="916"/>
            <a:chExt cx="5120" cy="2608"/>
          </a:xfrm>
        </p:grpSpPr>
        <p:sp>
          <p:nvSpPr>
            <p:cNvPr id="100355" name="Text Box 3"/>
            <p:cNvSpPr txBox="1">
              <a:spLocks noChangeArrowheads="1"/>
            </p:cNvSpPr>
            <p:nvPr/>
          </p:nvSpPr>
          <p:spPr bwMode="auto">
            <a:xfrm>
              <a:off x="400" y="916"/>
              <a:ext cx="5120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endParaRPr lang="th-TH" sz="3000" b="1"/>
            </a:p>
          </p:txBody>
        </p:sp>
        <p:sp>
          <p:nvSpPr>
            <p:cNvPr id="100356" name="Rectangle 4"/>
            <p:cNvSpPr>
              <a:spLocks noChangeArrowheads="1"/>
            </p:cNvSpPr>
            <p:nvPr/>
          </p:nvSpPr>
          <p:spPr bwMode="auto">
            <a:xfrm>
              <a:off x="400" y="1262"/>
              <a:ext cx="1648" cy="18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tIns="0" bIns="0"/>
            <a:lstStyle/>
            <a:p>
              <a:pPr eaLnBrk="0" hangingPunct="0"/>
              <a:r>
                <a:rPr lang="en-US" sz="17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SEGMENTATION BASE</a:t>
              </a:r>
            </a:p>
          </p:txBody>
        </p:sp>
        <p:sp>
          <p:nvSpPr>
            <p:cNvPr id="100357" name="Rectangle 5"/>
            <p:cNvSpPr>
              <a:spLocks noChangeArrowheads="1"/>
            </p:cNvSpPr>
            <p:nvPr/>
          </p:nvSpPr>
          <p:spPr bwMode="auto">
            <a:xfrm>
              <a:off x="2048" y="1262"/>
              <a:ext cx="3304" cy="18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tIns="0" bIns="0"/>
            <a:lstStyle/>
            <a:p>
              <a:pPr eaLnBrk="0" hangingPunct="0"/>
              <a:r>
                <a:rPr lang="en-US" sz="17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SELECTED SEGMENTATION VARIABLES</a:t>
              </a:r>
            </a:p>
          </p:txBody>
        </p:sp>
        <p:sp>
          <p:nvSpPr>
            <p:cNvPr id="100358" name="Rectangle 6"/>
            <p:cNvSpPr>
              <a:spLocks noChangeArrowheads="1"/>
            </p:cNvSpPr>
            <p:nvPr/>
          </p:nvSpPr>
          <p:spPr bwMode="auto">
            <a:xfrm>
              <a:off x="400" y="1444"/>
              <a:ext cx="495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tIns="0" bIns="0"/>
            <a:lstStyle/>
            <a:p>
              <a:pPr eaLnBrk="0" hangingPunct="0"/>
              <a:r>
                <a:rPr lang="en-US" sz="1700" b="1">
                  <a:latin typeface="Times New Roman" pitchFamily="18" charset="0"/>
                </a:rPr>
                <a:t>Use-Related Segmentation</a:t>
              </a:r>
            </a:p>
          </p:txBody>
        </p:sp>
        <p:sp>
          <p:nvSpPr>
            <p:cNvPr id="100359" name="Rectangle 7"/>
            <p:cNvSpPr>
              <a:spLocks noChangeArrowheads="1"/>
            </p:cNvSpPr>
            <p:nvPr/>
          </p:nvSpPr>
          <p:spPr bwMode="auto">
            <a:xfrm>
              <a:off x="400" y="2020"/>
              <a:ext cx="164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tIns="0" bIns="0"/>
            <a:lstStyle/>
            <a:p>
              <a:pPr eaLnBrk="0" hangingPunct="0"/>
              <a:r>
                <a:rPr lang="en-US" sz="1700">
                  <a:latin typeface="Times New Roman" pitchFamily="18" charset="0"/>
                </a:rPr>
                <a:t>Brand loyalty</a:t>
              </a:r>
            </a:p>
          </p:txBody>
        </p:sp>
        <p:sp>
          <p:nvSpPr>
            <p:cNvPr id="100360" name="Rectangle 8"/>
            <p:cNvSpPr>
              <a:spLocks noChangeArrowheads="1"/>
            </p:cNvSpPr>
            <p:nvPr/>
          </p:nvSpPr>
          <p:spPr bwMode="auto">
            <a:xfrm>
              <a:off x="400" y="1828"/>
              <a:ext cx="164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tIns="0" bIns="0"/>
            <a:lstStyle/>
            <a:p>
              <a:pPr eaLnBrk="0" hangingPunct="0"/>
              <a:r>
                <a:rPr lang="en-US" sz="1700">
                  <a:latin typeface="Times New Roman" pitchFamily="18" charset="0"/>
                </a:rPr>
                <a:t>Awareness status</a:t>
              </a:r>
            </a:p>
          </p:txBody>
        </p:sp>
        <p:sp>
          <p:nvSpPr>
            <p:cNvPr id="100361" name="Rectangle 9"/>
            <p:cNvSpPr>
              <a:spLocks noChangeArrowheads="1"/>
            </p:cNvSpPr>
            <p:nvPr/>
          </p:nvSpPr>
          <p:spPr bwMode="auto">
            <a:xfrm>
              <a:off x="400" y="1636"/>
              <a:ext cx="164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tIns="0" bIns="0"/>
            <a:lstStyle/>
            <a:p>
              <a:pPr eaLnBrk="0" hangingPunct="0"/>
              <a:r>
                <a:rPr lang="en-US" sz="1700">
                  <a:latin typeface="Times New Roman" pitchFamily="18" charset="0"/>
                </a:rPr>
                <a:t>Usage rate</a:t>
              </a:r>
            </a:p>
          </p:txBody>
        </p:sp>
        <p:sp>
          <p:nvSpPr>
            <p:cNvPr id="100362" name="Rectangle 10"/>
            <p:cNvSpPr>
              <a:spLocks noChangeArrowheads="1"/>
            </p:cNvSpPr>
            <p:nvPr/>
          </p:nvSpPr>
          <p:spPr bwMode="auto">
            <a:xfrm>
              <a:off x="2048" y="1636"/>
              <a:ext cx="3304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tIns="0" bIns="0"/>
            <a:lstStyle/>
            <a:p>
              <a:pPr eaLnBrk="0" hangingPunct="0"/>
              <a:r>
                <a:rPr lang="en-US" sz="1700">
                  <a:latin typeface="Times New Roman" pitchFamily="18" charset="0"/>
                </a:rPr>
                <a:t>Heavy users, medium users, light users, non users</a:t>
              </a:r>
            </a:p>
          </p:txBody>
        </p:sp>
        <p:sp>
          <p:nvSpPr>
            <p:cNvPr id="100363" name="Rectangle 11"/>
            <p:cNvSpPr>
              <a:spLocks noChangeArrowheads="1"/>
            </p:cNvSpPr>
            <p:nvPr/>
          </p:nvSpPr>
          <p:spPr bwMode="auto">
            <a:xfrm>
              <a:off x="2048" y="1828"/>
              <a:ext cx="3304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tIns="0" bIns="0"/>
            <a:lstStyle/>
            <a:p>
              <a:pPr eaLnBrk="0" hangingPunct="0"/>
              <a:r>
                <a:rPr lang="en-US" sz="1700">
                  <a:latin typeface="Times New Roman" pitchFamily="18" charset="0"/>
                </a:rPr>
                <a:t>Unaware, aware, interested, enthusiastic</a:t>
              </a:r>
            </a:p>
          </p:txBody>
        </p:sp>
        <p:sp>
          <p:nvSpPr>
            <p:cNvPr id="100364" name="Rectangle 12"/>
            <p:cNvSpPr>
              <a:spLocks noChangeArrowheads="1"/>
            </p:cNvSpPr>
            <p:nvPr/>
          </p:nvSpPr>
          <p:spPr bwMode="auto">
            <a:xfrm>
              <a:off x="2048" y="2020"/>
              <a:ext cx="3304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tIns="0" bIns="0"/>
            <a:lstStyle/>
            <a:p>
              <a:pPr eaLnBrk="0" hangingPunct="0"/>
              <a:r>
                <a:rPr lang="en-US" sz="1700">
                  <a:latin typeface="Times New Roman" pitchFamily="18" charset="0"/>
                </a:rPr>
                <a:t>None, some, strong</a:t>
              </a:r>
            </a:p>
          </p:txBody>
        </p:sp>
        <p:sp>
          <p:nvSpPr>
            <p:cNvPr id="100365" name="Rectangle 13"/>
            <p:cNvSpPr>
              <a:spLocks noChangeArrowheads="1"/>
            </p:cNvSpPr>
            <p:nvPr/>
          </p:nvSpPr>
          <p:spPr bwMode="auto">
            <a:xfrm>
              <a:off x="400" y="2212"/>
              <a:ext cx="4952" cy="1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tIns="0" bIns="0"/>
            <a:lstStyle/>
            <a:p>
              <a:pPr eaLnBrk="0" hangingPunct="0"/>
              <a:r>
                <a:rPr lang="en-US" sz="1700" b="1">
                  <a:latin typeface="Times New Roman" pitchFamily="18" charset="0"/>
                </a:rPr>
                <a:t>Use-Situation Segmentation</a:t>
              </a:r>
            </a:p>
          </p:txBody>
        </p:sp>
        <p:sp>
          <p:nvSpPr>
            <p:cNvPr id="100366" name="Rectangle 14"/>
            <p:cNvSpPr>
              <a:spLocks noChangeArrowheads="1"/>
            </p:cNvSpPr>
            <p:nvPr/>
          </p:nvSpPr>
          <p:spPr bwMode="auto">
            <a:xfrm>
              <a:off x="400" y="2788"/>
              <a:ext cx="164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tIns="0" bIns="0"/>
            <a:lstStyle/>
            <a:p>
              <a:pPr eaLnBrk="0" hangingPunct="0"/>
              <a:r>
                <a:rPr lang="en-US" sz="1700">
                  <a:latin typeface="Times New Roman" pitchFamily="18" charset="0"/>
                </a:rPr>
                <a:t>Location</a:t>
              </a:r>
            </a:p>
          </p:txBody>
        </p:sp>
        <p:sp>
          <p:nvSpPr>
            <p:cNvPr id="100367" name="Rectangle 15"/>
            <p:cNvSpPr>
              <a:spLocks noChangeArrowheads="1"/>
            </p:cNvSpPr>
            <p:nvPr/>
          </p:nvSpPr>
          <p:spPr bwMode="auto">
            <a:xfrm>
              <a:off x="400" y="2588"/>
              <a:ext cx="1648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tIns="0" bIns="0"/>
            <a:lstStyle/>
            <a:p>
              <a:pPr eaLnBrk="0" hangingPunct="0"/>
              <a:r>
                <a:rPr lang="en-US" sz="1700">
                  <a:latin typeface="Times New Roman" pitchFamily="18" charset="0"/>
                </a:rPr>
                <a:t>Objective</a:t>
              </a:r>
            </a:p>
          </p:txBody>
        </p:sp>
        <p:sp>
          <p:nvSpPr>
            <p:cNvPr id="100368" name="Rectangle 16"/>
            <p:cNvSpPr>
              <a:spLocks noChangeArrowheads="1"/>
            </p:cNvSpPr>
            <p:nvPr/>
          </p:nvSpPr>
          <p:spPr bwMode="auto">
            <a:xfrm>
              <a:off x="400" y="2396"/>
              <a:ext cx="164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tIns="0" bIns="0"/>
            <a:lstStyle/>
            <a:p>
              <a:pPr eaLnBrk="0" hangingPunct="0"/>
              <a:r>
                <a:rPr lang="en-US" sz="1700">
                  <a:latin typeface="Times New Roman" pitchFamily="18" charset="0"/>
                </a:rPr>
                <a:t>Time</a:t>
              </a:r>
            </a:p>
          </p:txBody>
        </p:sp>
        <p:sp>
          <p:nvSpPr>
            <p:cNvPr id="100369" name="Rectangle 17"/>
            <p:cNvSpPr>
              <a:spLocks noChangeArrowheads="1"/>
            </p:cNvSpPr>
            <p:nvPr/>
          </p:nvSpPr>
          <p:spPr bwMode="auto">
            <a:xfrm>
              <a:off x="2048" y="2396"/>
              <a:ext cx="3304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tIns="0" bIns="0"/>
            <a:lstStyle/>
            <a:p>
              <a:pPr eaLnBrk="0" hangingPunct="0"/>
              <a:r>
                <a:rPr lang="en-US" sz="1700">
                  <a:latin typeface="Times New Roman" pitchFamily="18" charset="0"/>
                </a:rPr>
                <a:t>Leisure, work, rush, morning, night</a:t>
              </a:r>
            </a:p>
          </p:txBody>
        </p:sp>
        <p:sp>
          <p:nvSpPr>
            <p:cNvPr id="100370" name="Rectangle 18"/>
            <p:cNvSpPr>
              <a:spLocks noChangeArrowheads="1"/>
            </p:cNvSpPr>
            <p:nvPr/>
          </p:nvSpPr>
          <p:spPr bwMode="auto">
            <a:xfrm>
              <a:off x="2048" y="2588"/>
              <a:ext cx="3304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tIns="0" bIns="0"/>
            <a:lstStyle/>
            <a:p>
              <a:pPr eaLnBrk="0" hangingPunct="0"/>
              <a:r>
                <a:rPr lang="en-US" sz="1700">
                  <a:latin typeface="Times New Roman" pitchFamily="18" charset="0"/>
                </a:rPr>
                <a:t>Personal, gift, snack, fun, achievement</a:t>
              </a:r>
            </a:p>
          </p:txBody>
        </p:sp>
        <p:sp>
          <p:nvSpPr>
            <p:cNvPr id="100371" name="Rectangle 19"/>
            <p:cNvSpPr>
              <a:spLocks noChangeArrowheads="1"/>
            </p:cNvSpPr>
            <p:nvPr/>
          </p:nvSpPr>
          <p:spPr bwMode="auto">
            <a:xfrm>
              <a:off x="2048" y="2788"/>
              <a:ext cx="3304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tIns="0" bIns="0"/>
            <a:lstStyle/>
            <a:p>
              <a:pPr eaLnBrk="0" hangingPunct="0"/>
              <a:r>
                <a:rPr lang="en-US" sz="1700">
                  <a:latin typeface="Times New Roman" pitchFamily="18" charset="0"/>
                </a:rPr>
                <a:t>Home, work, friend’s home, in-store</a:t>
              </a:r>
            </a:p>
          </p:txBody>
        </p:sp>
        <p:sp>
          <p:nvSpPr>
            <p:cNvPr id="100372" name="Rectangle 20"/>
            <p:cNvSpPr>
              <a:spLocks noChangeArrowheads="1"/>
            </p:cNvSpPr>
            <p:nvPr/>
          </p:nvSpPr>
          <p:spPr bwMode="auto">
            <a:xfrm>
              <a:off x="400" y="2980"/>
              <a:ext cx="164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tIns="0" bIns="0"/>
            <a:lstStyle/>
            <a:p>
              <a:pPr eaLnBrk="0" hangingPunct="0"/>
              <a:r>
                <a:rPr lang="en-US" sz="1700">
                  <a:latin typeface="Times New Roman" pitchFamily="18" charset="0"/>
                </a:rPr>
                <a:t>Person</a:t>
              </a:r>
            </a:p>
          </p:txBody>
        </p:sp>
        <p:sp>
          <p:nvSpPr>
            <p:cNvPr id="100373" name="Rectangle 21"/>
            <p:cNvSpPr>
              <a:spLocks noChangeArrowheads="1"/>
            </p:cNvSpPr>
            <p:nvPr/>
          </p:nvSpPr>
          <p:spPr bwMode="auto">
            <a:xfrm>
              <a:off x="2048" y="2980"/>
              <a:ext cx="3304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tIns="0" bIns="0"/>
            <a:lstStyle/>
            <a:p>
              <a:pPr eaLnBrk="0" hangingPunct="0"/>
              <a:r>
                <a:rPr lang="en-US" sz="1700">
                  <a:latin typeface="Times New Roman" pitchFamily="18" charset="0"/>
                </a:rPr>
                <a:t>Self, family members, friends, boss, peers</a:t>
              </a:r>
            </a:p>
          </p:txBody>
        </p:sp>
        <p:sp>
          <p:nvSpPr>
            <p:cNvPr id="100374" name="Rectangle 22"/>
            <p:cNvSpPr>
              <a:spLocks noChangeArrowheads="1"/>
            </p:cNvSpPr>
            <p:nvPr/>
          </p:nvSpPr>
          <p:spPr bwMode="auto">
            <a:xfrm>
              <a:off x="400" y="3172"/>
              <a:ext cx="1648" cy="3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tIns="0" bIns="0"/>
            <a:lstStyle/>
            <a:p>
              <a:pPr eaLnBrk="0" hangingPunct="0"/>
              <a:r>
                <a:rPr lang="en-US" sz="1700" b="1">
                  <a:latin typeface="Times New Roman" pitchFamily="18" charset="0"/>
                </a:rPr>
                <a:t>Benefit Segmentation</a:t>
              </a:r>
            </a:p>
          </p:txBody>
        </p:sp>
        <p:sp>
          <p:nvSpPr>
            <p:cNvPr id="100375" name="Rectangle 23"/>
            <p:cNvSpPr>
              <a:spLocks noChangeArrowheads="1"/>
            </p:cNvSpPr>
            <p:nvPr/>
          </p:nvSpPr>
          <p:spPr bwMode="auto">
            <a:xfrm>
              <a:off x="2048" y="3172"/>
              <a:ext cx="3304" cy="3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tIns="0" bIns="0"/>
            <a:lstStyle/>
            <a:p>
              <a:pPr eaLnBrk="0" hangingPunct="0"/>
              <a:r>
                <a:rPr lang="en-US" sz="1700">
                  <a:latin typeface="Times New Roman" pitchFamily="18" charset="0"/>
                </a:rPr>
                <a:t>Convenience, social acceptance, long lasting, economy, value-for-the-money</a:t>
              </a:r>
            </a:p>
          </p:txBody>
        </p:sp>
      </p:grpSp>
      <p:grpSp>
        <p:nvGrpSpPr>
          <p:cNvPr id="100376" name="Group 24"/>
          <p:cNvGrpSpPr>
            <a:grpSpLocks/>
          </p:cNvGrpSpPr>
          <p:nvPr/>
        </p:nvGrpSpPr>
        <p:grpSpPr bwMode="auto">
          <a:xfrm>
            <a:off x="609600" y="4419600"/>
            <a:ext cx="7924800" cy="1978025"/>
            <a:chOff x="400" y="2628"/>
            <a:chExt cx="4952" cy="1246"/>
          </a:xfrm>
        </p:grpSpPr>
        <p:sp>
          <p:nvSpPr>
            <p:cNvPr id="100377" name="Rectangle 25"/>
            <p:cNvSpPr>
              <a:spLocks noChangeArrowheads="1"/>
            </p:cNvSpPr>
            <p:nvPr/>
          </p:nvSpPr>
          <p:spPr bwMode="auto">
            <a:xfrm>
              <a:off x="400" y="3170"/>
              <a:ext cx="1680" cy="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tIns="0" bIns="0"/>
            <a:lstStyle/>
            <a:p>
              <a:pPr eaLnBrk="0" hangingPunct="0"/>
              <a:r>
                <a:rPr lang="en-US" sz="1700">
                  <a:latin typeface="Times New Roman" pitchFamily="18" charset="0"/>
                </a:rPr>
                <a:t>PRIZM NE Geodemographics</a:t>
              </a:r>
            </a:p>
          </p:txBody>
        </p:sp>
        <p:sp>
          <p:nvSpPr>
            <p:cNvPr id="100378" name="Rectangle 26"/>
            <p:cNvSpPr>
              <a:spLocks noChangeArrowheads="1"/>
            </p:cNvSpPr>
            <p:nvPr/>
          </p:nvSpPr>
          <p:spPr bwMode="auto">
            <a:xfrm>
              <a:off x="2080" y="3170"/>
              <a:ext cx="3272" cy="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tIns="0" bIns="0"/>
            <a:lstStyle/>
            <a:p>
              <a:pPr eaLnBrk="0" hangingPunct="0"/>
              <a:r>
                <a:rPr lang="en-US" sz="1700">
                  <a:latin typeface="Times New Roman" pitchFamily="18" charset="0"/>
                </a:rPr>
                <a:t>“Movers &amp; Shakers,” “New Empty Nests,” “Boomtown Singles,” “Bedrock America”</a:t>
              </a:r>
            </a:p>
          </p:txBody>
        </p:sp>
        <p:sp>
          <p:nvSpPr>
            <p:cNvPr id="100379" name="Rectangle 27"/>
            <p:cNvSpPr>
              <a:spLocks noChangeArrowheads="1"/>
            </p:cNvSpPr>
            <p:nvPr/>
          </p:nvSpPr>
          <p:spPr bwMode="auto">
            <a:xfrm>
              <a:off x="400" y="2812"/>
              <a:ext cx="1680" cy="35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tIns="0" bIns="0"/>
            <a:lstStyle/>
            <a:p>
              <a:pPr eaLnBrk="0" hangingPunct="0"/>
              <a:r>
                <a:rPr lang="en-US" sz="1700">
                  <a:latin typeface="Times New Roman" pitchFamily="18" charset="0"/>
                </a:rPr>
                <a:t>Demographic/</a:t>
              </a:r>
            </a:p>
            <a:p>
              <a:pPr eaLnBrk="0" hangingPunct="0"/>
              <a:r>
                <a:rPr lang="en-US" sz="1700">
                  <a:latin typeface="Times New Roman" pitchFamily="18" charset="0"/>
                </a:rPr>
                <a:t>Psychographics</a:t>
              </a:r>
            </a:p>
          </p:txBody>
        </p:sp>
        <p:sp>
          <p:nvSpPr>
            <p:cNvPr id="100380" name="Rectangle 28"/>
            <p:cNvSpPr>
              <a:spLocks noChangeArrowheads="1"/>
            </p:cNvSpPr>
            <p:nvPr/>
          </p:nvSpPr>
          <p:spPr bwMode="auto">
            <a:xfrm>
              <a:off x="2080" y="2812"/>
              <a:ext cx="3272" cy="35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tIns="0" bIns="0"/>
            <a:lstStyle/>
            <a:p>
              <a:pPr eaLnBrk="0" hangingPunct="0"/>
              <a:r>
                <a:rPr lang="en-US" sz="1700">
                  <a:latin typeface="Times New Roman" pitchFamily="18" charset="0"/>
                </a:rPr>
                <a:t>Combination of demographic and psychographic profiles of consumer segments profiles</a:t>
              </a:r>
            </a:p>
          </p:txBody>
        </p:sp>
        <p:sp>
          <p:nvSpPr>
            <p:cNvPr id="100381" name="Rectangle 29"/>
            <p:cNvSpPr>
              <a:spLocks noChangeArrowheads="1"/>
            </p:cNvSpPr>
            <p:nvPr/>
          </p:nvSpPr>
          <p:spPr bwMode="auto">
            <a:xfrm>
              <a:off x="400" y="3514"/>
              <a:ext cx="1680" cy="36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tIns="0" bIns="0"/>
            <a:lstStyle/>
            <a:p>
              <a:pPr eaLnBrk="0" hangingPunct="0"/>
              <a:r>
                <a:rPr lang="en-US" sz="1700">
                  <a:latin typeface="Times New Roman" pitchFamily="18" charset="0"/>
                </a:rPr>
                <a:t>SRI VALS</a:t>
              </a:r>
              <a:r>
                <a:rPr lang="en-US" sz="1700" baseline="30000">
                  <a:latin typeface="Times New Roman" pitchFamily="18" charset="0"/>
                </a:rPr>
                <a:t>TM</a:t>
              </a:r>
              <a:endParaRPr lang="en-US" sz="1700">
                <a:latin typeface="Times New Roman" pitchFamily="18" charset="0"/>
              </a:endParaRPr>
            </a:p>
          </p:txBody>
        </p:sp>
        <p:sp>
          <p:nvSpPr>
            <p:cNvPr id="100382" name="Rectangle 30"/>
            <p:cNvSpPr>
              <a:spLocks noChangeArrowheads="1"/>
            </p:cNvSpPr>
            <p:nvPr/>
          </p:nvSpPr>
          <p:spPr bwMode="auto">
            <a:xfrm>
              <a:off x="2080" y="3514"/>
              <a:ext cx="3272" cy="36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tIns="0" bIns="0"/>
            <a:lstStyle/>
            <a:p>
              <a:pPr eaLnBrk="0" hangingPunct="0"/>
              <a:r>
                <a:rPr lang="en-US" sz="1700">
                  <a:latin typeface="Times New Roman" pitchFamily="18" charset="0"/>
                </a:rPr>
                <a:t>Innovators, Thinkers, Believer, Achievers, Strivers, Experiencer, Makers, Survivors</a:t>
              </a:r>
            </a:p>
          </p:txBody>
        </p:sp>
        <p:sp>
          <p:nvSpPr>
            <p:cNvPr id="100383" name="Rectangle 31"/>
            <p:cNvSpPr>
              <a:spLocks noChangeArrowheads="1"/>
            </p:cNvSpPr>
            <p:nvPr/>
          </p:nvSpPr>
          <p:spPr bwMode="auto">
            <a:xfrm>
              <a:off x="400" y="2628"/>
              <a:ext cx="4952" cy="1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tIns="0" bIns="0"/>
            <a:lstStyle/>
            <a:p>
              <a:pPr eaLnBrk="0" hangingPunct="0"/>
              <a:r>
                <a:rPr lang="en-US" sz="1700" b="1">
                  <a:latin typeface="Times New Roman" pitchFamily="18" charset="0"/>
                </a:rPr>
                <a:t>Hybrid Segmentation</a:t>
              </a:r>
            </a:p>
          </p:txBody>
        </p:sp>
      </p:grpSp>
      <p:sp>
        <p:nvSpPr>
          <p:cNvPr id="100384" name="Text Box 32"/>
          <p:cNvSpPr txBox="1">
            <a:spLocks noChangeArrowheads="1"/>
          </p:cNvSpPr>
          <p:nvPr/>
        </p:nvSpPr>
        <p:spPr bwMode="auto">
          <a:xfrm>
            <a:off x="609600" y="228600"/>
            <a:ext cx="8128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3200" b="1" dirty="0">
                <a:solidFill>
                  <a:srgbClr val="CC0000"/>
                </a:solidFill>
              </a:rPr>
              <a:t>Table </a:t>
            </a:r>
            <a:r>
              <a:rPr lang="en-US" sz="3200" b="1" dirty="0" smtClean="0">
                <a:solidFill>
                  <a:srgbClr val="CC0000"/>
                </a:solidFill>
              </a:rPr>
              <a:t>continued</a:t>
            </a:r>
            <a:endParaRPr lang="en-US" sz="3200" b="1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Geographic Segmentation</a:t>
            </a:r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447800" y="1600200"/>
            <a:ext cx="662940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b="0"/>
              <a:t>The division of a total potential market into smaller subgroups on the basis of geographic variables (e.g., region, state, or city)</a:t>
            </a:r>
          </a:p>
          <a:p>
            <a:endParaRPr lang="en-US" b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Demographic Segmentation</a:t>
            </a:r>
          </a:p>
        </p:txBody>
      </p:sp>
      <p:sp>
        <p:nvSpPr>
          <p:cNvPr id="15370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/>
              <a:t>Age</a:t>
            </a:r>
          </a:p>
          <a:p>
            <a:r>
              <a:rPr lang="en-US" b="0"/>
              <a:t>Sex</a:t>
            </a:r>
          </a:p>
          <a:p>
            <a:r>
              <a:rPr lang="en-US" b="0"/>
              <a:t>Marital Status</a:t>
            </a:r>
          </a:p>
          <a:p>
            <a:r>
              <a:rPr lang="en-US" b="0"/>
              <a:t>Income, Education, and Occupation</a:t>
            </a:r>
          </a:p>
          <a:p>
            <a:pPr lvl="1"/>
            <a:endParaRPr lang="en-US" b="0"/>
          </a:p>
          <a:p>
            <a:endParaRPr lang="en-US" b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Web sites for Singles</a:t>
            </a:r>
            <a:br>
              <a:rPr lang="en-US" sz="3600"/>
            </a:br>
            <a:r>
              <a:rPr lang="en-US" sz="3600"/>
              <a:t>Looking for a Match </a:t>
            </a:r>
          </a:p>
        </p:txBody>
      </p:sp>
      <p:pic>
        <p:nvPicPr>
          <p:cNvPr id="8089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14400" y="2209800"/>
            <a:ext cx="3733800" cy="2843213"/>
          </a:xfrm>
        </p:spPr>
      </p:pic>
      <p:pic>
        <p:nvPicPr>
          <p:cNvPr id="809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362200"/>
            <a:ext cx="37338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762000" y="5181600"/>
            <a:ext cx="3429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B10909"/>
                </a:solidFill>
              </a:rPr>
              <a:t>Match.com targets all singles</a:t>
            </a:r>
          </a:p>
        </p:txBody>
      </p:sp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5410200" y="5334000"/>
            <a:ext cx="3048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B10909"/>
                </a:solidFill>
              </a:rPr>
              <a:t>The Right Stuff  targets only Ivy League graduates</a:t>
            </a:r>
          </a:p>
        </p:txBody>
      </p:sp>
      <p:sp>
        <p:nvSpPr>
          <p:cNvPr id="80904" name="Oval 8">
            <a:hlinkClick r:id="rId4"/>
          </p:cNvPr>
          <p:cNvSpPr>
            <a:spLocks noChangeArrowheads="1"/>
          </p:cNvSpPr>
          <p:nvPr/>
        </p:nvSpPr>
        <p:spPr bwMode="auto">
          <a:xfrm>
            <a:off x="609600" y="1905000"/>
            <a:ext cx="6858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weblink</a:t>
            </a:r>
          </a:p>
        </p:txBody>
      </p:sp>
      <p:sp>
        <p:nvSpPr>
          <p:cNvPr id="80906" name="Oval 10">
            <a:hlinkClick r:id="rId5"/>
          </p:cNvPr>
          <p:cNvSpPr>
            <a:spLocks noChangeArrowheads="1"/>
          </p:cNvSpPr>
          <p:nvPr/>
        </p:nvSpPr>
        <p:spPr bwMode="auto">
          <a:xfrm>
            <a:off x="4953000" y="1981200"/>
            <a:ext cx="6858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weblink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Psychological Segmentation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/>
              <a:t>Motivations</a:t>
            </a:r>
          </a:p>
          <a:p>
            <a:r>
              <a:rPr lang="en-US" b="0"/>
              <a:t>Personality</a:t>
            </a:r>
          </a:p>
          <a:p>
            <a:r>
              <a:rPr lang="en-US" b="0"/>
              <a:t>Perceptions</a:t>
            </a:r>
          </a:p>
          <a:p>
            <a:r>
              <a:rPr lang="en-US" b="0"/>
              <a:t>Learning</a:t>
            </a:r>
          </a:p>
          <a:p>
            <a:r>
              <a:rPr lang="en-US" b="0"/>
              <a:t>Attitudes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Two High-End Watches for Different Psychological Segments</a:t>
            </a:r>
          </a:p>
        </p:txBody>
      </p:sp>
      <p:pic>
        <p:nvPicPr>
          <p:cNvPr id="71684" name="Picture 4" descr="psycho - wat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6988" y="1555750"/>
            <a:ext cx="3775075" cy="4997450"/>
          </a:xfrm>
          <a:prstGeom prst="rect">
            <a:avLst/>
          </a:prstGeom>
          <a:noFill/>
        </p:spPr>
      </p:pic>
      <p:pic>
        <p:nvPicPr>
          <p:cNvPr id="71685" name="Picture 5" descr="psycho - watch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524000"/>
            <a:ext cx="3798888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9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Psychographic Segmentation</a:t>
            </a:r>
            <a:br>
              <a:rPr lang="en-US"/>
            </a:br>
            <a:endParaRPr lang="en-US"/>
          </a:p>
        </p:txBody>
      </p:sp>
      <p:sp>
        <p:nvSpPr>
          <p:cNvPr id="19470" name="Rectangle 1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Also known as Lifestyle Analysis</a:t>
            </a:r>
          </a:p>
          <a:p>
            <a:r>
              <a:rPr lang="en-US"/>
              <a:t>Psychographic variables include attitudes, interests, and opinions</a:t>
            </a:r>
            <a:br>
              <a:rPr lang="en-US"/>
            </a:br>
            <a:r>
              <a:rPr lang="en-US"/>
              <a:t>(AIOs)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Sociocultural Segmentation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Family Life Cycle</a:t>
            </a:r>
          </a:p>
          <a:p>
            <a:r>
              <a:rPr lang="en-US"/>
              <a:t>Social Class</a:t>
            </a:r>
          </a:p>
          <a:p>
            <a:r>
              <a:rPr lang="en-US"/>
              <a:t>Culture, Subculture, and Cross-Culture</a:t>
            </a:r>
          </a:p>
          <a:p>
            <a:endParaRPr lang="en-US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Family Life Cycle Advertising</a:t>
            </a:r>
          </a:p>
        </p:txBody>
      </p:sp>
      <p:pic>
        <p:nvPicPr>
          <p:cNvPr id="75780" name="Picture 4" descr="life cycle samsu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371600"/>
            <a:ext cx="3836988" cy="5181600"/>
          </a:xfrm>
          <a:prstGeom prst="rect">
            <a:avLst/>
          </a:prstGeom>
          <a:noFill/>
        </p:spPr>
      </p:pic>
      <p:sp>
        <p:nvSpPr>
          <p:cNvPr id="75783" name="Rectangle 7"/>
          <p:cNvSpPr>
            <a:spLocks noChangeArrowheads="1"/>
          </p:cNvSpPr>
          <p:nvPr/>
        </p:nvSpPr>
        <p:spPr bwMode="auto">
          <a:xfrm>
            <a:off x="685800" y="1981200"/>
            <a:ext cx="3810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600">
                <a:solidFill>
                  <a:srgbClr val="B10909"/>
                </a:solidFill>
              </a:rPr>
              <a:t>Video cameras are often purchased by young couples with children.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Use-Related Segmentation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Rate of Usage</a:t>
            </a:r>
          </a:p>
          <a:p>
            <a:pPr lvl="1"/>
            <a:r>
              <a:rPr lang="en-US"/>
              <a:t>Heavy vs. Light</a:t>
            </a:r>
          </a:p>
          <a:p>
            <a:r>
              <a:rPr lang="en-US"/>
              <a:t>Awareness Status</a:t>
            </a:r>
          </a:p>
          <a:p>
            <a:pPr lvl="1"/>
            <a:r>
              <a:rPr lang="en-US"/>
              <a:t>Aware vs. Unaware</a:t>
            </a:r>
          </a:p>
          <a:p>
            <a:r>
              <a:rPr lang="en-US"/>
              <a:t>Brand Loyalty</a:t>
            </a:r>
          </a:p>
          <a:p>
            <a:pPr lvl="1"/>
            <a:r>
              <a:rPr lang="en-US"/>
              <a:t>Brand Loyal vs. Brand Switchers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Outline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Is Market Segmentation?</a:t>
            </a:r>
          </a:p>
          <a:p>
            <a:r>
              <a:rPr lang="en-US"/>
              <a:t>Bases for Segmentation</a:t>
            </a:r>
          </a:p>
          <a:p>
            <a:r>
              <a:rPr lang="en-US"/>
              <a:t>Criteria for Effective Targeting of Segments</a:t>
            </a:r>
          </a:p>
          <a:p>
            <a:r>
              <a:rPr lang="en-US"/>
              <a:t>Implementing Segmentation Strategies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Usage-Situation Segmentation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Segmenting on the basis of special occasions or situations</a:t>
            </a:r>
          </a:p>
          <a:p>
            <a:r>
              <a:rPr lang="en-US" dirty="0"/>
              <a:t>Example Statements:</a:t>
            </a:r>
          </a:p>
          <a:p>
            <a:pPr lvl="1"/>
            <a:r>
              <a:rPr lang="en-US" dirty="0"/>
              <a:t>Whenever our daughter Jamie gets a raise, we always take her out to dinner.</a:t>
            </a:r>
          </a:p>
          <a:p>
            <a:pPr lvl="1"/>
            <a:r>
              <a:rPr lang="en-US" dirty="0"/>
              <a:t>When I’m away on business, I try to stay at </a:t>
            </a:r>
            <a:r>
              <a:rPr lang="en-US" dirty="0" smtClean="0"/>
              <a:t>Sheraton</a:t>
            </a:r>
            <a:endParaRPr lang="en-US" dirty="0"/>
          </a:p>
          <a:p>
            <a:pPr lvl="1"/>
            <a:r>
              <a:rPr lang="en-US" dirty="0"/>
              <a:t>I always buy my wife flowers on Valentine’s Day.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Benefit Segmentation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n-US"/>
          </a:p>
          <a:p>
            <a:pPr algn="ctr">
              <a:buFontTx/>
              <a:buNone/>
            </a:pPr>
            <a:r>
              <a:rPr lang="en-US"/>
              <a:t>Segmenting on the basis of the most important and meaningful benefit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benef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304800"/>
            <a:ext cx="4465638" cy="6096000"/>
          </a:xfrm>
          <a:prstGeom prst="rect">
            <a:avLst/>
          </a:prstGeom>
          <a:noFill/>
        </p:spPr>
      </p:pic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533400" y="1524000"/>
            <a:ext cx="3124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600">
                <a:solidFill>
                  <a:srgbClr val="B10909"/>
                </a:solidFill>
              </a:rPr>
              <a:t>Band-aid offers “flex” as a 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600">
                <a:solidFill>
                  <a:srgbClr val="B10909"/>
                </a:solidFill>
              </a:rPr>
              <a:t>benefit to consumers.</a:t>
            </a:r>
          </a:p>
        </p:txBody>
      </p:sp>
    </p:spTree>
  </p:cSld>
  <p:clrMapOvr>
    <a:masterClrMapping/>
  </p:clrMapOvr>
  <p:transition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Segmentation Approaches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8229600" cy="4525963"/>
          </a:xfrm>
        </p:spPr>
        <p:txBody>
          <a:bodyPr/>
          <a:lstStyle/>
          <a:p>
            <a:r>
              <a:rPr lang="en-US" dirty="0"/>
              <a:t>Psychographic-Demographic Profiles</a:t>
            </a:r>
          </a:p>
          <a:p>
            <a:r>
              <a:rPr lang="en-US" dirty="0"/>
              <a:t>Geodemographic Segmentation</a:t>
            </a:r>
          </a:p>
          <a:p>
            <a:r>
              <a:rPr lang="en-US" dirty="0"/>
              <a:t>SRI Consulting’s VALS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Implementing Segmentation Strategies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8229600" cy="3992563"/>
          </a:xfrm>
        </p:spPr>
        <p:txBody>
          <a:bodyPr/>
          <a:lstStyle/>
          <a:p>
            <a:r>
              <a:rPr lang="en-US" sz="2400" dirty="0"/>
              <a:t>Concentrated </a:t>
            </a:r>
            <a:r>
              <a:rPr lang="en-US" sz="2400" dirty="0" smtClean="0"/>
              <a:t>Marketing</a:t>
            </a:r>
          </a:p>
          <a:p>
            <a:pPr lvl="1" indent="-342900">
              <a:buFontTx/>
              <a:buChar char="-"/>
            </a:pPr>
            <a:r>
              <a:rPr lang="en-US" sz="2400" b="0" dirty="0" smtClean="0"/>
              <a:t>A </a:t>
            </a:r>
            <a:r>
              <a:rPr lang="en-US" sz="2400" b="0" dirty="0"/>
              <a:t>strategy whereby a product is developed and marketed for a very well defined and specific segment of the consumer population</a:t>
            </a:r>
            <a:r>
              <a:rPr lang="en-US" sz="2400" b="0" dirty="0" smtClean="0"/>
              <a:t>. </a:t>
            </a:r>
          </a:p>
          <a:p>
            <a:pPr marL="400050" lvl="1" indent="0">
              <a:buNone/>
            </a:pPr>
            <a:endParaRPr lang="en-US" sz="2400" b="0" dirty="0"/>
          </a:p>
          <a:p>
            <a:r>
              <a:rPr lang="en-US" sz="2400" dirty="0" smtClean="0"/>
              <a:t>Differentiated Marketing</a:t>
            </a:r>
          </a:p>
          <a:p>
            <a:pPr lvl="1"/>
            <a:r>
              <a:rPr lang="en-US" sz="2400" b="0" dirty="0"/>
              <a:t>A sales growth strategy in which several market niches or population segments are targeted with different products for each niche or </a:t>
            </a:r>
            <a:r>
              <a:rPr lang="en-US" sz="2400" b="0" dirty="0" smtClean="0"/>
              <a:t>segment</a:t>
            </a:r>
            <a:endParaRPr lang="en-US" sz="2400" dirty="0"/>
          </a:p>
          <a:p>
            <a:pPr lvl="1"/>
            <a:endParaRPr lang="en-US"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/>
          <a:lstStyle/>
          <a:p>
            <a:r>
              <a:rPr lang="en-US" dirty="0"/>
              <a:t>Implementing Segmentation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62200"/>
            <a:ext cx="8229600" cy="3763963"/>
          </a:xfrm>
        </p:spPr>
        <p:txBody>
          <a:bodyPr/>
          <a:lstStyle/>
          <a:p>
            <a:pPr marL="457200" lvl="1" indent="0">
              <a:buNone/>
            </a:pPr>
            <a:r>
              <a:rPr lang="en-US" sz="3200" dirty="0" err="1"/>
              <a:t>Countersegmentation</a:t>
            </a:r>
            <a:endParaRPr lang="en-US" sz="3200" dirty="0"/>
          </a:p>
          <a:p>
            <a:pPr lvl="1"/>
            <a:r>
              <a:rPr lang="en-US" sz="2400" b="0" dirty="0"/>
              <a:t>Companies need to reconsider segmentation periodically</a:t>
            </a:r>
          </a:p>
          <a:p>
            <a:pPr lvl="1"/>
            <a:r>
              <a:rPr lang="en-US" sz="2400" b="0" dirty="0"/>
              <a:t>Two or more segments can be combined and targeted with a redesigned marketing mix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050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Market Segmentation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191000" y="1600200"/>
            <a:ext cx="4572000" cy="4525963"/>
          </a:xfrm>
        </p:spPr>
        <p:txBody>
          <a:bodyPr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2800" b="0"/>
              <a:t>The process of dividing a potential market into distinct subsets of consumers and selecting one or more segments as a target market to be reached with a distinct marketing mix.</a:t>
            </a:r>
            <a:endParaRPr lang="en-US" sz="2800" b="0">
              <a:solidFill>
                <a:schemeClr val="bg1"/>
              </a:solidFill>
            </a:endParaRPr>
          </a:p>
          <a:p>
            <a:endParaRPr lang="en-US" sz="2800" b="0"/>
          </a:p>
        </p:txBody>
      </p:sp>
      <p:pic>
        <p:nvPicPr>
          <p:cNvPr id="5130" name="Picture 10" descr="d_puzzle-piec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828800"/>
            <a:ext cx="2682875" cy="3581400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Three Phases of Marketing Strategy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1865313" y="3352800"/>
            <a:ext cx="5338762" cy="1106488"/>
          </a:xfrm>
          <a:prstGeom prst="rect">
            <a:avLst/>
          </a:prstGeom>
          <a:solidFill>
            <a:srgbClr val="0066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137160" anchor="ctr" anchorCtr="1"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Phase 2</a:t>
            </a:r>
          </a:p>
          <a:p>
            <a:pPr algn="ctr"/>
            <a:r>
              <a:rPr lang="en-US" sz="2000" b="1">
                <a:solidFill>
                  <a:schemeClr val="bg1"/>
                </a:solidFill>
              </a:rPr>
              <a:t>Target Market and Marketing Mix Selection</a:t>
            </a:r>
          </a:p>
          <a:p>
            <a:pPr algn="ctr"/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2667000" y="2133600"/>
            <a:ext cx="3810000" cy="1066800"/>
          </a:xfrm>
          <a:prstGeom prst="rect">
            <a:avLst/>
          </a:prstGeom>
          <a:solidFill>
            <a:srgbClr val="0066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137160" anchor="ctr"/>
          <a:lstStyle/>
          <a:p>
            <a:pPr algn="ctr">
              <a:spcBef>
                <a:spcPct val="20000"/>
              </a:spcBef>
            </a:pPr>
            <a:r>
              <a:rPr lang="en-US" sz="2000" b="1">
                <a:solidFill>
                  <a:schemeClr val="bg1"/>
                </a:solidFill>
              </a:rPr>
              <a:t>Phase 3</a:t>
            </a:r>
          </a:p>
          <a:p>
            <a:pPr algn="ctr">
              <a:spcBef>
                <a:spcPct val="20000"/>
              </a:spcBef>
            </a:pPr>
            <a:r>
              <a:rPr lang="en-US" sz="2000" b="1">
                <a:solidFill>
                  <a:schemeClr val="bg1"/>
                </a:solidFill>
              </a:rPr>
              <a:t>Product/Brand Positioning</a:t>
            </a:r>
          </a:p>
          <a:p>
            <a:pPr algn="ctr"/>
            <a:endParaRPr lang="en-US" sz="2000" b="1"/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1812925" y="1636713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endParaRPr lang="en-US"/>
          </a:p>
          <a:p>
            <a:endParaRPr lang="en-US"/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1066800" y="4648200"/>
            <a:ext cx="6934200" cy="1219200"/>
          </a:xfrm>
          <a:prstGeom prst="rect">
            <a:avLst/>
          </a:prstGeom>
          <a:solidFill>
            <a:srgbClr val="0066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137160" anchor="ctr" anchorCtr="1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Phase 1</a:t>
            </a:r>
          </a:p>
          <a:p>
            <a:pPr algn="ctr"/>
            <a:r>
              <a:rPr lang="en-US" sz="2000" b="1">
                <a:solidFill>
                  <a:schemeClr val="bg1"/>
                </a:solidFill>
              </a:rPr>
              <a:t>Market Segmentation</a:t>
            </a:r>
          </a:p>
          <a:p>
            <a:pPr algn="ctr"/>
            <a:endParaRPr lang="en-US" sz="20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Segmentation Studies</a:t>
            </a:r>
          </a:p>
        </p:txBody>
      </p:sp>
      <p:sp>
        <p:nvSpPr>
          <p:cNvPr id="9224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Discover the needs and wants of groups of consumers to develop specialized products to satisfy group needs </a:t>
            </a:r>
          </a:p>
          <a:p>
            <a:r>
              <a:rPr lang="en-US"/>
              <a:t>Used to identify the most appropriate media for advertising</a:t>
            </a:r>
          </a:p>
        </p:txBody>
      </p:sp>
    </p:spTree>
  </p:cSld>
  <p:clrMapOvr>
    <a:masterClrMapping/>
  </p:clrMapOvr>
  <p:transition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Criteria for Effective Targeting of Market Segments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8229600" cy="4068763"/>
          </a:xfrm>
        </p:spPr>
        <p:txBody>
          <a:bodyPr/>
          <a:lstStyle/>
          <a:p>
            <a:r>
              <a:rPr lang="en-US" dirty="0" smtClean="0"/>
              <a:t>Identifiable</a:t>
            </a:r>
            <a:endParaRPr lang="en-US" dirty="0"/>
          </a:p>
          <a:p>
            <a:r>
              <a:rPr lang="en-US" dirty="0" smtClean="0"/>
              <a:t>Sizable</a:t>
            </a:r>
            <a:endParaRPr lang="en-US" dirty="0"/>
          </a:p>
          <a:p>
            <a:r>
              <a:rPr lang="en-US" dirty="0" smtClean="0"/>
              <a:t>Stable</a:t>
            </a:r>
            <a:endParaRPr lang="en-US" dirty="0"/>
          </a:p>
          <a:p>
            <a:r>
              <a:rPr lang="en-US" dirty="0" smtClean="0"/>
              <a:t>Accessible</a:t>
            </a:r>
            <a:endParaRPr lang="en-US" dirty="0"/>
          </a:p>
          <a:p>
            <a:r>
              <a:rPr lang="en-US" dirty="0" smtClean="0"/>
              <a:t>Congruent with the company’s objectives and resources</a:t>
            </a:r>
            <a:endParaRPr lang="en-US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Bases for Segmentation</a:t>
            </a:r>
          </a:p>
        </p:txBody>
      </p:sp>
      <p:sp>
        <p:nvSpPr>
          <p:cNvPr id="10249" name="Rectangle 9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3600"/>
              <a:t>Geographic</a:t>
            </a:r>
          </a:p>
          <a:p>
            <a:r>
              <a:rPr lang="en-US" sz="3600"/>
              <a:t>Demographic</a:t>
            </a:r>
          </a:p>
          <a:p>
            <a:r>
              <a:rPr lang="en-US" sz="3600"/>
              <a:t>Psychological </a:t>
            </a:r>
          </a:p>
          <a:p>
            <a:r>
              <a:rPr lang="en-US" sz="3600"/>
              <a:t>Psychographic</a:t>
            </a:r>
          </a:p>
          <a:p>
            <a:r>
              <a:rPr lang="en-US" sz="3600"/>
              <a:t>Sociocultural</a:t>
            </a:r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3600"/>
              <a:t>Use-Related</a:t>
            </a:r>
          </a:p>
          <a:p>
            <a:r>
              <a:rPr lang="en-US" sz="3600"/>
              <a:t>Usage-Situation</a:t>
            </a:r>
          </a:p>
          <a:p>
            <a:r>
              <a:rPr lang="en-US" sz="3600"/>
              <a:t>Benefit Sought</a:t>
            </a:r>
          </a:p>
          <a:p>
            <a:r>
              <a:rPr lang="en-US" sz="3600"/>
              <a:t>Hybrid</a:t>
            </a:r>
          </a:p>
        </p:txBody>
      </p:sp>
    </p:spTree>
  </p:cSld>
  <p:clrMapOvr>
    <a:masterClrMapping/>
  </p:clrMapOvr>
  <p:transition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2"/>
          <p:cNvSpPr txBox="1">
            <a:spLocks noChangeArrowheads="1"/>
          </p:cNvSpPr>
          <p:nvPr/>
        </p:nvSpPr>
        <p:spPr bwMode="auto">
          <a:xfrm>
            <a:off x="635000" y="723900"/>
            <a:ext cx="7823200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3200" b="1" dirty="0" smtClean="0">
                <a:solidFill>
                  <a:srgbClr val="CC0000"/>
                </a:solidFill>
              </a:rPr>
              <a:t>Table: Market </a:t>
            </a:r>
            <a:r>
              <a:rPr lang="en-US" sz="3200" b="1" dirty="0">
                <a:solidFill>
                  <a:srgbClr val="CC0000"/>
                </a:solidFill>
              </a:rPr>
              <a:t>Segmentation</a:t>
            </a:r>
          </a:p>
        </p:txBody>
      </p:sp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609600" y="5597525"/>
            <a:ext cx="2616200" cy="55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bIns="0"/>
          <a:lstStyle/>
          <a:p>
            <a:pPr eaLnBrk="0" hangingPunct="0"/>
            <a:r>
              <a:rPr lang="en-US" sz="1700">
                <a:latin typeface="Times New Roman" pitchFamily="18" charset="0"/>
              </a:rPr>
              <a:t>Occupation</a:t>
            </a:r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609600" y="1524000"/>
            <a:ext cx="2616200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bIns="0"/>
          <a:lstStyle/>
          <a:p>
            <a:pPr eaLnBrk="0" hangingPunct="0"/>
            <a:r>
              <a:rPr lang="en-US" sz="17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SEGMENTATION BASE</a:t>
            </a:r>
          </a:p>
        </p:txBody>
      </p:sp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3225800" y="1524000"/>
            <a:ext cx="5245100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bIns="0"/>
          <a:lstStyle/>
          <a:p>
            <a:pPr eaLnBrk="0" hangingPunct="0"/>
            <a:r>
              <a:rPr lang="en-US" sz="17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SELECTED SEGMENTATION VARIABLES</a:t>
            </a:r>
          </a:p>
        </p:txBody>
      </p:sp>
      <p:sp>
        <p:nvSpPr>
          <p:cNvPr id="98310" name="Rectangle 6"/>
          <p:cNvSpPr>
            <a:spLocks noChangeArrowheads="1"/>
          </p:cNvSpPr>
          <p:nvPr/>
        </p:nvSpPr>
        <p:spPr bwMode="auto">
          <a:xfrm>
            <a:off x="609600" y="1812925"/>
            <a:ext cx="78613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bIns="0"/>
          <a:lstStyle/>
          <a:p>
            <a:pPr eaLnBrk="0" hangingPunct="0"/>
            <a:r>
              <a:rPr lang="en-US" sz="1700" b="1">
                <a:latin typeface="Times New Roman" pitchFamily="18" charset="0"/>
              </a:rPr>
              <a:t>Geographic Segmentation</a:t>
            </a:r>
          </a:p>
        </p:txBody>
      </p:sp>
      <p:sp>
        <p:nvSpPr>
          <p:cNvPr id="98311" name="Rectangle 7"/>
          <p:cNvSpPr>
            <a:spLocks noChangeArrowheads="1"/>
          </p:cNvSpPr>
          <p:nvPr/>
        </p:nvSpPr>
        <p:spPr bwMode="auto">
          <a:xfrm>
            <a:off x="609600" y="3032125"/>
            <a:ext cx="26162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bIns="0"/>
          <a:lstStyle/>
          <a:p>
            <a:pPr eaLnBrk="0" hangingPunct="0"/>
            <a:r>
              <a:rPr lang="en-US" sz="1700">
                <a:latin typeface="Times New Roman" pitchFamily="18" charset="0"/>
              </a:rPr>
              <a:t>Climate</a:t>
            </a:r>
          </a:p>
        </p:txBody>
      </p:sp>
      <p:sp>
        <p:nvSpPr>
          <p:cNvPr id="98312" name="Rectangle 8"/>
          <p:cNvSpPr>
            <a:spLocks noChangeArrowheads="1"/>
          </p:cNvSpPr>
          <p:nvPr/>
        </p:nvSpPr>
        <p:spPr bwMode="auto">
          <a:xfrm>
            <a:off x="609600" y="2727325"/>
            <a:ext cx="26162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bIns="0"/>
          <a:lstStyle/>
          <a:p>
            <a:pPr eaLnBrk="0" hangingPunct="0"/>
            <a:r>
              <a:rPr lang="en-US" sz="1700">
                <a:latin typeface="Times New Roman" pitchFamily="18" charset="0"/>
              </a:rPr>
              <a:t>Density of area</a:t>
            </a:r>
          </a:p>
        </p:txBody>
      </p:sp>
      <p:sp>
        <p:nvSpPr>
          <p:cNvPr id="98313" name="Rectangle 9"/>
          <p:cNvSpPr>
            <a:spLocks noChangeArrowheads="1"/>
          </p:cNvSpPr>
          <p:nvPr/>
        </p:nvSpPr>
        <p:spPr bwMode="auto">
          <a:xfrm>
            <a:off x="609600" y="2422525"/>
            <a:ext cx="26162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bIns="0"/>
          <a:lstStyle/>
          <a:p>
            <a:pPr eaLnBrk="0" hangingPunct="0"/>
            <a:r>
              <a:rPr lang="en-US" sz="1700">
                <a:latin typeface="Times New Roman" pitchFamily="18" charset="0"/>
              </a:rPr>
              <a:t>City Size</a:t>
            </a:r>
          </a:p>
        </p:txBody>
      </p:sp>
      <p:sp>
        <p:nvSpPr>
          <p:cNvPr id="98314" name="Rectangle 10"/>
          <p:cNvSpPr>
            <a:spLocks noChangeArrowheads="1"/>
          </p:cNvSpPr>
          <p:nvPr/>
        </p:nvSpPr>
        <p:spPr bwMode="auto">
          <a:xfrm>
            <a:off x="609600" y="2117725"/>
            <a:ext cx="26162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bIns="0"/>
          <a:lstStyle/>
          <a:p>
            <a:pPr eaLnBrk="0" hangingPunct="0"/>
            <a:r>
              <a:rPr lang="en-US" sz="1700">
                <a:latin typeface="Times New Roman" pitchFamily="18" charset="0"/>
              </a:rPr>
              <a:t>Region</a:t>
            </a:r>
          </a:p>
        </p:txBody>
      </p:sp>
      <p:sp>
        <p:nvSpPr>
          <p:cNvPr id="98315" name="Rectangle 11"/>
          <p:cNvSpPr>
            <a:spLocks noChangeArrowheads="1"/>
          </p:cNvSpPr>
          <p:nvPr/>
        </p:nvSpPr>
        <p:spPr bwMode="auto">
          <a:xfrm>
            <a:off x="3225800" y="2117725"/>
            <a:ext cx="52451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bIns="0"/>
          <a:lstStyle/>
          <a:p>
            <a:pPr eaLnBrk="0" hangingPunct="0"/>
            <a:r>
              <a:rPr lang="en-US" sz="1700">
                <a:latin typeface="Times New Roman" pitchFamily="18" charset="0"/>
              </a:rPr>
              <a:t>Southwest, Mountain States, Alaska, Hawaii</a:t>
            </a:r>
          </a:p>
        </p:txBody>
      </p:sp>
      <p:sp>
        <p:nvSpPr>
          <p:cNvPr id="98316" name="Rectangle 12"/>
          <p:cNvSpPr>
            <a:spLocks noChangeArrowheads="1"/>
          </p:cNvSpPr>
          <p:nvPr/>
        </p:nvSpPr>
        <p:spPr bwMode="auto">
          <a:xfrm>
            <a:off x="3225800" y="2422525"/>
            <a:ext cx="52451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bIns="0"/>
          <a:lstStyle/>
          <a:p>
            <a:pPr eaLnBrk="0" hangingPunct="0"/>
            <a:r>
              <a:rPr lang="en-US" sz="1700">
                <a:latin typeface="Times New Roman" pitchFamily="18" charset="0"/>
              </a:rPr>
              <a:t>Major metropolitan areas, small cities, towns</a:t>
            </a:r>
          </a:p>
        </p:txBody>
      </p:sp>
      <p:sp>
        <p:nvSpPr>
          <p:cNvPr id="98317" name="Rectangle 13"/>
          <p:cNvSpPr>
            <a:spLocks noChangeArrowheads="1"/>
          </p:cNvSpPr>
          <p:nvPr/>
        </p:nvSpPr>
        <p:spPr bwMode="auto">
          <a:xfrm>
            <a:off x="3225800" y="2727325"/>
            <a:ext cx="52451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bIns="0"/>
          <a:lstStyle/>
          <a:p>
            <a:pPr eaLnBrk="0" hangingPunct="0"/>
            <a:r>
              <a:rPr lang="en-US" sz="1700">
                <a:latin typeface="Times New Roman" pitchFamily="18" charset="0"/>
              </a:rPr>
              <a:t>Urban, suburban, exurban, rural</a:t>
            </a:r>
          </a:p>
        </p:txBody>
      </p:sp>
      <p:sp>
        <p:nvSpPr>
          <p:cNvPr id="98318" name="Rectangle 14"/>
          <p:cNvSpPr>
            <a:spLocks noChangeArrowheads="1"/>
          </p:cNvSpPr>
          <p:nvPr/>
        </p:nvSpPr>
        <p:spPr bwMode="auto">
          <a:xfrm>
            <a:off x="3225800" y="3032125"/>
            <a:ext cx="52451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bIns="0"/>
          <a:lstStyle/>
          <a:p>
            <a:pPr eaLnBrk="0" hangingPunct="0"/>
            <a:r>
              <a:rPr lang="en-US" sz="1700">
                <a:latin typeface="Times New Roman" pitchFamily="18" charset="0"/>
              </a:rPr>
              <a:t>Temperate, hot, humid, rainy</a:t>
            </a:r>
          </a:p>
        </p:txBody>
      </p:sp>
      <p:sp>
        <p:nvSpPr>
          <p:cNvPr id="98319" name="Rectangle 15"/>
          <p:cNvSpPr>
            <a:spLocks noChangeArrowheads="1"/>
          </p:cNvSpPr>
          <p:nvPr/>
        </p:nvSpPr>
        <p:spPr bwMode="auto">
          <a:xfrm>
            <a:off x="609600" y="3336925"/>
            <a:ext cx="7861300" cy="2921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bIns="0"/>
          <a:lstStyle/>
          <a:p>
            <a:pPr eaLnBrk="0" hangingPunct="0"/>
            <a:r>
              <a:rPr lang="en-US" sz="1700" b="1">
                <a:latin typeface="Times New Roman" pitchFamily="18" charset="0"/>
              </a:rPr>
              <a:t>Demographic Segmentation</a:t>
            </a:r>
          </a:p>
        </p:txBody>
      </p:sp>
      <p:sp>
        <p:nvSpPr>
          <p:cNvPr id="98320" name="Rectangle 16"/>
          <p:cNvSpPr>
            <a:spLocks noChangeArrowheads="1"/>
          </p:cNvSpPr>
          <p:nvPr/>
        </p:nvSpPr>
        <p:spPr bwMode="auto">
          <a:xfrm>
            <a:off x="609600" y="4479925"/>
            <a:ext cx="2616200" cy="55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bIns="0"/>
          <a:lstStyle/>
          <a:p>
            <a:pPr eaLnBrk="0" hangingPunct="0"/>
            <a:r>
              <a:rPr lang="en-US" sz="1700">
                <a:latin typeface="Times New Roman" pitchFamily="18" charset="0"/>
              </a:rPr>
              <a:t>Income</a:t>
            </a:r>
          </a:p>
        </p:txBody>
      </p:sp>
      <p:sp>
        <p:nvSpPr>
          <p:cNvPr id="98321" name="Rectangle 17"/>
          <p:cNvSpPr>
            <a:spLocks noChangeArrowheads="1"/>
          </p:cNvSpPr>
          <p:nvPr/>
        </p:nvSpPr>
        <p:spPr bwMode="auto">
          <a:xfrm>
            <a:off x="609600" y="4162425"/>
            <a:ext cx="2616200" cy="317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bIns="0"/>
          <a:lstStyle/>
          <a:p>
            <a:pPr eaLnBrk="0" hangingPunct="0"/>
            <a:r>
              <a:rPr lang="en-US" sz="1700">
                <a:latin typeface="Times New Roman" pitchFamily="18" charset="0"/>
              </a:rPr>
              <a:t>Marital status</a:t>
            </a:r>
          </a:p>
        </p:txBody>
      </p:sp>
      <p:sp>
        <p:nvSpPr>
          <p:cNvPr id="98322" name="Rectangle 18"/>
          <p:cNvSpPr>
            <a:spLocks noChangeArrowheads="1"/>
          </p:cNvSpPr>
          <p:nvPr/>
        </p:nvSpPr>
        <p:spPr bwMode="auto">
          <a:xfrm>
            <a:off x="609600" y="3908425"/>
            <a:ext cx="2616200" cy="25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bIns="0"/>
          <a:lstStyle/>
          <a:p>
            <a:pPr eaLnBrk="0" hangingPunct="0"/>
            <a:r>
              <a:rPr lang="en-US" sz="1700">
                <a:latin typeface="Times New Roman" pitchFamily="18" charset="0"/>
              </a:rPr>
              <a:t>Sex</a:t>
            </a:r>
          </a:p>
        </p:txBody>
      </p:sp>
      <p:sp>
        <p:nvSpPr>
          <p:cNvPr id="98323" name="Rectangle 19"/>
          <p:cNvSpPr>
            <a:spLocks noChangeArrowheads="1"/>
          </p:cNvSpPr>
          <p:nvPr/>
        </p:nvSpPr>
        <p:spPr bwMode="auto">
          <a:xfrm>
            <a:off x="609600" y="3629025"/>
            <a:ext cx="2616200" cy="279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bIns="0"/>
          <a:lstStyle/>
          <a:p>
            <a:pPr eaLnBrk="0" hangingPunct="0"/>
            <a:r>
              <a:rPr lang="en-US" sz="1700">
                <a:latin typeface="Times New Roman" pitchFamily="18" charset="0"/>
              </a:rPr>
              <a:t>Age</a:t>
            </a:r>
          </a:p>
        </p:txBody>
      </p:sp>
      <p:sp>
        <p:nvSpPr>
          <p:cNvPr id="98324" name="Rectangle 20"/>
          <p:cNvSpPr>
            <a:spLocks noChangeArrowheads="1"/>
          </p:cNvSpPr>
          <p:nvPr/>
        </p:nvSpPr>
        <p:spPr bwMode="auto">
          <a:xfrm>
            <a:off x="3225800" y="3629025"/>
            <a:ext cx="5245100" cy="279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bIns="0"/>
          <a:lstStyle/>
          <a:p>
            <a:pPr eaLnBrk="0" hangingPunct="0"/>
            <a:r>
              <a:rPr lang="en-US" sz="1700">
                <a:latin typeface="Times New Roman" pitchFamily="18" charset="0"/>
              </a:rPr>
              <a:t>Under 12, 12-17, 18-34, 35-49, 50-64, 65-74, 75-99, 100+</a:t>
            </a:r>
          </a:p>
        </p:txBody>
      </p:sp>
      <p:sp>
        <p:nvSpPr>
          <p:cNvPr id="98325" name="Rectangle 21"/>
          <p:cNvSpPr>
            <a:spLocks noChangeArrowheads="1"/>
          </p:cNvSpPr>
          <p:nvPr/>
        </p:nvSpPr>
        <p:spPr bwMode="auto">
          <a:xfrm>
            <a:off x="3251200" y="3908425"/>
            <a:ext cx="5207000" cy="2825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bIns="0"/>
          <a:lstStyle/>
          <a:p>
            <a:pPr eaLnBrk="0" hangingPunct="0"/>
            <a:r>
              <a:rPr lang="en-US" sz="1700">
                <a:latin typeface="Times New Roman" pitchFamily="18" charset="0"/>
              </a:rPr>
              <a:t>Male, female</a:t>
            </a:r>
          </a:p>
        </p:txBody>
      </p:sp>
      <p:sp>
        <p:nvSpPr>
          <p:cNvPr id="98326" name="Rectangle 22"/>
          <p:cNvSpPr>
            <a:spLocks noChangeArrowheads="1"/>
          </p:cNvSpPr>
          <p:nvPr/>
        </p:nvSpPr>
        <p:spPr bwMode="auto">
          <a:xfrm>
            <a:off x="3225800" y="4162425"/>
            <a:ext cx="5245100" cy="317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bIns="0"/>
          <a:lstStyle/>
          <a:p>
            <a:pPr eaLnBrk="0" hangingPunct="0"/>
            <a:r>
              <a:rPr lang="en-US" sz="1700">
                <a:latin typeface="Times New Roman" pitchFamily="18" charset="0"/>
              </a:rPr>
              <a:t>Single, married, divorced, living together, widowed</a:t>
            </a:r>
          </a:p>
        </p:txBody>
      </p:sp>
      <p:sp>
        <p:nvSpPr>
          <p:cNvPr id="98327" name="Rectangle 23"/>
          <p:cNvSpPr>
            <a:spLocks noChangeArrowheads="1"/>
          </p:cNvSpPr>
          <p:nvPr/>
        </p:nvSpPr>
        <p:spPr bwMode="auto">
          <a:xfrm>
            <a:off x="3225800" y="4479925"/>
            <a:ext cx="5245100" cy="55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bIns="0"/>
          <a:lstStyle/>
          <a:p>
            <a:pPr eaLnBrk="0" hangingPunct="0"/>
            <a:r>
              <a:rPr lang="en-US" sz="1700">
                <a:latin typeface="Times New Roman" pitchFamily="18" charset="0"/>
              </a:rPr>
              <a:t>Under $25,000, $25,000-$34,999, $35,000-$49,999, $50,000-$74,999, $75,000-$99,999, $100,000 and over</a:t>
            </a:r>
          </a:p>
        </p:txBody>
      </p:sp>
      <p:sp>
        <p:nvSpPr>
          <p:cNvPr id="98328" name="Rectangle 24"/>
          <p:cNvSpPr>
            <a:spLocks noChangeArrowheads="1"/>
          </p:cNvSpPr>
          <p:nvPr/>
        </p:nvSpPr>
        <p:spPr bwMode="auto">
          <a:xfrm>
            <a:off x="609600" y="5038725"/>
            <a:ext cx="2616200" cy="55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bIns="0"/>
          <a:lstStyle/>
          <a:p>
            <a:pPr eaLnBrk="0" hangingPunct="0"/>
            <a:r>
              <a:rPr lang="en-US" sz="1700">
                <a:latin typeface="Times New Roman" pitchFamily="18" charset="0"/>
              </a:rPr>
              <a:t>Education</a:t>
            </a:r>
          </a:p>
        </p:txBody>
      </p:sp>
      <p:sp>
        <p:nvSpPr>
          <p:cNvPr id="98329" name="Rectangle 25"/>
          <p:cNvSpPr>
            <a:spLocks noChangeArrowheads="1"/>
          </p:cNvSpPr>
          <p:nvPr/>
        </p:nvSpPr>
        <p:spPr bwMode="auto">
          <a:xfrm>
            <a:off x="3225800" y="5038725"/>
            <a:ext cx="5245100" cy="55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bIns="0"/>
          <a:lstStyle/>
          <a:p>
            <a:pPr eaLnBrk="0" hangingPunct="0"/>
            <a:r>
              <a:rPr lang="en-US" sz="1700">
                <a:latin typeface="Times New Roman" pitchFamily="18" charset="0"/>
              </a:rPr>
              <a:t>Some high school, high school graduate, some college, college graduate, postgraduate</a:t>
            </a:r>
          </a:p>
        </p:txBody>
      </p:sp>
      <p:sp>
        <p:nvSpPr>
          <p:cNvPr id="98330" name="Rectangle 26"/>
          <p:cNvSpPr>
            <a:spLocks noChangeArrowheads="1"/>
          </p:cNvSpPr>
          <p:nvPr/>
        </p:nvSpPr>
        <p:spPr bwMode="auto">
          <a:xfrm>
            <a:off x="3276600" y="5638800"/>
            <a:ext cx="5181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bIns="0"/>
          <a:lstStyle/>
          <a:p>
            <a:pPr eaLnBrk="0" hangingPunct="0"/>
            <a:r>
              <a:rPr lang="en-US" sz="1700">
                <a:latin typeface="Times New Roman" pitchFamily="18" charset="0"/>
              </a:rPr>
              <a:t>Professional, blue-collar, white-collar, agricultural, military</a:t>
            </a:r>
          </a:p>
        </p:txBody>
      </p:sp>
    </p:spTree>
  </p:cSld>
  <p:clrMapOvr>
    <a:masterClrMapping/>
  </p:clrMapOvr>
  <p:transition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Text Box 3"/>
          <p:cNvSpPr txBox="1">
            <a:spLocks noChangeArrowheads="1"/>
          </p:cNvSpPr>
          <p:nvPr/>
        </p:nvSpPr>
        <p:spPr bwMode="auto">
          <a:xfrm>
            <a:off x="635000" y="688975"/>
            <a:ext cx="8128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3200" b="1" dirty="0">
                <a:solidFill>
                  <a:srgbClr val="CC0000"/>
                </a:solidFill>
              </a:rPr>
              <a:t>Table </a:t>
            </a:r>
            <a:r>
              <a:rPr lang="en-US" sz="3200" b="1" dirty="0" smtClean="0">
                <a:solidFill>
                  <a:srgbClr val="CC0000"/>
                </a:solidFill>
              </a:rPr>
              <a:t>continued</a:t>
            </a:r>
            <a:endParaRPr lang="en-US" sz="3200" b="1" dirty="0">
              <a:solidFill>
                <a:srgbClr val="CC0000"/>
              </a:solidFill>
            </a:endParaRPr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635000" y="1238250"/>
            <a:ext cx="2616200" cy="28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bIns="0"/>
          <a:lstStyle/>
          <a:p>
            <a:pPr eaLnBrk="0" hangingPunct="0"/>
            <a:r>
              <a:rPr lang="en-US" sz="17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SEGMENTATION BASE</a:t>
            </a:r>
          </a:p>
        </p:txBody>
      </p:sp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3251200" y="1238250"/>
            <a:ext cx="5245100" cy="28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bIns="0"/>
          <a:lstStyle/>
          <a:p>
            <a:pPr eaLnBrk="0" hangingPunct="0"/>
            <a:r>
              <a:rPr lang="en-US" sz="17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SELECTED SEGMENTATION VARIABLES</a:t>
            </a:r>
          </a:p>
        </p:txBody>
      </p:sp>
      <p:sp>
        <p:nvSpPr>
          <p:cNvPr id="99334" name="Rectangle 6"/>
          <p:cNvSpPr>
            <a:spLocks noChangeArrowheads="1"/>
          </p:cNvSpPr>
          <p:nvPr/>
        </p:nvSpPr>
        <p:spPr bwMode="auto">
          <a:xfrm>
            <a:off x="635000" y="1527175"/>
            <a:ext cx="78613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bIns="0"/>
          <a:lstStyle/>
          <a:p>
            <a:pPr eaLnBrk="0" hangingPunct="0"/>
            <a:r>
              <a:rPr lang="en-US" sz="1700" b="1">
                <a:latin typeface="Times New Roman" pitchFamily="18" charset="0"/>
              </a:rPr>
              <a:t>Psychological Segmentation</a:t>
            </a:r>
          </a:p>
        </p:txBody>
      </p:sp>
      <p:sp>
        <p:nvSpPr>
          <p:cNvPr id="99335" name="Rectangle 7"/>
          <p:cNvSpPr>
            <a:spLocks noChangeArrowheads="1"/>
          </p:cNvSpPr>
          <p:nvPr/>
        </p:nvSpPr>
        <p:spPr bwMode="auto">
          <a:xfrm>
            <a:off x="635000" y="2746375"/>
            <a:ext cx="2616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bIns="0"/>
          <a:lstStyle/>
          <a:p>
            <a:pPr eaLnBrk="0" hangingPunct="0"/>
            <a:r>
              <a:rPr lang="en-US" sz="1700">
                <a:latin typeface="Times New Roman" pitchFamily="18" charset="0"/>
              </a:rPr>
              <a:t>Learning-involvement</a:t>
            </a:r>
          </a:p>
        </p:txBody>
      </p:sp>
      <p:sp>
        <p:nvSpPr>
          <p:cNvPr id="99336" name="Rectangle 8"/>
          <p:cNvSpPr>
            <a:spLocks noChangeArrowheads="1"/>
          </p:cNvSpPr>
          <p:nvPr/>
        </p:nvSpPr>
        <p:spPr bwMode="auto">
          <a:xfrm>
            <a:off x="635000" y="2441575"/>
            <a:ext cx="2616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bIns="0"/>
          <a:lstStyle/>
          <a:p>
            <a:pPr eaLnBrk="0" hangingPunct="0"/>
            <a:r>
              <a:rPr lang="en-US" sz="1700">
                <a:latin typeface="Times New Roman" pitchFamily="18" charset="0"/>
              </a:rPr>
              <a:t>Perception</a:t>
            </a:r>
          </a:p>
        </p:txBody>
      </p:sp>
      <p:sp>
        <p:nvSpPr>
          <p:cNvPr id="99337" name="Rectangle 9"/>
          <p:cNvSpPr>
            <a:spLocks noChangeArrowheads="1"/>
          </p:cNvSpPr>
          <p:nvPr/>
        </p:nvSpPr>
        <p:spPr bwMode="auto">
          <a:xfrm>
            <a:off x="635000" y="2136775"/>
            <a:ext cx="2616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bIns="0"/>
          <a:lstStyle/>
          <a:p>
            <a:pPr eaLnBrk="0" hangingPunct="0"/>
            <a:r>
              <a:rPr lang="en-US" sz="1700">
                <a:latin typeface="Times New Roman" pitchFamily="18" charset="0"/>
              </a:rPr>
              <a:t>Personality</a:t>
            </a:r>
          </a:p>
        </p:txBody>
      </p:sp>
      <p:sp>
        <p:nvSpPr>
          <p:cNvPr id="99338" name="Rectangle 10"/>
          <p:cNvSpPr>
            <a:spLocks noChangeArrowheads="1"/>
          </p:cNvSpPr>
          <p:nvPr/>
        </p:nvSpPr>
        <p:spPr bwMode="auto">
          <a:xfrm>
            <a:off x="635000" y="1831975"/>
            <a:ext cx="2616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bIns="0"/>
          <a:lstStyle/>
          <a:p>
            <a:pPr eaLnBrk="0" hangingPunct="0"/>
            <a:r>
              <a:rPr lang="en-US" sz="1700">
                <a:latin typeface="Times New Roman" pitchFamily="18" charset="0"/>
              </a:rPr>
              <a:t>Needs-motivation</a:t>
            </a:r>
          </a:p>
        </p:txBody>
      </p:sp>
      <p:sp>
        <p:nvSpPr>
          <p:cNvPr id="99339" name="Rectangle 11"/>
          <p:cNvSpPr>
            <a:spLocks noChangeArrowheads="1"/>
          </p:cNvSpPr>
          <p:nvPr/>
        </p:nvSpPr>
        <p:spPr bwMode="auto">
          <a:xfrm>
            <a:off x="3251200" y="1831975"/>
            <a:ext cx="52451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bIns="0"/>
          <a:lstStyle/>
          <a:p>
            <a:pPr eaLnBrk="0" hangingPunct="0"/>
            <a:r>
              <a:rPr lang="en-US" sz="1700">
                <a:latin typeface="Times New Roman" pitchFamily="18" charset="0"/>
              </a:rPr>
              <a:t>Shelter, safety, security, affection, sense of self-worth</a:t>
            </a:r>
          </a:p>
        </p:txBody>
      </p:sp>
      <p:sp>
        <p:nvSpPr>
          <p:cNvPr id="99340" name="Rectangle 12"/>
          <p:cNvSpPr>
            <a:spLocks noChangeArrowheads="1"/>
          </p:cNvSpPr>
          <p:nvPr/>
        </p:nvSpPr>
        <p:spPr bwMode="auto">
          <a:xfrm>
            <a:off x="3251200" y="2136775"/>
            <a:ext cx="52451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bIns="0"/>
          <a:lstStyle/>
          <a:p>
            <a:pPr eaLnBrk="0" hangingPunct="0"/>
            <a:r>
              <a:rPr lang="en-US" sz="1700">
                <a:latin typeface="Times New Roman" pitchFamily="18" charset="0"/>
              </a:rPr>
              <a:t>Extroverts, novelty seeker, aggressives, innovators</a:t>
            </a:r>
          </a:p>
        </p:txBody>
      </p:sp>
      <p:sp>
        <p:nvSpPr>
          <p:cNvPr id="99341" name="Rectangle 13"/>
          <p:cNvSpPr>
            <a:spLocks noChangeArrowheads="1"/>
          </p:cNvSpPr>
          <p:nvPr/>
        </p:nvSpPr>
        <p:spPr bwMode="auto">
          <a:xfrm>
            <a:off x="3251200" y="2441575"/>
            <a:ext cx="52451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bIns="0"/>
          <a:lstStyle/>
          <a:p>
            <a:pPr eaLnBrk="0" hangingPunct="0"/>
            <a:r>
              <a:rPr lang="en-US" sz="1700">
                <a:latin typeface="Times New Roman" pitchFamily="18" charset="0"/>
              </a:rPr>
              <a:t>Low-risk, moderate-risk, high-risk</a:t>
            </a:r>
          </a:p>
        </p:txBody>
      </p:sp>
      <p:sp>
        <p:nvSpPr>
          <p:cNvPr id="99342" name="Rectangle 14"/>
          <p:cNvSpPr>
            <a:spLocks noChangeArrowheads="1"/>
          </p:cNvSpPr>
          <p:nvPr/>
        </p:nvSpPr>
        <p:spPr bwMode="auto">
          <a:xfrm>
            <a:off x="3251200" y="2746375"/>
            <a:ext cx="52451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bIns="0"/>
          <a:lstStyle/>
          <a:p>
            <a:pPr eaLnBrk="0" hangingPunct="0"/>
            <a:r>
              <a:rPr lang="en-US" sz="1700">
                <a:latin typeface="Times New Roman" pitchFamily="18" charset="0"/>
              </a:rPr>
              <a:t>Low-involvement, high-involvement</a:t>
            </a:r>
          </a:p>
        </p:txBody>
      </p:sp>
      <p:sp>
        <p:nvSpPr>
          <p:cNvPr id="99343" name="Rectangle 15"/>
          <p:cNvSpPr>
            <a:spLocks noChangeArrowheads="1"/>
          </p:cNvSpPr>
          <p:nvPr/>
        </p:nvSpPr>
        <p:spPr bwMode="auto">
          <a:xfrm>
            <a:off x="635000" y="3355975"/>
            <a:ext cx="7861300" cy="292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bIns="0"/>
          <a:lstStyle/>
          <a:p>
            <a:pPr eaLnBrk="0" hangingPunct="0"/>
            <a:r>
              <a:rPr lang="en-US" sz="1700" b="1">
                <a:latin typeface="Times New Roman" pitchFamily="18" charset="0"/>
              </a:rPr>
              <a:t>Psychographic</a:t>
            </a:r>
          </a:p>
        </p:txBody>
      </p:sp>
      <p:sp>
        <p:nvSpPr>
          <p:cNvPr id="99344" name="Rectangle 16"/>
          <p:cNvSpPr>
            <a:spLocks noChangeArrowheads="1"/>
          </p:cNvSpPr>
          <p:nvPr/>
        </p:nvSpPr>
        <p:spPr bwMode="auto">
          <a:xfrm>
            <a:off x="635000" y="5095875"/>
            <a:ext cx="2616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bIns="0"/>
          <a:lstStyle/>
          <a:p>
            <a:pPr eaLnBrk="0" hangingPunct="0"/>
            <a:r>
              <a:rPr lang="en-US" sz="1700">
                <a:latin typeface="Times New Roman" pitchFamily="18" charset="0"/>
              </a:rPr>
              <a:t>Subcultures (Race/ethnic)</a:t>
            </a:r>
          </a:p>
        </p:txBody>
      </p:sp>
      <p:sp>
        <p:nvSpPr>
          <p:cNvPr id="99345" name="Rectangle 17"/>
          <p:cNvSpPr>
            <a:spLocks noChangeArrowheads="1"/>
          </p:cNvSpPr>
          <p:nvPr/>
        </p:nvSpPr>
        <p:spPr bwMode="auto">
          <a:xfrm>
            <a:off x="635000" y="4778375"/>
            <a:ext cx="2616200" cy="317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bIns="0"/>
          <a:lstStyle/>
          <a:p>
            <a:pPr eaLnBrk="0" hangingPunct="0"/>
            <a:r>
              <a:rPr lang="en-US" sz="1700">
                <a:latin typeface="Times New Roman" pitchFamily="18" charset="0"/>
              </a:rPr>
              <a:t>Religion</a:t>
            </a:r>
          </a:p>
        </p:txBody>
      </p:sp>
      <p:sp>
        <p:nvSpPr>
          <p:cNvPr id="99346" name="Rectangle 18"/>
          <p:cNvSpPr>
            <a:spLocks noChangeArrowheads="1"/>
          </p:cNvSpPr>
          <p:nvPr/>
        </p:nvSpPr>
        <p:spPr bwMode="auto">
          <a:xfrm>
            <a:off x="635000" y="4460875"/>
            <a:ext cx="2616200" cy="317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bIns="0"/>
          <a:lstStyle/>
          <a:p>
            <a:pPr eaLnBrk="0" hangingPunct="0"/>
            <a:r>
              <a:rPr lang="en-US" sz="1700">
                <a:latin typeface="Times New Roman" pitchFamily="18" charset="0"/>
              </a:rPr>
              <a:t>Cultures</a:t>
            </a:r>
          </a:p>
        </p:txBody>
      </p:sp>
      <p:sp>
        <p:nvSpPr>
          <p:cNvPr id="99347" name="Rectangle 19"/>
          <p:cNvSpPr>
            <a:spLocks noChangeArrowheads="1"/>
          </p:cNvSpPr>
          <p:nvPr/>
        </p:nvSpPr>
        <p:spPr bwMode="auto">
          <a:xfrm>
            <a:off x="635000" y="3648075"/>
            <a:ext cx="2616200" cy="520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bIns="0"/>
          <a:lstStyle/>
          <a:p>
            <a:pPr eaLnBrk="0" hangingPunct="0"/>
            <a:r>
              <a:rPr lang="en-US" sz="1700">
                <a:latin typeface="Times New Roman" pitchFamily="18" charset="0"/>
              </a:rPr>
              <a:t>(Lifestyle) Segmentation</a:t>
            </a:r>
          </a:p>
        </p:txBody>
      </p:sp>
      <p:sp>
        <p:nvSpPr>
          <p:cNvPr id="99348" name="Rectangle 20"/>
          <p:cNvSpPr>
            <a:spLocks noChangeArrowheads="1"/>
          </p:cNvSpPr>
          <p:nvPr/>
        </p:nvSpPr>
        <p:spPr bwMode="auto">
          <a:xfrm>
            <a:off x="3251200" y="3648075"/>
            <a:ext cx="5245100" cy="520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bIns="0"/>
          <a:lstStyle/>
          <a:p>
            <a:pPr eaLnBrk="0" hangingPunct="0"/>
            <a:r>
              <a:rPr lang="en-US" sz="1700">
                <a:latin typeface="Times New Roman" pitchFamily="18" charset="0"/>
              </a:rPr>
              <a:t>Economy-minded, couch potatoes, outdoors enthusiasts, status seekers</a:t>
            </a:r>
          </a:p>
        </p:txBody>
      </p:sp>
      <p:sp>
        <p:nvSpPr>
          <p:cNvPr id="99349" name="Rectangle 21"/>
          <p:cNvSpPr>
            <a:spLocks noChangeArrowheads="1"/>
          </p:cNvSpPr>
          <p:nvPr/>
        </p:nvSpPr>
        <p:spPr bwMode="auto">
          <a:xfrm>
            <a:off x="3251200" y="4460875"/>
            <a:ext cx="5245100" cy="317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bIns="0"/>
          <a:lstStyle/>
          <a:p>
            <a:pPr eaLnBrk="0" hangingPunct="0"/>
            <a:r>
              <a:rPr lang="en-US" sz="1700">
                <a:latin typeface="Times New Roman" pitchFamily="18" charset="0"/>
              </a:rPr>
              <a:t>American, Italian, Chinese, Mexican, French, Pakistani</a:t>
            </a:r>
          </a:p>
        </p:txBody>
      </p:sp>
      <p:sp>
        <p:nvSpPr>
          <p:cNvPr id="99350" name="Rectangle 22"/>
          <p:cNvSpPr>
            <a:spLocks noChangeArrowheads="1"/>
          </p:cNvSpPr>
          <p:nvPr/>
        </p:nvSpPr>
        <p:spPr bwMode="auto">
          <a:xfrm>
            <a:off x="3251200" y="4778375"/>
            <a:ext cx="5245100" cy="317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bIns="0"/>
          <a:lstStyle/>
          <a:p>
            <a:pPr eaLnBrk="0" hangingPunct="0"/>
            <a:r>
              <a:rPr lang="en-US" sz="1700">
                <a:latin typeface="Times New Roman" pitchFamily="18" charset="0"/>
              </a:rPr>
              <a:t>Catholic, Protestant, Jewish, Moslem, other</a:t>
            </a:r>
          </a:p>
        </p:txBody>
      </p:sp>
      <p:sp>
        <p:nvSpPr>
          <p:cNvPr id="99351" name="Rectangle 23"/>
          <p:cNvSpPr>
            <a:spLocks noChangeArrowheads="1"/>
          </p:cNvSpPr>
          <p:nvPr/>
        </p:nvSpPr>
        <p:spPr bwMode="auto">
          <a:xfrm>
            <a:off x="3251200" y="5095875"/>
            <a:ext cx="52451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bIns="0"/>
          <a:lstStyle/>
          <a:p>
            <a:pPr eaLnBrk="0" hangingPunct="0"/>
            <a:r>
              <a:rPr lang="en-US" sz="1700">
                <a:latin typeface="Times New Roman" pitchFamily="18" charset="0"/>
              </a:rPr>
              <a:t>African American, Caucasian, Asian, Hispanic</a:t>
            </a:r>
          </a:p>
        </p:txBody>
      </p:sp>
      <p:sp>
        <p:nvSpPr>
          <p:cNvPr id="99352" name="Rectangle 24"/>
          <p:cNvSpPr>
            <a:spLocks noChangeArrowheads="1"/>
          </p:cNvSpPr>
          <p:nvPr/>
        </p:nvSpPr>
        <p:spPr bwMode="auto">
          <a:xfrm>
            <a:off x="635000" y="5705475"/>
            <a:ext cx="2616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bIns="0"/>
          <a:lstStyle/>
          <a:p>
            <a:pPr eaLnBrk="0" hangingPunct="0"/>
            <a:r>
              <a:rPr lang="en-US" sz="1700">
                <a:latin typeface="Times New Roman" pitchFamily="18" charset="0"/>
              </a:rPr>
              <a:t>Family life cycle</a:t>
            </a:r>
          </a:p>
        </p:txBody>
      </p:sp>
      <p:sp>
        <p:nvSpPr>
          <p:cNvPr id="99353" name="Rectangle 25"/>
          <p:cNvSpPr>
            <a:spLocks noChangeArrowheads="1"/>
          </p:cNvSpPr>
          <p:nvPr/>
        </p:nvSpPr>
        <p:spPr bwMode="auto">
          <a:xfrm>
            <a:off x="635000" y="5400675"/>
            <a:ext cx="2616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bIns="0"/>
          <a:lstStyle/>
          <a:p>
            <a:pPr eaLnBrk="0" hangingPunct="0"/>
            <a:r>
              <a:rPr lang="en-US" sz="1700">
                <a:latin typeface="Times New Roman" pitchFamily="18" charset="0"/>
              </a:rPr>
              <a:t>Social class</a:t>
            </a:r>
          </a:p>
        </p:txBody>
      </p:sp>
      <p:sp>
        <p:nvSpPr>
          <p:cNvPr id="99354" name="Rectangle 26"/>
          <p:cNvSpPr>
            <a:spLocks noChangeArrowheads="1"/>
          </p:cNvSpPr>
          <p:nvPr/>
        </p:nvSpPr>
        <p:spPr bwMode="auto">
          <a:xfrm>
            <a:off x="3251200" y="5400675"/>
            <a:ext cx="52451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bIns="0"/>
          <a:lstStyle/>
          <a:p>
            <a:pPr eaLnBrk="0" hangingPunct="0"/>
            <a:r>
              <a:rPr lang="en-US" sz="1700">
                <a:latin typeface="Times New Roman" pitchFamily="18" charset="0"/>
              </a:rPr>
              <a:t>Lower, middle, upper</a:t>
            </a:r>
          </a:p>
        </p:txBody>
      </p:sp>
      <p:sp>
        <p:nvSpPr>
          <p:cNvPr id="99355" name="Rectangle 27"/>
          <p:cNvSpPr>
            <a:spLocks noChangeArrowheads="1"/>
          </p:cNvSpPr>
          <p:nvPr/>
        </p:nvSpPr>
        <p:spPr bwMode="auto">
          <a:xfrm>
            <a:off x="3251200" y="5705475"/>
            <a:ext cx="52451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bIns="0"/>
          <a:lstStyle/>
          <a:p>
            <a:pPr eaLnBrk="0" hangingPunct="0"/>
            <a:r>
              <a:rPr lang="en-US" sz="1700">
                <a:latin typeface="Times New Roman" pitchFamily="18" charset="0"/>
              </a:rPr>
              <a:t>Bachelors, young married, full nesters, empty nesters</a:t>
            </a:r>
          </a:p>
        </p:txBody>
      </p:sp>
      <p:sp>
        <p:nvSpPr>
          <p:cNvPr id="99356" name="Rectangle 28"/>
          <p:cNvSpPr>
            <a:spLocks noChangeArrowheads="1"/>
          </p:cNvSpPr>
          <p:nvPr/>
        </p:nvSpPr>
        <p:spPr bwMode="auto">
          <a:xfrm>
            <a:off x="635000" y="3051175"/>
            <a:ext cx="2616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bIns="0"/>
          <a:lstStyle/>
          <a:p>
            <a:pPr eaLnBrk="0" hangingPunct="0"/>
            <a:r>
              <a:rPr lang="en-US" sz="1700">
                <a:latin typeface="Times New Roman" pitchFamily="18" charset="0"/>
              </a:rPr>
              <a:t>Attitudes</a:t>
            </a:r>
          </a:p>
        </p:txBody>
      </p:sp>
      <p:sp>
        <p:nvSpPr>
          <p:cNvPr id="99357" name="Rectangle 29"/>
          <p:cNvSpPr>
            <a:spLocks noChangeArrowheads="1"/>
          </p:cNvSpPr>
          <p:nvPr/>
        </p:nvSpPr>
        <p:spPr bwMode="auto">
          <a:xfrm>
            <a:off x="3251200" y="3051175"/>
            <a:ext cx="52451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bIns="0"/>
          <a:lstStyle/>
          <a:p>
            <a:pPr eaLnBrk="0" hangingPunct="0"/>
            <a:r>
              <a:rPr lang="en-US" sz="1700">
                <a:latin typeface="Times New Roman" pitchFamily="18" charset="0"/>
              </a:rPr>
              <a:t>Positive attitude, negative attitude</a:t>
            </a:r>
          </a:p>
        </p:txBody>
      </p:sp>
      <p:sp>
        <p:nvSpPr>
          <p:cNvPr id="99358" name="Rectangle 30"/>
          <p:cNvSpPr>
            <a:spLocks noChangeArrowheads="1"/>
          </p:cNvSpPr>
          <p:nvPr/>
        </p:nvSpPr>
        <p:spPr bwMode="auto">
          <a:xfrm>
            <a:off x="635000" y="4168775"/>
            <a:ext cx="7861300" cy="292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bIns="0"/>
          <a:lstStyle/>
          <a:p>
            <a:pPr eaLnBrk="0" hangingPunct="0"/>
            <a:r>
              <a:rPr lang="en-US" sz="1700" b="1">
                <a:latin typeface="Times New Roman" pitchFamily="18" charset="0"/>
              </a:rPr>
              <a:t>Sociocultural Segmentation</a:t>
            </a:r>
          </a:p>
        </p:txBody>
      </p:sp>
    </p:spTree>
  </p:cSld>
  <p:clrMapOvr>
    <a:masterClrMapping/>
  </p:clrMapOvr>
  <p:transition>
    <p:cover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509</TotalTime>
  <Words>842</Words>
  <Application>Microsoft Office PowerPoint</Application>
  <PresentationFormat>On-screen Show (4:3)</PresentationFormat>
  <Paragraphs>183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Default Design</vt:lpstr>
      <vt:lpstr>Market Segmentation ch 3 </vt:lpstr>
      <vt:lpstr>Chapter Outline</vt:lpstr>
      <vt:lpstr>Market Segmentation</vt:lpstr>
      <vt:lpstr>Three Phases of Marketing Strategy</vt:lpstr>
      <vt:lpstr>Segmentation Studies</vt:lpstr>
      <vt:lpstr>Criteria for Effective Targeting of Market Segments</vt:lpstr>
      <vt:lpstr>Bases for Segmentation</vt:lpstr>
      <vt:lpstr>PowerPoint Presentation</vt:lpstr>
      <vt:lpstr>PowerPoint Presentation</vt:lpstr>
      <vt:lpstr>PowerPoint Presentation</vt:lpstr>
      <vt:lpstr>Geographic Segmentation</vt:lpstr>
      <vt:lpstr>Demographic Segmentation</vt:lpstr>
      <vt:lpstr>Web sites for Singles Looking for a Match </vt:lpstr>
      <vt:lpstr>Psychological Segmentation</vt:lpstr>
      <vt:lpstr>Two High-End Watches for Different Psychological Segments</vt:lpstr>
      <vt:lpstr>Psychographic Segmentation </vt:lpstr>
      <vt:lpstr>Sociocultural Segmentation</vt:lpstr>
      <vt:lpstr>Family Life Cycle Advertising</vt:lpstr>
      <vt:lpstr>Use-Related Segmentation</vt:lpstr>
      <vt:lpstr>Usage-Situation Segmentation</vt:lpstr>
      <vt:lpstr>Benefit Segmentation</vt:lpstr>
      <vt:lpstr>PowerPoint Presentation</vt:lpstr>
      <vt:lpstr>Hybrid Segmentation Approaches</vt:lpstr>
      <vt:lpstr>Implementing Segmentation Strategies</vt:lpstr>
      <vt:lpstr>Implementing Segmentation Strategies</vt:lpstr>
    </vt:vector>
  </TitlesOfParts>
  <Company>boston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 Market Segmentation</dc:title>
  <dc:creator>utter</dc:creator>
  <cp:lastModifiedBy>Zarjina Khalil</cp:lastModifiedBy>
  <cp:revision>54</cp:revision>
  <dcterms:created xsi:type="dcterms:W3CDTF">2005-09-01T19:53:26Z</dcterms:created>
  <dcterms:modified xsi:type="dcterms:W3CDTF">2020-01-24T07:11:20Z</dcterms:modified>
</cp:coreProperties>
</file>