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  <p:sldMasterId id="2147483667" r:id="rId2"/>
  </p:sldMasterIdLst>
  <p:notesMasterIdLst>
    <p:notesMasterId r:id="rId18"/>
  </p:notesMasterIdLst>
  <p:handoutMasterIdLst>
    <p:handoutMasterId r:id="rId19"/>
  </p:handoutMasterIdLst>
  <p:sldIdLst>
    <p:sldId id="348" r:id="rId3"/>
    <p:sldId id="288" r:id="rId4"/>
    <p:sldId id="291" r:id="rId5"/>
    <p:sldId id="292" r:id="rId6"/>
    <p:sldId id="388" r:id="rId7"/>
    <p:sldId id="389" r:id="rId8"/>
    <p:sldId id="391" r:id="rId9"/>
    <p:sldId id="392" r:id="rId10"/>
    <p:sldId id="393" r:id="rId11"/>
    <p:sldId id="394" r:id="rId12"/>
    <p:sldId id="429" r:id="rId13"/>
    <p:sldId id="428" r:id="rId14"/>
    <p:sldId id="318" r:id="rId15"/>
    <p:sldId id="320" r:id="rId16"/>
    <p:sldId id="315" r:id="rId17"/>
  </p:sldIdLst>
  <p:sldSz cx="9144000" cy="6858000" type="screen4x3"/>
  <p:notesSz cx="6858000" cy="9144000"/>
  <p:defaultTextStyle>
    <a:defPPr>
      <a:defRPr lang="en-US"/>
    </a:defPPr>
    <a:lvl1pPr algn="ctr" rtl="0" fontAlgn="ctr">
      <a:lnSpc>
        <a:spcPct val="95000"/>
      </a:lnSpc>
      <a:spcBef>
        <a:spcPct val="0"/>
      </a:spcBef>
      <a:spcAft>
        <a:spcPct val="0"/>
      </a:spcAft>
      <a:buClr>
        <a:srgbClr val="CC9900"/>
      </a:buClr>
      <a:buSzPct val="150000"/>
      <a:buFont typeface="Wingdings" panose="05000000000000000000" pitchFamily="2" charset="2"/>
      <a:defRPr i="1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ctr" rtl="0" fontAlgn="ctr">
      <a:lnSpc>
        <a:spcPct val="95000"/>
      </a:lnSpc>
      <a:spcBef>
        <a:spcPct val="0"/>
      </a:spcBef>
      <a:spcAft>
        <a:spcPct val="0"/>
      </a:spcAft>
      <a:buClr>
        <a:srgbClr val="CC9900"/>
      </a:buClr>
      <a:buSzPct val="150000"/>
      <a:buFont typeface="Wingdings" panose="05000000000000000000" pitchFamily="2" charset="2"/>
      <a:defRPr i="1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ctr" rtl="0" fontAlgn="ctr">
      <a:lnSpc>
        <a:spcPct val="95000"/>
      </a:lnSpc>
      <a:spcBef>
        <a:spcPct val="0"/>
      </a:spcBef>
      <a:spcAft>
        <a:spcPct val="0"/>
      </a:spcAft>
      <a:buClr>
        <a:srgbClr val="CC9900"/>
      </a:buClr>
      <a:buSzPct val="150000"/>
      <a:buFont typeface="Wingdings" panose="05000000000000000000" pitchFamily="2" charset="2"/>
      <a:defRPr i="1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ctr" rtl="0" fontAlgn="ctr">
      <a:lnSpc>
        <a:spcPct val="95000"/>
      </a:lnSpc>
      <a:spcBef>
        <a:spcPct val="0"/>
      </a:spcBef>
      <a:spcAft>
        <a:spcPct val="0"/>
      </a:spcAft>
      <a:buClr>
        <a:srgbClr val="CC9900"/>
      </a:buClr>
      <a:buSzPct val="150000"/>
      <a:buFont typeface="Wingdings" panose="05000000000000000000" pitchFamily="2" charset="2"/>
      <a:defRPr i="1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ctr" rtl="0" fontAlgn="ctr">
      <a:lnSpc>
        <a:spcPct val="95000"/>
      </a:lnSpc>
      <a:spcBef>
        <a:spcPct val="0"/>
      </a:spcBef>
      <a:spcAft>
        <a:spcPct val="0"/>
      </a:spcAft>
      <a:buClr>
        <a:srgbClr val="CC9900"/>
      </a:buClr>
      <a:buSzPct val="150000"/>
      <a:buFont typeface="Wingdings" panose="05000000000000000000" pitchFamily="2" charset="2"/>
      <a:defRPr i="1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i="1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i="1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i="1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i="1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398">
          <p15:clr>
            <a:srgbClr val="A4A3A4"/>
          </p15:clr>
        </p15:guide>
        <p15:guide id="2" pos="287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9900"/>
    <a:srgbClr val="FFE6CD"/>
    <a:srgbClr val="CCECFF"/>
    <a:srgbClr val="A50021"/>
    <a:srgbClr val="FF0000"/>
    <a:srgbClr val="FFFF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24" autoAdjust="0"/>
    <p:restoredTop sz="99459" autoAdjust="0"/>
  </p:normalViewPr>
  <p:slideViewPr>
    <p:cSldViewPr snapToGrid="0">
      <p:cViewPr varScale="1">
        <p:scale>
          <a:sx n="72" d="100"/>
          <a:sy n="72" d="100"/>
        </p:scale>
        <p:origin x="1170" y="78"/>
      </p:cViewPr>
      <p:guideLst>
        <p:guide orient="horz" pos="3398"/>
        <p:guide pos="28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18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5209D012-ED8A-4AF7-B18F-E12FB5DA67E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base">
              <a:lnSpc>
                <a:spcPct val="100000"/>
              </a:lnSpc>
              <a:buClrTx/>
              <a:buSzTx/>
              <a:buFontTx/>
              <a:buNone/>
              <a:defRPr sz="1200" i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8B4F8A1A-BB4E-459E-BF84-8DE870D7DC2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lnSpc>
                <a:spcPct val="100000"/>
              </a:lnSpc>
              <a:buClrTx/>
              <a:buSzTx/>
              <a:buFontTx/>
              <a:buNone/>
              <a:defRPr sz="1200" i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B16FD5CE-10E7-416A-94B6-9DBF5BBF13D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fontAlgn="base">
              <a:lnSpc>
                <a:spcPct val="100000"/>
              </a:lnSpc>
              <a:buClrTx/>
              <a:buSzTx/>
              <a:buFontTx/>
              <a:buNone/>
              <a:defRPr sz="1200" i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0745DF2E-C14E-437E-AA0A-F2E02261150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lnSpc>
                <a:spcPct val="100000"/>
              </a:lnSpc>
              <a:buClrTx/>
              <a:buSzTx/>
              <a:buFontTx/>
              <a:buNone/>
              <a:defRPr sz="1200" i="0">
                <a:solidFill>
                  <a:schemeClr val="tx1"/>
                </a:solidFill>
              </a:defRPr>
            </a:lvl1pPr>
          </a:lstStyle>
          <a:p>
            <a:fld id="{BBEF9169-DB20-436F-BC10-499457D1AC6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4F708FD-8BF2-4F97-9338-F0AE4E66C0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base">
              <a:lnSpc>
                <a:spcPct val="100000"/>
              </a:lnSpc>
              <a:buClrTx/>
              <a:buSzTx/>
              <a:buFontTx/>
              <a:buNone/>
              <a:defRPr sz="1200" i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2CDA588-E3DE-49E0-8AE8-CE2756700E7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lnSpc>
                <a:spcPct val="100000"/>
              </a:lnSpc>
              <a:buClrTx/>
              <a:buSzTx/>
              <a:buFontTx/>
              <a:buNone/>
              <a:defRPr sz="1200" i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B6362DE8-64DA-42A3-8A02-78471C9F07B4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B1957E2E-3A7A-4D19-87DF-6A409172D4B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895F45CA-C518-4CA9-961D-BBBE9AA07E3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fontAlgn="base">
              <a:lnSpc>
                <a:spcPct val="100000"/>
              </a:lnSpc>
              <a:buClrTx/>
              <a:buSzTx/>
              <a:buFontTx/>
              <a:buNone/>
              <a:defRPr sz="1200" i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2A72F596-EB72-499C-BB1A-D5C642EAAF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lnSpc>
                <a:spcPct val="100000"/>
              </a:lnSpc>
              <a:buClrTx/>
              <a:buSzTx/>
              <a:buFontTx/>
              <a:buNone/>
              <a:defRPr sz="1200" i="0">
                <a:solidFill>
                  <a:schemeClr val="tx1"/>
                </a:solidFill>
              </a:defRPr>
            </a:lvl1pPr>
          </a:lstStyle>
          <a:p>
            <a:fld id="{00F5C820-C84F-4BFE-907C-0F98C2572EC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15156655-FFA9-4C55-8E9B-E316EA9C84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856D980-0736-4A2F-81A8-E3F9290C3779}" type="slidenum">
              <a:rPr lang="en-US" altLang="en-US" i="0">
                <a:solidFill>
                  <a:schemeClr val="tx1"/>
                </a:solidFill>
              </a:rPr>
              <a:pPr eaLnBrk="1" hangingPunct="1"/>
              <a:t>1</a:t>
            </a:fld>
            <a:endParaRPr lang="en-US" altLang="en-US" i="0">
              <a:solidFill>
                <a:schemeClr val="tx1"/>
              </a:solidFill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94EAC0C-C454-4EF8-B450-A0181793226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BA58CBD6-09E0-4564-B63F-3C3B907CD2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2813" y="4344988"/>
            <a:ext cx="5032375" cy="41132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699D1F61-F5CA-4088-9BD6-1F3DFC195D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DFE6535-C37D-4CAE-9174-69383697972F}" type="slidenum">
              <a:rPr lang="en-US" altLang="en-US" i="0">
                <a:solidFill>
                  <a:schemeClr val="tx1"/>
                </a:solidFill>
              </a:rPr>
              <a:pPr eaLnBrk="1" hangingPunct="1"/>
              <a:t>12</a:t>
            </a:fld>
            <a:endParaRPr lang="en-US" altLang="en-US" i="0">
              <a:solidFill>
                <a:schemeClr val="tx1"/>
              </a:solidFill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E77724CD-CF7C-452D-B247-80A5BA090CC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-1165225" y="2193925"/>
            <a:ext cx="6361113" cy="4770438"/>
          </a:xfrm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40BBB0DE-BDEC-49CB-AAA6-4814F02AE4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E6EDDB4D-0407-4BF1-9772-0C85B2E674D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715963" y="742950"/>
            <a:ext cx="5362575" cy="3714750"/>
          </a:xfrm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0E17134A-3920-438A-86F5-9066C4C9E99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1097540F-098F-4268-A438-1EB88828C3C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715963" y="742950"/>
            <a:ext cx="5362575" cy="3714750"/>
          </a:xfrm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00AF290E-D41F-4CF1-A12F-295C74DA00D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11A06C67-6D8D-4BF6-B16B-0AF6D3AF92C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715963" y="742950"/>
            <a:ext cx="5362575" cy="3714750"/>
          </a:xfrm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26802C02-5174-4E18-982B-2AF4542AADD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0862DAD-2AFC-4984-B1AB-D8A3838040B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715963" y="742950"/>
            <a:ext cx="5362575" cy="3714750"/>
          </a:xfrm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C3B9E92-C2C4-47B9-B0F7-F1251A1AF6A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29D6684-6FE7-4E07-B0FF-0DE0D60BC0A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715963" y="742950"/>
            <a:ext cx="5362575" cy="3714750"/>
          </a:xfrm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082067E-4EF4-4925-A19C-085C22E372F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70E463BB-5764-4BE6-91EA-272C3AF546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1D53BE6-161E-42E8-87EB-167F71DFF44B}" type="slidenum">
              <a:rPr lang="en-US" altLang="en-US" i="0">
                <a:solidFill>
                  <a:schemeClr val="tx1"/>
                </a:solidFill>
              </a:rPr>
              <a:pPr eaLnBrk="1" hangingPunct="1"/>
              <a:t>5</a:t>
            </a:fld>
            <a:endParaRPr lang="en-US" altLang="en-US" i="0">
              <a:solidFill>
                <a:schemeClr val="tx1"/>
              </a:solidFill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AA756DB4-0D2D-4E31-8BC0-62796AEA999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664F4B60-D7D9-4311-B1BC-EE811AAA6D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2813" y="4344988"/>
            <a:ext cx="5032375" cy="41132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20750"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4B6C380B-7AC7-4167-BDEE-CD0824AB6D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56C32B6-407F-4EEF-B6BC-166596414003}" type="slidenum">
              <a:rPr lang="en-US" altLang="en-US" i="0">
                <a:solidFill>
                  <a:schemeClr val="tx1"/>
                </a:solidFill>
              </a:rPr>
              <a:pPr eaLnBrk="1" hangingPunct="1"/>
              <a:t>6</a:t>
            </a:fld>
            <a:endParaRPr lang="en-US" altLang="en-US" i="0">
              <a:solidFill>
                <a:schemeClr val="tx1"/>
              </a:solidFill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AF555B7E-C5BE-4BF3-A6B3-0A714BFF66D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9420A03A-D155-4002-899D-FFEBEB8504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BC6E38DC-08B8-4C1C-A388-6DCC67862E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265359F-108A-4B1B-80DF-6CB5F9CBE192}" type="slidenum">
              <a:rPr lang="en-US" altLang="en-US" i="0">
                <a:solidFill>
                  <a:schemeClr val="tx1"/>
                </a:solidFill>
              </a:rPr>
              <a:pPr eaLnBrk="1" hangingPunct="1"/>
              <a:t>7</a:t>
            </a:fld>
            <a:endParaRPr lang="en-US" altLang="en-US" i="0">
              <a:solidFill>
                <a:schemeClr val="tx1"/>
              </a:solidFill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85601063-EDDE-4796-B64A-75FA5D46740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6BA01C7F-8AAB-4D33-AB2E-F2854389A3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453F0E79-7D09-4FE7-B023-0084FD3940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7014DA-9A9F-454D-AA3A-2F07E5495BB5}" type="slidenum">
              <a:rPr lang="en-US" altLang="en-US" i="0">
                <a:solidFill>
                  <a:schemeClr val="tx1"/>
                </a:solidFill>
              </a:rPr>
              <a:pPr eaLnBrk="1" hangingPunct="1"/>
              <a:t>8</a:t>
            </a:fld>
            <a:endParaRPr lang="en-US" altLang="en-US" i="0">
              <a:solidFill>
                <a:schemeClr val="tx1"/>
              </a:solidFill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B11060A8-698F-485C-919C-2061F5A7AF2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59DAE478-7B94-4CF5-94D4-B9F5100F0D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210861D0-B5C9-497A-9335-D52453ED87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54695B-5B67-4C82-80B2-4D5548C46365}" type="slidenum">
              <a:rPr lang="en-US" altLang="en-US" i="0">
                <a:solidFill>
                  <a:schemeClr val="tx1"/>
                </a:solidFill>
              </a:rPr>
              <a:pPr eaLnBrk="1" hangingPunct="1"/>
              <a:t>9</a:t>
            </a:fld>
            <a:endParaRPr lang="en-US" altLang="en-US" i="0">
              <a:solidFill>
                <a:schemeClr val="tx1"/>
              </a:solidFill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55756CB1-68A4-41C2-A5A9-6C361C63A21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D04E3868-B4D4-4E11-A339-C3F56119EB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5C16156D-DDBF-44C4-ABA4-DB1CAE5BBA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5C5515F-992C-4859-BF47-03ED1460787C}" type="slidenum">
              <a:rPr lang="en-US" altLang="en-US" i="0">
                <a:solidFill>
                  <a:schemeClr val="tx1"/>
                </a:solidFill>
              </a:rPr>
              <a:pPr eaLnBrk="1" hangingPunct="1"/>
              <a:t>10</a:t>
            </a:fld>
            <a:endParaRPr lang="en-US" altLang="en-US" i="0">
              <a:solidFill>
                <a:schemeClr val="tx1"/>
              </a:solidFill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7B65A185-7BCF-475A-A55F-48617E66879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7CDDB521-FE32-4528-B01C-5E731490C4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99242489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64439690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5400"/>
            <a:ext cx="2171700" cy="645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5400"/>
            <a:ext cx="6362700" cy="6451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1070706"/>
      </p:ext>
    </p:extLst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400"/>
            <a:ext cx="7543800" cy="1206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1371600"/>
            <a:ext cx="8686800" cy="51054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634152784"/>
      </p:ext>
    </p:extLst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4989307"/>
      </p:ext>
    </p:extLst>
  </p:cSld>
  <p:clrMapOvr>
    <a:masterClrMapping/>
  </p:clrMapOvr>
  <p:transition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6951697"/>
      </p:ext>
    </p:extLst>
  </p:cSld>
  <p:clrMapOvr>
    <a:masterClrMapping/>
  </p:clrMapOvr>
  <p:transition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401636"/>
      </p:ext>
    </p:extLst>
  </p:cSld>
  <p:clrMapOvr>
    <a:masterClrMapping/>
  </p:clrMapOvr>
  <p:transition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7988760"/>
      </p:ext>
    </p:extLst>
  </p:cSld>
  <p:clrMapOvr>
    <a:masterClrMapping/>
  </p:clrMapOvr>
  <p:transition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57913"/>
      </p:ext>
    </p:extLst>
  </p:cSld>
  <p:clrMapOvr>
    <a:masterClrMapping/>
  </p:clrMapOvr>
  <p:transition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714309"/>
      </p:ext>
    </p:extLst>
  </p:cSld>
  <p:clrMapOvr>
    <a:masterClrMapping/>
  </p:clrMapOvr>
  <p:transition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557693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8136995"/>
      </p:ext>
    </p:extLst>
  </p:cSld>
  <p:clrMapOvr>
    <a:masterClrMapping/>
  </p:clrMapOvr>
  <p:transition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7920906"/>
      </p:ext>
    </p:extLst>
  </p:cSld>
  <p:clrMapOvr>
    <a:masterClrMapping/>
  </p:clrMapOvr>
  <p:transition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6270757"/>
      </p:ext>
    </p:extLst>
  </p:cSld>
  <p:clrMapOvr>
    <a:masterClrMapping/>
  </p:clrMapOvr>
  <p:transition>
    <p:zo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261039"/>
      </p:ext>
    </p:extLst>
  </p:cSld>
  <p:clrMapOvr>
    <a:masterClrMapping/>
  </p:clrMapOvr>
  <p:transition>
    <p:zo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8308447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3929224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67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267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4627886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4083323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22903361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974561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7639081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420039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rieze2">
            <a:extLst>
              <a:ext uri="{FF2B5EF4-FFF2-40B4-BE49-F238E27FC236}">
                <a16:creationId xmlns:a16="http://schemas.microsoft.com/office/drawing/2014/main" id="{3DF2F508-7DEF-483B-A1C6-76AC15B31E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lum bright="-24000" contras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5443" name="Rectangle 3">
            <a:extLst>
              <a:ext uri="{FF2B5EF4-FFF2-40B4-BE49-F238E27FC236}">
                <a16:creationId xmlns:a16="http://schemas.microsoft.com/office/drawing/2014/main" id="{05EAFA74-8C46-4857-9DE3-8F88028BDE5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12065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800000">
                  <a:alpha val="6000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445444" name="Rectangle 4">
            <a:extLst>
              <a:ext uri="{FF2B5EF4-FFF2-40B4-BE49-F238E27FC236}">
                <a16:creationId xmlns:a16="http://schemas.microsoft.com/office/drawing/2014/main" id="{84017F3F-7F4E-4570-BC63-C8CE02A45B9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78600"/>
            <a:ext cx="9144000" cy="2794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80000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D7D4D9E-EC0C-4ABF-9811-E213B37484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5400"/>
            <a:ext cx="754380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445446" name="Rectangle 6">
            <a:extLst>
              <a:ext uri="{FF2B5EF4-FFF2-40B4-BE49-F238E27FC236}">
                <a16:creationId xmlns:a16="http://schemas.microsoft.com/office/drawing/2014/main" id="{B4219E37-4283-4164-BFC3-B6002F8718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86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Body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445447" name="Rectangle 7">
            <a:extLst>
              <a:ext uri="{FF2B5EF4-FFF2-40B4-BE49-F238E27FC236}">
                <a16:creationId xmlns:a16="http://schemas.microsoft.com/office/drawing/2014/main" id="{BE17093E-65DC-48A7-8F14-C5D97F9539C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600825"/>
            <a:ext cx="89916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en-US" sz="1000" i="0">
                <a:solidFill>
                  <a:schemeClr val="bg1"/>
                </a:solidFill>
              </a:rPr>
              <a:t> Slide </a:t>
            </a:r>
            <a:r>
              <a:rPr lang="en-US" altLang="en-US" sz="1000" i="0">
                <a:solidFill>
                  <a:schemeClr val="bg1"/>
                </a:solidFill>
                <a:latin typeface="Trebuchet MS" panose="020B0603020202020204" pitchFamily="34" charset="0"/>
              </a:rPr>
              <a:t>©</a:t>
            </a:r>
            <a:r>
              <a:rPr lang="en-US" altLang="en-US" sz="1000" i="0">
                <a:solidFill>
                  <a:schemeClr val="bg1"/>
                </a:solidFill>
              </a:rPr>
              <a:t> 2007 by Christopher Lovelock and Jochen Wirtz	       	        Services Marketing 6/E                	                Chapter 14 - </a:t>
            </a:r>
            <a:fld id="{C41AF4F4-F132-41E9-AE90-E371D17D9357}" type="slidenum">
              <a:rPr lang="en-US" altLang="en-US" sz="1000" i="0">
                <a:solidFill>
                  <a:schemeClr val="bg1"/>
                </a:solidFill>
              </a:rPr>
              <a:pPr fontAlgn="base">
                <a:lnSpc>
                  <a:spcPct val="100000"/>
                </a:lnSpc>
                <a:buClrTx/>
                <a:buSzTx/>
                <a:buFontTx/>
                <a:buNone/>
              </a:pPr>
              <a:t>‹#›</a:t>
            </a:fld>
            <a:endParaRPr lang="en-US" altLang="en-US" sz="1000" i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</p:sldLayoutIdLst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45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454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454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6" grpId="0" build="p">
        <p:tmplLst>
          <p:tmpl lvl="1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54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/>
                        <p:tgtEl>
                          <p:spTgt spid="44544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54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/>
                        <p:tgtEl>
                          <p:spTgt spid="44544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54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/>
                        <p:tgtEl>
                          <p:spTgt spid="44544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FFFC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FFFCC"/>
          </a:solidFill>
          <a:latin typeface="Trebuchet MS" pitchFamily="34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FFFCC"/>
          </a:solidFill>
          <a:latin typeface="Trebuchet MS" pitchFamily="34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FFFCC"/>
          </a:solidFill>
          <a:latin typeface="Trebuchet MS" pitchFamily="34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FFFCC"/>
          </a:solidFill>
          <a:latin typeface="Trebuchet MS" pitchFamily="34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FFFCC"/>
          </a:solidFill>
          <a:latin typeface="Trebuchet MS" pitchFamily="34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FFFCC"/>
          </a:solidFill>
          <a:latin typeface="Trebuchet MS" pitchFamily="34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FFFCC"/>
          </a:solidFill>
          <a:latin typeface="Trebuchet MS" pitchFamily="34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FFFCC"/>
          </a:solidFill>
          <a:latin typeface="Trebuchet MS" pitchFamily="34" charset="0"/>
          <a:cs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70000"/>
        </a:spcBef>
        <a:spcAft>
          <a:spcPct val="35000"/>
        </a:spcAft>
        <a:buClr>
          <a:srgbClr val="CC9900"/>
        </a:buClr>
        <a:buFont typeface="Wingdings" panose="05000000000000000000" pitchFamily="2" charset="2"/>
        <a:buChar char="§"/>
        <a:defRPr sz="2400" b="1">
          <a:solidFill>
            <a:srgbClr val="A30105"/>
          </a:solidFill>
          <a:latin typeface="+mn-lt"/>
          <a:ea typeface="+mn-ea"/>
          <a:cs typeface="+mn-cs"/>
        </a:defRPr>
      </a:lvl1pPr>
      <a:lvl2pPr marL="682625" indent="-282575" algn="l" rtl="0" eaLnBrk="0" fontAlgn="base" hangingPunct="0">
        <a:lnSpc>
          <a:spcPct val="90000"/>
        </a:lnSpc>
        <a:spcBef>
          <a:spcPct val="35000"/>
        </a:spcBef>
        <a:spcAft>
          <a:spcPct val="0"/>
        </a:spcAft>
        <a:buClr>
          <a:srgbClr val="CC9900"/>
        </a:buClr>
        <a:buFont typeface="Wingdings" panose="05000000000000000000" pitchFamily="2" charset="2"/>
        <a:buChar char="Ø"/>
        <a:defRPr sz="2000">
          <a:solidFill>
            <a:srgbClr val="000066"/>
          </a:solidFill>
          <a:latin typeface="+mn-lt"/>
          <a:cs typeface="+mn-cs"/>
        </a:defRPr>
      </a:lvl2pPr>
      <a:lvl3pPr marL="1146175" indent="-290513" algn="l" rtl="0" eaLnBrk="0" fontAlgn="base" hangingPunct="0">
        <a:lnSpc>
          <a:spcPct val="90000"/>
        </a:lnSpc>
        <a:spcBef>
          <a:spcPct val="80000"/>
        </a:spcBef>
        <a:spcAft>
          <a:spcPct val="0"/>
        </a:spcAft>
        <a:buClr>
          <a:srgbClr val="A50021"/>
        </a:buClr>
        <a:buSzPct val="100000"/>
        <a:buFont typeface="Arial" panose="020B0604020202020204" pitchFamily="34" charset="0"/>
        <a:buChar char="―"/>
        <a:defRPr sz="2400" b="1">
          <a:solidFill>
            <a:srgbClr val="003300"/>
          </a:solidFill>
          <a:latin typeface="+mn-lt"/>
          <a:cs typeface="+mn-cs"/>
        </a:defRPr>
      </a:lvl3pPr>
      <a:lvl4pPr marL="1431925" indent="-171450" algn="l" rtl="0" eaLnBrk="0" fontAlgn="base" hangingPunct="0">
        <a:lnSpc>
          <a:spcPct val="90000"/>
        </a:lnSpc>
        <a:spcBef>
          <a:spcPct val="80000"/>
        </a:spcBef>
        <a:spcAft>
          <a:spcPct val="0"/>
        </a:spcAft>
        <a:buSzPct val="100000"/>
        <a:buChar char="–"/>
        <a:defRPr sz="2000" b="1">
          <a:solidFill>
            <a:srgbClr val="740228"/>
          </a:solidFill>
          <a:latin typeface="Arial" charset="0"/>
          <a:cs typeface="+mn-cs"/>
        </a:defRPr>
      </a:lvl4pPr>
      <a:lvl5pPr marL="1717675" indent="-171450" algn="l" rtl="0" eaLnBrk="0" fontAlgn="base" hangingPunct="0">
        <a:lnSpc>
          <a:spcPct val="90000"/>
        </a:lnSpc>
        <a:spcBef>
          <a:spcPct val="70000"/>
        </a:spcBef>
        <a:spcAft>
          <a:spcPct val="0"/>
        </a:spcAft>
        <a:buSzPct val="100000"/>
        <a:buChar char="–"/>
        <a:defRPr sz="2000" b="1">
          <a:solidFill>
            <a:srgbClr val="740228"/>
          </a:solidFill>
          <a:latin typeface="Arial" charset="0"/>
          <a:cs typeface="+mn-cs"/>
        </a:defRPr>
      </a:lvl5pPr>
      <a:lvl6pPr marL="2174875" indent="-171450" algn="l" rtl="0" fontAlgn="base">
        <a:lnSpc>
          <a:spcPct val="90000"/>
        </a:lnSpc>
        <a:spcBef>
          <a:spcPct val="70000"/>
        </a:spcBef>
        <a:spcAft>
          <a:spcPct val="0"/>
        </a:spcAft>
        <a:buSzPct val="100000"/>
        <a:buChar char="–"/>
        <a:defRPr b="1">
          <a:solidFill>
            <a:srgbClr val="740228"/>
          </a:solidFill>
          <a:latin typeface="Arial" charset="0"/>
          <a:cs typeface="+mn-cs"/>
        </a:defRPr>
      </a:lvl6pPr>
      <a:lvl7pPr marL="2632075" indent="-171450" algn="l" rtl="0" fontAlgn="base">
        <a:lnSpc>
          <a:spcPct val="90000"/>
        </a:lnSpc>
        <a:spcBef>
          <a:spcPct val="70000"/>
        </a:spcBef>
        <a:spcAft>
          <a:spcPct val="0"/>
        </a:spcAft>
        <a:buSzPct val="100000"/>
        <a:buChar char="–"/>
        <a:defRPr b="1">
          <a:solidFill>
            <a:srgbClr val="740228"/>
          </a:solidFill>
          <a:latin typeface="Arial" charset="0"/>
          <a:cs typeface="+mn-cs"/>
        </a:defRPr>
      </a:lvl7pPr>
      <a:lvl8pPr marL="3089275" indent="-171450" algn="l" rtl="0" fontAlgn="base">
        <a:lnSpc>
          <a:spcPct val="90000"/>
        </a:lnSpc>
        <a:spcBef>
          <a:spcPct val="70000"/>
        </a:spcBef>
        <a:spcAft>
          <a:spcPct val="0"/>
        </a:spcAft>
        <a:buSzPct val="100000"/>
        <a:buChar char="–"/>
        <a:defRPr b="1">
          <a:solidFill>
            <a:srgbClr val="740228"/>
          </a:solidFill>
          <a:latin typeface="Arial" charset="0"/>
          <a:cs typeface="+mn-cs"/>
        </a:defRPr>
      </a:lvl8pPr>
      <a:lvl9pPr marL="3546475" indent="-171450" algn="l" rtl="0" fontAlgn="base">
        <a:lnSpc>
          <a:spcPct val="90000"/>
        </a:lnSpc>
        <a:spcBef>
          <a:spcPct val="70000"/>
        </a:spcBef>
        <a:spcAft>
          <a:spcPct val="0"/>
        </a:spcAft>
        <a:buSzPct val="100000"/>
        <a:buChar char="–"/>
        <a:defRPr b="1">
          <a:solidFill>
            <a:srgbClr val="740228"/>
          </a:solidFill>
          <a:latin typeface="Arial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1" name="Picture 2" descr="Frieze2">
            <a:extLst>
              <a:ext uri="{FF2B5EF4-FFF2-40B4-BE49-F238E27FC236}">
                <a16:creationId xmlns:a16="http://schemas.microsoft.com/office/drawing/2014/main" id="{AD7A21A5-4EBC-4F3F-9231-EF60BA2CDD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lum bright="-24000" contras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3">
            <a:extLst>
              <a:ext uri="{FF2B5EF4-FFF2-40B4-BE49-F238E27FC236}">
                <a16:creationId xmlns:a16="http://schemas.microsoft.com/office/drawing/2014/main" id="{8522550D-8588-4091-8F60-F6625BC6F08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12065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800000">
                  <a:alpha val="6000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3CC21D50-1A88-4AF0-AFE1-DF7B4981382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78600"/>
            <a:ext cx="9144000" cy="2794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80000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16" name="Rectangle 7">
            <a:extLst>
              <a:ext uri="{FF2B5EF4-FFF2-40B4-BE49-F238E27FC236}">
                <a16:creationId xmlns:a16="http://schemas.microsoft.com/office/drawing/2014/main" id="{6FBDFBD7-AF67-4153-BD43-C33D7696F71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600825"/>
            <a:ext cx="89916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en-US" sz="1000" i="0">
                <a:solidFill>
                  <a:schemeClr val="bg1"/>
                </a:solidFill>
              </a:rPr>
              <a:t> Slide </a:t>
            </a:r>
            <a:r>
              <a:rPr lang="en-US" altLang="en-US" sz="1000" i="0">
                <a:solidFill>
                  <a:schemeClr val="bg1"/>
                </a:solidFill>
                <a:latin typeface="Trebuchet MS" panose="020B0603020202020204" pitchFamily="34" charset="0"/>
              </a:rPr>
              <a:t>©</a:t>
            </a:r>
            <a:r>
              <a:rPr lang="en-US" altLang="en-US" sz="1000" i="0">
                <a:solidFill>
                  <a:schemeClr val="bg1"/>
                </a:solidFill>
              </a:rPr>
              <a:t> 2007 by Christopher Lovelock and Jochen Wirtz	       	        Services Marketing 6/E                	                Chapter 14 - </a:t>
            </a:r>
            <a:fld id="{C41AF4F4-F132-41E9-AE90-E371D17D9357}" type="slidenum">
              <a:rPr lang="en-US" altLang="en-US" sz="1000" i="0">
                <a:solidFill>
                  <a:schemeClr val="bg1"/>
                </a:solidFill>
              </a:rPr>
              <a:pPr fontAlgn="base">
                <a:lnSpc>
                  <a:spcPct val="100000"/>
                </a:lnSpc>
                <a:buClrTx/>
                <a:buSzTx/>
                <a:buFontTx/>
                <a:buNone/>
              </a:pPr>
              <a:t>‹#›</a:t>
            </a:fld>
            <a:endParaRPr lang="en-US" altLang="en-US" sz="1000" i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662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ucPreview_imgMain" descr="200174733-009">
            <a:extLst>
              <a:ext uri="{FF2B5EF4-FFF2-40B4-BE49-F238E27FC236}">
                <a16:creationId xmlns:a16="http://schemas.microsoft.com/office/drawing/2014/main" id="{287160B3-1746-45DE-A24D-8FA16E1C83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850" y="1495425"/>
            <a:ext cx="526415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8051" name="Rectangle 3">
            <a:extLst>
              <a:ext uri="{FF2B5EF4-FFF2-40B4-BE49-F238E27FC236}">
                <a16:creationId xmlns:a16="http://schemas.microsoft.com/office/drawing/2014/main" id="{38675F9E-E3ED-408D-BB10-7E17514D5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5038" y="1371600"/>
            <a:ext cx="3657600" cy="510540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tint val="0"/>
                  <a:invGamma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  <p:grpSp>
        <p:nvGrpSpPr>
          <p:cNvPr id="2052" name="Group 4">
            <a:extLst>
              <a:ext uri="{FF2B5EF4-FFF2-40B4-BE49-F238E27FC236}">
                <a16:creationId xmlns:a16="http://schemas.microsoft.com/office/drawing/2014/main" id="{A8626473-81A4-4439-9228-04867979BFFF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4976813"/>
            <a:ext cx="3581400" cy="1066800"/>
            <a:chOff x="432" y="2880"/>
            <a:chExt cx="2417" cy="720"/>
          </a:xfrm>
        </p:grpSpPr>
        <p:pic>
          <p:nvPicPr>
            <p:cNvPr id="2054" name="Picture 5">
              <a:extLst>
                <a:ext uri="{FF2B5EF4-FFF2-40B4-BE49-F238E27FC236}">
                  <a16:creationId xmlns:a16="http://schemas.microsoft.com/office/drawing/2014/main" id="{761808A7-3E89-4A13-A7D4-C8B295A328D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" y="2880"/>
              <a:ext cx="745" cy="709"/>
            </a:xfrm>
            <a:prstGeom prst="rect">
              <a:avLst/>
            </a:prstGeom>
            <a:noFill/>
            <a:ln w="28575">
              <a:solidFill>
                <a:srgbClr val="A0041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5" name="Picture 6">
              <a:extLst>
                <a:ext uri="{FF2B5EF4-FFF2-40B4-BE49-F238E27FC236}">
                  <a16:creationId xmlns:a16="http://schemas.microsoft.com/office/drawing/2014/main" id="{B9F52D7F-5197-4EE1-8DB9-1AE745A23D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2889"/>
              <a:ext cx="671" cy="702"/>
            </a:xfrm>
            <a:prstGeom prst="rect">
              <a:avLst/>
            </a:prstGeom>
            <a:noFill/>
            <a:ln w="28575">
              <a:solidFill>
                <a:srgbClr val="A0041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7">
              <a:extLst>
                <a:ext uri="{FF2B5EF4-FFF2-40B4-BE49-F238E27FC236}">
                  <a16:creationId xmlns:a16="http://schemas.microsoft.com/office/drawing/2014/main" id="{4C843F0F-C070-4430-AA1D-0117B327AF6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7" y="2881"/>
              <a:ext cx="702" cy="719"/>
            </a:xfrm>
            <a:prstGeom prst="rect">
              <a:avLst/>
            </a:prstGeom>
            <a:noFill/>
            <a:ln w="28575">
              <a:solidFill>
                <a:srgbClr val="A0041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53" name="Text Box 8">
            <a:extLst>
              <a:ext uri="{FF2B5EF4-FFF2-40B4-BE49-F238E27FC236}">
                <a16:creationId xmlns:a16="http://schemas.microsoft.com/office/drawing/2014/main" id="{1F481357-6AA2-4C6C-950D-B70DA098BF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366963"/>
            <a:ext cx="6635750" cy="146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fontAlgn="base"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en-US" sz="3200" b="1" i="0" dirty="0">
                <a:solidFill>
                  <a:srgbClr val="000099"/>
                </a:solidFill>
                <a:latin typeface="Garamond" panose="02020404030301010803" pitchFamily="18" charset="0"/>
              </a:rPr>
              <a:t>Chapter 14:</a:t>
            </a:r>
          </a:p>
          <a:p>
            <a:pPr algn="l" fontAlgn="base"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en-US" sz="4000" b="1" i="0" dirty="0">
                <a:solidFill>
                  <a:srgbClr val="000099"/>
                </a:solidFill>
                <a:latin typeface="Garamond" panose="02020404030301010803" pitchFamily="18" charset="0"/>
              </a:rPr>
              <a:t> Improving Service  </a:t>
            </a:r>
          </a:p>
          <a:p>
            <a:pPr algn="l" fontAlgn="base"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en-US" sz="4000" b="1" i="0" dirty="0">
                <a:solidFill>
                  <a:srgbClr val="000099"/>
                </a:solidFill>
                <a:latin typeface="Garamond" panose="02020404030301010803" pitchFamily="18" charset="0"/>
              </a:rPr>
              <a:t>Quality and Productivity</a:t>
            </a: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29B52A1-8CBC-4B09-A328-9EE0726245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7175" y="128659"/>
            <a:ext cx="6978512" cy="104923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/>
              <a:t>Tools to Analyze and Address </a:t>
            </a:r>
            <a:br>
              <a:rPr lang="en-US" altLang="en-US" b="1" dirty="0"/>
            </a:br>
            <a:r>
              <a:rPr lang="en-US" altLang="en-US" b="1" dirty="0"/>
              <a:t>Service Quality Problems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5207F03-A5B4-4105-8BDA-BD560FDE8B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7175" y="1393031"/>
            <a:ext cx="8686800" cy="4071937"/>
          </a:xfrm>
        </p:spPr>
        <p:txBody>
          <a:bodyPr>
            <a:normAutofit/>
          </a:bodyPr>
          <a:lstStyle/>
          <a:p>
            <a:r>
              <a:rPr lang="en-US" altLang="en-US" sz="2800" b="1" i="1" dirty="0">
                <a:solidFill>
                  <a:srgbClr val="000099"/>
                </a:solidFill>
              </a:rPr>
              <a:t>Blueprinting</a:t>
            </a:r>
          </a:p>
          <a:p>
            <a:pPr lvl="1">
              <a:spcBef>
                <a:spcPct val="20000"/>
              </a:spcBef>
            </a:pPr>
            <a:r>
              <a:rPr lang="en-GB" altLang="en-US" sz="2000" dirty="0">
                <a:sym typeface="Wingdings" panose="05000000000000000000" pitchFamily="2" charset="2"/>
              </a:rPr>
              <a:t>Visualization of service delivery, identifying points </a:t>
            </a:r>
            <a:r>
              <a:rPr lang="en-US" altLang="zh-CN" sz="2000" dirty="0">
                <a:ea typeface="SimSun" panose="02010600030101010101" pitchFamily="2" charset="-122"/>
                <a:sym typeface="Wingdings" panose="05000000000000000000" pitchFamily="2" charset="2"/>
              </a:rPr>
              <a:t>where failures     are most likely to occur </a:t>
            </a:r>
            <a:endParaRPr lang="en-GB" altLang="en-US" sz="2000" dirty="0">
              <a:sym typeface="Wingdings" panose="05000000000000000000" pitchFamily="2" charset="2"/>
            </a:endParaRPr>
          </a:p>
          <a:p>
            <a:r>
              <a:rPr lang="en-US" altLang="en-US" sz="2800" b="1" i="1" dirty="0">
                <a:solidFill>
                  <a:srgbClr val="000099"/>
                </a:solidFill>
              </a:rPr>
              <a:t>Pareto Chart</a:t>
            </a:r>
          </a:p>
          <a:p>
            <a:pPr lvl="1">
              <a:spcBef>
                <a:spcPct val="20000"/>
              </a:spcBef>
            </a:pPr>
            <a:r>
              <a:rPr lang="en-GB" altLang="en-US" sz="2000" dirty="0"/>
              <a:t>Separating the trivial from the important. Often, a majority of  problems is caused by a minority of causes (i.e. the 80/20 rule)</a:t>
            </a:r>
            <a:endParaRPr lang="en-US" altLang="en-US" sz="2000" dirty="0"/>
          </a:p>
          <a:p>
            <a:pPr eaLnBrk="1" hangingPunct="1"/>
            <a:r>
              <a:rPr lang="en-US" altLang="en-US" sz="2800" b="1" i="1" dirty="0">
                <a:solidFill>
                  <a:srgbClr val="000099"/>
                </a:solidFill>
              </a:rPr>
              <a:t>Fishbone diagram</a:t>
            </a:r>
          </a:p>
          <a:p>
            <a:pPr lvl="1" eaLnBrk="1" hangingPunct="1">
              <a:spcBef>
                <a:spcPct val="20000"/>
              </a:spcBef>
            </a:pPr>
            <a:r>
              <a:rPr lang="en-GB" altLang="en-US" sz="2000" dirty="0"/>
              <a:t>Cause-and-effect diagram to identify potential causes of problems</a:t>
            </a:r>
          </a:p>
          <a:p>
            <a:pPr lvl="1" eaLnBrk="1" hangingPunct="1"/>
            <a:endParaRPr lang="en-US" altLang="en-US" sz="2000" dirty="0"/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EE490-D83F-43F3-AB97-CE0A108D1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300" y="343002"/>
            <a:ext cx="6571343" cy="1049235"/>
          </a:xfrm>
        </p:spPr>
        <p:txBody>
          <a:bodyPr/>
          <a:lstStyle/>
          <a:p>
            <a:r>
              <a:rPr lang="en-US" b="1" dirty="0"/>
              <a:t>Fishbone analysis</a:t>
            </a:r>
          </a:p>
        </p:txBody>
      </p:sp>
      <p:pic>
        <p:nvPicPr>
          <p:cNvPr id="5" name="Picture 46">
            <a:extLst>
              <a:ext uri="{FF2B5EF4-FFF2-40B4-BE49-F238E27FC236}">
                <a16:creationId xmlns:a16="http://schemas.microsoft.com/office/drawing/2014/main" id="{9BD8EC51-697F-4E6E-BE2E-465EED002FD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4070" y="1392237"/>
            <a:ext cx="8322365" cy="4783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1925156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rc 4">
            <a:extLst>
              <a:ext uri="{FF2B5EF4-FFF2-40B4-BE49-F238E27FC236}">
                <a16:creationId xmlns:a16="http://schemas.microsoft.com/office/drawing/2014/main" id="{B65FF591-E9DF-42F1-90CD-46EE5931C6B1}"/>
              </a:ext>
            </a:extLst>
          </p:cNvPr>
          <p:cNvSpPr>
            <a:spLocks/>
          </p:cNvSpPr>
          <p:nvPr/>
        </p:nvSpPr>
        <p:spPr bwMode="auto">
          <a:xfrm>
            <a:off x="1571625" y="1414463"/>
            <a:ext cx="1304925" cy="1314450"/>
          </a:xfrm>
          <a:custGeom>
            <a:avLst/>
            <a:gdLst>
              <a:gd name="T0" fmla="*/ 2147483647 w 21456"/>
              <a:gd name="T1" fmla="*/ 0 h 21599"/>
              <a:gd name="T2" fmla="*/ 2147483647 w 21456"/>
              <a:gd name="T3" fmla="*/ 2147483647 h 21599"/>
              <a:gd name="T4" fmla="*/ 0 w 21456"/>
              <a:gd name="T5" fmla="*/ 2147483647 h 21599"/>
              <a:gd name="T6" fmla="*/ 0 60000 65536"/>
              <a:gd name="T7" fmla="*/ 0 60000 65536"/>
              <a:gd name="T8" fmla="*/ 0 60000 65536"/>
              <a:gd name="T9" fmla="*/ 0 w 21456"/>
              <a:gd name="T10" fmla="*/ 0 h 21599"/>
              <a:gd name="T11" fmla="*/ 21456 w 21456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56" h="21599" fill="none" extrusionOk="0">
                <a:moveTo>
                  <a:pt x="158" y="-1"/>
                </a:moveTo>
                <a:cubicBezTo>
                  <a:pt x="11064" y="79"/>
                  <a:pt x="20199" y="8277"/>
                  <a:pt x="21456" y="19110"/>
                </a:cubicBezTo>
              </a:path>
              <a:path w="21456" h="21599" stroke="0" extrusionOk="0">
                <a:moveTo>
                  <a:pt x="158" y="-1"/>
                </a:moveTo>
                <a:cubicBezTo>
                  <a:pt x="11064" y="79"/>
                  <a:pt x="20199" y="8277"/>
                  <a:pt x="21456" y="19110"/>
                </a:cubicBezTo>
                <a:lnTo>
                  <a:pt x="0" y="21599"/>
                </a:lnTo>
                <a:close/>
              </a:path>
            </a:pathLst>
          </a:custGeom>
          <a:solidFill>
            <a:srgbClr val="618FFD"/>
          </a:solidFill>
          <a:ln w="9525">
            <a:solidFill>
              <a:srgbClr val="BC37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7" name="Arc 5">
            <a:extLst>
              <a:ext uri="{FF2B5EF4-FFF2-40B4-BE49-F238E27FC236}">
                <a16:creationId xmlns:a16="http://schemas.microsoft.com/office/drawing/2014/main" id="{E959E7FF-FAD1-4D8B-921E-3DC0D7D0866E}"/>
              </a:ext>
            </a:extLst>
          </p:cNvPr>
          <p:cNvSpPr>
            <a:spLocks/>
          </p:cNvSpPr>
          <p:nvPr/>
        </p:nvSpPr>
        <p:spPr bwMode="auto">
          <a:xfrm>
            <a:off x="1447800" y="2709863"/>
            <a:ext cx="1314450" cy="1425575"/>
          </a:xfrm>
          <a:custGeom>
            <a:avLst/>
            <a:gdLst>
              <a:gd name="T0" fmla="*/ 2147483647 w 21600"/>
              <a:gd name="T1" fmla="*/ 0 h 23434"/>
              <a:gd name="T2" fmla="*/ 2147483647 w 21600"/>
              <a:gd name="T3" fmla="*/ 2147483647 h 23434"/>
              <a:gd name="T4" fmla="*/ 0 w 21600"/>
              <a:gd name="T5" fmla="*/ 2147483647 h 23434"/>
              <a:gd name="T6" fmla="*/ 0 60000 65536"/>
              <a:gd name="T7" fmla="*/ 0 60000 65536"/>
              <a:gd name="T8" fmla="*/ 0 60000 65536"/>
              <a:gd name="T9" fmla="*/ 0 w 21600"/>
              <a:gd name="T10" fmla="*/ 0 h 23434"/>
              <a:gd name="T11" fmla="*/ 21600 w 21600"/>
              <a:gd name="T12" fmla="*/ 23434 h 234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3434" fill="none" extrusionOk="0">
                <a:moveTo>
                  <a:pt x="21456" y="-1"/>
                </a:moveTo>
                <a:cubicBezTo>
                  <a:pt x="21551" y="825"/>
                  <a:pt x="21600" y="1656"/>
                  <a:pt x="21600" y="2488"/>
                </a:cubicBezTo>
                <a:cubicBezTo>
                  <a:pt x="21600" y="12385"/>
                  <a:pt x="14872" y="21016"/>
                  <a:pt x="5274" y="23433"/>
                </a:cubicBezTo>
              </a:path>
              <a:path w="21600" h="23434" stroke="0" extrusionOk="0">
                <a:moveTo>
                  <a:pt x="21456" y="-1"/>
                </a:moveTo>
                <a:cubicBezTo>
                  <a:pt x="21551" y="825"/>
                  <a:pt x="21600" y="1656"/>
                  <a:pt x="21600" y="2488"/>
                </a:cubicBezTo>
                <a:cubicBezTo>
                  <a:pt x="21600" y="12385"/>
                  <a:pt x="14872" y="21016"/>
                  <a:pt x="5274" y="23433"/>
                </a:cubicBezTo>
                <a:lnTo>
                  <a:pt x="0" y="2488"/>
                </a:lnTo>
                <a:close/>
              </a:path>
            </a:pathLst>
          </a:custGeom>
          <a:solidFill>
            <a:srgbClr val="FE9B03"/>
          </a:solidFill>
          <a:ln w="9525">
            <a:solidFill>
              <a:srgbClr val="BC37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8" name="Arc 6">
            <a:extLst>
              <a:ext uri="{FF2B5EF4-FFF2-40B4-BE49-F238E27FC236}">
                <a16:creationId xmlns:a16="http://schemas.microsoft.com/office/drawing/2014/main" id="{A25011D1-9350-4654-80F0-1CF1EFD801FE}"/>
              </a:ext>
            </a:extLst>
          </p:cNvPr>
          <p:cNvSpPr>
            <a:spLocks/>
          </p:cNvSpPr>
          <p:nvPr/>
        </p:nvSpPr>
        <p:spPr bwMode="auto">
          <a:xfrm>
            <a:off x="223838" y="2860675"/>
            <a:ext cx="1544637" cy="1314450"/>
          </a:xfrm>
          <a:custGeom>
            <a:avLst/>
            <a:gdLst>
              <a:gd name="T0" fmla="*/ 2147483647 w 25394"/>
              <a:gd name="T1" fmla="*/ 2147483647 h 21600"/>
              <a:gd name="T2" fmla="*/ 0 w 25394"/>
              <a:gd name="T3" fmla="*/ 2147483647 h 21600"/>
              <a:gd name="T4" fmla="*/ 2147483647 w 25394"/>
              <a:gd name="T5" fmla="*/ 0 h 21600"/>
              <a:gd name="T6" fmla="*/ 0 60000 65536"/>
              <a:gd name="T7" fmla="*/ 0 60000 65536"/>
              <a:gd name="T8" fmla="*/ 0 60000 65536"/>
              <a:gd name="T9" fmla="*/ 0 w 25394"/>
              <a:gd name="T10" fmla="*/ 0 h 21600"/>
              <a:gd name="T11" fmla="*/ 25394 w 2539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394" h="21600" fill="none" extrusionOk="0">
                <a:moveTo>
                  <a:pt x="25393" y="20945"/>
                </a:moveTo>
                <a:cubicBezTo>
                  <a:pt x="23669" y="21380"/>
                  <a:pt x="21897" y="21599"/>
                  <a:pt x="20119" y="21600"/>
                </a:cubicBezTo>
                <a:cubicBezTo>
                  <a:pt x="11222" y="21600"/>
                  <a:pt x="3236" y="16145"/>
                  <a:pt x="-1" y="7859"/>
                </a:cubicBezTo>
              </a:path>
              <a:path w="25394" h="21600" stroke="0" extrusionOk="0">
                <a:moveTo>
                  <a:pt x="25393" y="20945"/>
                </a:moveTo>
                <a:cubicBezTo>
                  <a:pt x="23669" y="21380"/>
                  <a:pt x="21897" y="21599"/>
                  <a:pt x="20119" y="21600"/>
                </a:cubicBezTo>
                <a:cubicBezTo>
                  <a:pt x="11222" y="21600"/>
                  <a:pt x="3236" y="16145"/>
                  <a:pt x="-1" y="7859"/>
                </a:cubicBezTo>
                <a:lnTo>
                  <a:pt x="20119" y="0"/>
                </a:lnTo>
                <a:close/>
              </a:path>
            </a:pathLst>
          </a:custGeom>
          <a:solidFill>
            <a:srgbClr val="FC0128"/>
          </a:solidFill>
          <a:ln w="9525">
            <a:solidFill>
              <a:srgbClr val="BC37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buClrTx/>
              <a:buSzTx/>
              <a:buFontTx/>
              <a:buNone/>
            </a:pPr>
            <a:endParaRPr lang="en-GB" altLang="en-US" sz="2400" i="0">
              <a:solidFill>
                <a:srgbClr val="500093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9" name="Line 7">
            <a:extLst>
              <a:ext uri="{FF2B5EF4-FFF2-40B4-BE49-F238E27FC236}">
                <a16:creationId xmlns:a16="http://schemas.microsoft.com/office/drawing/2014/main" id="{B46CC05F-05C9-4B54-91EF-52B471BAE7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" y="2870200"/>
            <a:ext cx="1228725" cy="466725"/>
          </a:xfrm>
          <a:prstGeom prst="line">
            <a:avLst/>
          </a:prstGeom>
          <a:noFill/>
          <a:ln w="9525">
            <a:solidFill>
              <a:srgbClr val="BC37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Arc 8">
            <a:extLst>
              <a:ext uri="{FF2B5EF4-FFF2-40B4-BE49-F238E27FC236}">
                <a16:creationId xmlns:a16="http://schemas.microsoft.com/office/drawing/2014/main" id="{3C663CC6-9553-46C8-B35C-3E82D5165D52}"/>
              </a:ext>
            </a:extLst>
          </p:cNvPr>
          <p:cNvSpPr>
            <a:spLocks/>
          </p:cNvSpPr>
          <p:nvPr/>
        </p:nvSpPr>
        <p:spPr bwMode="auto">
          <a:xfrm>
            <a:off x="130175" y="2109788"/>
            <a:ext cx="1314450" cy="1228725"/>
          </a:xfrm>
          <a:custGeom>
            <a:avLst/>
            <a:gdLst>
              <a:gd name="T0" fmla="*/ 2147483647 w 21600"/>
              <a:gd name="T1" fmla="*/ 2147483647 h 20203"/>
              <a:gd name="T2" fmla="*/ 2147483647 w 21600"/>
              <a:gd name="T3" fmla="*/ 0 h 20203"/>
              <a:gd name="T4" fmla="*/ 2147483647 w 21600"/>
              <a:gd name="T5" fmla="*/ 2147483647 h 20203"/>
              <a:gd name="T6" fmla="*/ 0 60000 65536"/>
              <a:gd name="T7" fmla="*/ 0 60000 65536"/>
              <a:gd name="T8" fmla="*/ 0 60000 65536"/>
              <a:gd name="T9" fmla="*/ 0 w 21600"/>
              <a:gd name="T10" fmla="*/ 0 h 20203"/>
              <a:gd name="T11" fmla="*/ 21600 w 21600"/>
              <a:gd name="T12" fmla="*/ 20203 h 202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203" fill="none" extrusionOk="0">
                <a:moveTo>
                  <a:pt x="1480" y="20203"/>
                </a:moveTo>
                <a:cubicBezTo>
                  <a:pt x="502" y="17698"/>
                  <a:pt x="0" y="15033"/>
                  <a:pt x="0" y="12344"/>
                </a:cubicBezTo>
                <a:cubicBezTo>
                  <a:pt x="-1" y="7930"/>
                  <a:pt x="1352" y="3622"/>
                  <a:pt x="3874" y="-1"/>
                </a:cubicBezTo>
              </a:path>
              <a:path w="21600" h="20203" stroke="0" extrusionOk="0">
                <a:moveTo>
                  <a:pt x="1480" y="20203"/>
                </a:moveTo>
                <a:cubicBezTo>
                  <a:pt x="502" y="17698"/>
                  <a:pt x="0" y="15033"/>
                  <a:pt x="0" y="12344"/>
                </a:cubicBezTo>
                <a:cubicBezTo>
                  <a:pt x="-1" y="7930"/>
                  <a:pt x="1352" y="3622"/>
                  <a:pt x="3874" y="-1"/>
                </a:cubicBezTo>
                <a:lnTo>
                  <a:pt x="21600" y="12344"/>
                </a:lnTo>
                <a:close/>
              </a:path>
            </a:pathLst>
          </a:custGeom>
          <a:solidFill>
            <a:srgbClr val="919191"/>
          </a:solidFill>
          <a:ln w="9525">
            <a:solidFill>
              <a:srgbClr val="BC37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1" name="Arc 9">
            <a:extLst>
              <a:ext uri="{FF2B5EF4-FFF2-40B4-BE49-F238E27FC236}">
                <a16:creationId xmlns:a16="http://schemas.microsoft.com/office/drawing/2014/main" id="{D2A15937-A735-44FA-8649-9232C10C06E5}"/>
              </a:ext>
            </a:extLst>
          </p:cNvPr>
          <p:cNvSpPr>
            <a:spLocks/>
          </p:cNvSpPr>
          <p:nvPr/>
        </p:nvSpPr>
        <p:spPr bwMode="auto">
          <a:xfrm>
            <a:off x="369888" y="1546225"/>
            <a:ext cx="1089025" cy="1314450"/>
          </a:xfrm>
          <a:custGeom>
            <a:avLst/>
            <a:gdLst>
              <a:gd name="T0" fmla="*/ 0 w 17883"/>
              <a:gd name="T1" fmla="*/ 2147483647 h 21600"/>
              <a:gd name="T2" fmla="*/ 2147483647 w 17883"/>
              <a:gd name="T3" fmla="*/ 13746407 h 21600"/>
              <a:gd name="T4" fmla="*/ 2147483647 w 17883"/>
              <a:gd name="T5" fmla="*/ 2147483647 h 21600"/>
              <a:gd name="T6" fmla="*/ 0 60000 65536"/>
              <a:gd name="T7" fmla="*/ 0 60000 65536"/>
              <a:gd name="T8" fmla="*/ 0 60000 65536"/>
              <a:gd name="T9" fmla="*/ 0 w 17883"/>
              <a:gd name="T10" fmla="*/ 0 h 21600"/>
              <a:gd name="T11" fmla="*/ 17883 w 1788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883" h="21600" fill="none" extrusionOk="0">
                <a:moveTo>
                  <a:pt x="-1" y="9255"/>
                </a:moveTo>
                <a:cubicBezTo>
                  <a:pt x="4038" y="3456"/>
                  <a:pt x="10658" y="-1"/>
                  <a:pt x="17725" y="0"/>
                </a:cubicBezTo>
                <a:cubicBezTo>
                  <a:pt x="17777" y="0"/>
                  <a:pt x="17830" y="0"/>
                  <a:pt x="17883" y="0"/>
                </a:cubicBezTo>
              </a:path>
              <a:path w="17883" h="21600" stroke="0" extrusionOk="0">
                <a:moveTo>
                  <a:pt x="-1" y="9255"/>
                </a:moveTo>
                <a:cubicBezTo>
                  <a:pt x="4038" y="3456"/>
                  <a:pt x="10658" y="-1"/>
                  <a:pt x="17725" y="0"/>
                </a:cubicBezTo>
                <a:cubicBezTo>
                  <a:pt x="17777" y="0"/>
                  <a:pt x="17830" y="0"/>
                  <a:pt x="17883" y="0"/>
                </a:cubicBezTo>
                <a:lnTo>
                  <a:pt x="17725" y="21600"/>
                </a:lnTo>
                <a:close/>
              </a:path>
            </a:pathLst>
          </a:custGeom>
          <a:solidFill>
            <a:srgbClr val="00AE00"/>
          </a:solidFill>
          <a:ln w="9525">
            <a:solidFill>
              <a:srgbClr val="BC37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2" name="Rectangle 10">
            <a:extLst>
              <a:ext uri="{FF2B5EF4-FFF2-40B4-BE49-F238E27FC236}">
                <a16:creationId xmlns:a16="http://schemas.microsoft.com/office/drawing/2014/main" id="{12ACFFF0-7482-43C6-986F-21EE6D100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2088" y="5004703"/>
            <a:ext cx="122237" cy="123825"/>
          </a:xfrm>
          <a:prstGeom prst="rect">
            <a:avLst/>
          </a:prstGeom>
          <a:solidFill>
            <a:srgbClr val="618FFD"/>
          </a:solidFill>
          <a:ln w="9525">
            <a:solidFill>
              <a:srgbClr val="BC37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3" name="Rectangle 11">
            <a:extLst>
              <a:ext uri="{FF2B5EF4-FFF2-40B4-BE49-F238E27FC236}">
                <a16:creationId xmlns:a16="http://schemas.microsoft.com/office/drawing/2014/main" id="{BC5CF491-1D74-4C02-85AB-7DD835B9F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7" y="4924842"/>
            <a:ext cx="2333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fontAlgn="base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en-US" b="1" i="0" dirty="0">
                <a:solidFill>
                  <a:srgbClr val="BC3700"/>
                </a:solidFill>
              </a:rPr>
              <a:t>Late passengers</a:t>
            </a:r>
          </a:p>
        </p:txBody>
      </p:sp>
      <p:sp>
        <p:nvSpPr>
          <p:cNvPr id="16394" name="Rectangle 12">
            <a:extLst>
              <a:ext uri="{FF2B5EF4-FFF2-40B4-BE49-F238E27FC236}">
                <a16:creationId xmlns:a16="http://schemas.microsoft.com/office/drawing/2014/main" id="{95DE5044-DEB7-44DA-A678-A10B1F257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2088" y="5319028"/>
            <a:ext cx="122237" cy="123825"/>
          </a:xfrm>
          <a:prstGeom prst="rect">
            <a:avLst/>
          </a:prstGeom>
          <a:solidFill>
            <a:srgbClr val="FE9B03"/>
          </a:solidFill>
          <a:ln w="9525">
            <a:solidFill>
              <a:srgbClr val="BC37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5" name="Rectangle 13">
            <a:extLst>
              <a:ext uri="{FF2B5EF4-FFF2-40B4-BE49-F238E27FC236}">
                <a16:creationId xmlns:a16="http://schemas.microsoft.com/office/drawing/2014/main" id="{3C254C51-C4F3-40FF-AE09-400A1F0CD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3863" y="5266640"/>
            <a:ext cx="2597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fontAlgn="base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en-US" b="1" i="0">
                <a:solidFill>
                  <a:srgbClr val="BC3700"/>
                </a:solidFill>
              </a:rPr>
              <a:t>Waiting for pushback</a:t>
            </a:r>
          </a:p>
        </p:txBody>
      </p:sp>
      <p:sp>
        <p:nvSpPr>
          <p:cNvPr id="16396" name="Rectangle 14">
            <a:extLst>
              <a:ext uri="{FF2B5EF4-FFF2-40B4-BE49-F238E27FC236}">
                <a16:creationId xmlns:a16="http://schemas.microsoft.com/office/drawing/2014/main" id="{9F1DC684-1D28-4D52-9B4D-5E6A00289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2088" y="5642878"/>
            <a:ext cx="122237" cy="123825"/>
          </a:xfrm>
          <a:prstGeom prst="rect">
            <a:avLst/>
          </a:prstGeom>
          <a:solidFill>
            <a:srgbClr val="FC0128"/>
          </a:solidFill>
          <a:ln w="9525">
            <a:solidFill>
              <a:srgbClr val="BC37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7" name="Rectangle 15">
            <a:extLst>
              <a:ext uri="{FF2B5EF4-FFF2-40B4-BE49-F238E27FC236}">
                <a16:creationId xmlns:a16="http://schemas.microsoft.com/office/drawing/2014/main" id="{9611FE4B-3141-48F7-A185-5BA35A89B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5613" y="5576203"/>
            <a:ext cx="1930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fontAlgn="base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en-US" b="1" i="0">
                <a:solidFill>
                  <a:srgbClr val="BC3700"/>
                </a:solidFill>
              </a:rPr>
              <a:t>Waiting for fuelling</a:t>
            </a:r>
          </a:p>
        </p:txBody>
      </p:sp>
      <p:sp>
        <p:nvSpPr>
          <p:cNvPr id="16398" name="Rectangle 16">
            <a:extLst>
              <a:ext uri="{FF2B5EF4-FFF2-40B4-BE49-F238E27FC236}">
                <a16:creationId xmlns:a16="http://schemas.microsoft.com/office/drawing/2014/main" id="{E758073E-4B62-489D-B565-8C9EF72C6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3700" y="5004703"/>
            <a:ext cx="125413" cy="123825"/>
          </a:xfrm>
          <a:prstGeom prst="rect">
            <a:avLst/>
          </a:prstGeom>
          <a:solidFill>
            <a:srgbClr val="FFFF00"/>
          </a:solidFill>
          <a:ln w="9525">
            <a:solidFill>
              <a:srgbClr val="BC37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9" name="Rectangle 17">
            <a:extLst>
              <a:ext uri="{FF2B5EF4-FFF2-40B4-BE49-F238E27FC236}">
                <a16:creationId xmlns:a16="http://schemas.microsoft.com/office/drawing/2014/main" id="{528BDB51-189A-4F83-B1A9-80C611130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938028"/>
            <a:ext cx="39608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fontAlgn="base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en-US" b="1" i="0">
                <a:solidFill>
                  <a:srgbClr val="BC3700"/>
                </a:solidFill>
              </a:rPr>
              <a:t>Late weight and balance sheet</a:t>
            </a:r>
          </a:p>
        </p:txBody>
      </p:sp>
      <p:sp>
        <p:nvSpPr>
          <p:cNvPr id="16400" name="Rectangle 18">
            <a:extLst>
              <a:ext uri="{FF2B5EF4-FFF2-40B4-BE49-F238E27FC236}">
                <a16:creationId xmlns:a16="http://schemas.microsoft.com/office/drawing/2014/main" id="{D7C570B8-72C0-4792-A129-49EDDABE3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3700" y="5319028"/>
            <a:ext cx="125413" cy="123825"/>
          </a:xfrm>
          <a:prstGeom prst="rect">
            <a:avLst/>
          </a:prstGeom>
          <a:solidFill>
            <a:srgbClr val="919191"/>
          </a:solidFill>
          <a:ln w="9525">
            <a:solidFill>
              <a:srgbClr val="BC37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1" name="Rectangle 19">
            <a:extLst>
              <a:ext uri="{FF2B5EF4-FFF2-40B4-BE49-F238E27FC236}">
                <a16:creationId xmlns:a16="http://schemas.microsoft.com/office/drawing/2014/main" id="{018AF1EC-36C4-4CEE-8F22-B7BCDE8FF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8500" y="5252353"/>
            <a:ext cx="37576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fontAlgn="base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en-US" b="1" i="0">
                <a:solidFill>
                  <a:srgbClr val="BC3700"/>
                </a:solidFill>
              </a:rPr>
              <a:t>Late cabin cleaning/supplies</a:t>
            </a:r>
          </a:p>
        </p:txBody>
      </p:sp>
      <p:sp>
        <p:nvSpPr>
          <p:cNvPr id="16402" name="Rectangle 20">
            <a:extLst>
              <a:ext uri="{FF2B5EF4-FFF2-40B4-BE49-F238E27FC236}">
                <a16:creationId xmlns:a16="http://schemas.microsoft.com/office/drawing/2014/main" id="{10389F6B-B392-475E-9D96-6F5A5C0F5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3700" y="5642878"/>
            <a:ext cx="125413" cy="123825"/>
          </a:xfrm>
          <a:prstGeom prst="rect">
            <a:avLst/>
          </a:prstGeom>
          <a:solidFill>
            <a:srgbClr val="00AE00"/>
          </a:solidFill>
          <a:ln w="9525">
            <a:solidFill>
              <a:srgbClr val="BC37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3" name="Rectangle 21">
            <a:extLst>
              <a:ext uri="{FF2B5EF4-FFF2-40B4-BE49-F238E27FC236}">
                <a16:creationId xmlns:a16="http://schemas.microsoft.com/office/drawing/2014/main" id="{FF07C4D3-865D-4522-AFD3-1CEE55180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4213" y="5590490"/>
            <a:ext cx="1147762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fontAlgn="base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en-US" b="1" i="0">
                <a:solidFill>
                  <a:srgbClr val="BC3700"/>
                </a:solidFill>
              </a:rPr>
              <a:t>Other</a:t>
            </a:r>
          </a:p>
        </p:txBody>
      </p:sp>
      <p:sp>
        <p:nvSpPr>
          <p:cNvPr id="16404" name="Arc 22">
            <a:extLst>
              <a:ext uri="{FF2B5EF4-FFF2-40B4-BE49-F238E27FC236}">
                <a16:creationId xmlns:a16="http://schemas.microsoft.com/office/drawing/2014/main" id="{FF27194C-4FC0-4D66-86B1-23540E706A72}"/>
              </a:ext>
            </a:extLst>
          </p:cNvPr>
          <p:cNvSpPr>
            <a:spLocks/>
          </p:cNvSpPr>
          <p:nvPr/>
        </p:nvSpPr>
        <p:spPr bwMode="auto">
          <a:xfrm>
            <a:off x="7618413" y="1414463"/>
            <a:ext cx="1346200" cy="2019300"/>
          </a:xfrm>
          <a:custGeom>
            <a:avLst/>
            <a:gdLst>
              <a:gd name="T0" fmla="*/ 392177210 w 21600"/>
              <a:gd name="T1" fmla="*/ 0 h 32469"/>
              <a:gd name="T2" fmla="*/ 2147483647 w 21600"/>
              <a:gd name="T3" fmla="*/ 2147483647 h 32469"/>
              <a:gd name="T4" fmla="*/ 0 w 21600"/>
              <a:gd name="T5" fmla="*/ 2147483647 h 32469"/>
              <a:gd name="T6" fmla="*/ 0 60000 65536"/>
              <a:gd name="T7" fmla="*/ 0 60000 65536"/>
              <a:gd name="T8" fmla="*/ 0 60000 65536"/>
              <a:gd name="T9" fmla="*/ 0 w 21600"/>
              <a:gd name="T10" fmla="*/ 0 h 32469"/>
              <a:gd name="T11" fmla="*/ 21600 w 21600"/>
              <a:gd name="T12" fmla="*/ 32469 h 324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2469" fill="none" extrusionOk="0">
                <a:moveTo>
                  <a:pt x="25" y="0"/>
                </a:moveTo>
                <a:cubicBezTo>
                  <a:pt x="11945" y="14"/>
                  <a:pt x="21600" y="9680"/>
                  <a:pt x="21600" y="21600"/>
                </a:cubicBezTo>
                <a:cubicBezTo>
                  <a:pt x="21600" y="25418"/>
                  <a:pt x="20587" y="29169"/>
                  <a:pt x="18666" y="32469"/>
                </a:cubicBezTo>
              </a:path>
              <a:path w="21600" h="32469" stroke="0" extrusionOk="0">
                <a:moveTo>
                  <a:pt x="25" y="0"/>
                </a:moveTo>
                <a:cubicBezTo>
                  <a:pt x="11945" y="14"/>
                  <a:pt x="21600" y="9680"/>
                  <a:pt x="21600" y="21600"/>
                </a:cubicBezTo>
                <a:cubicBezTo>
                  <a:pt x="21600" y="25418"/>
                  <a:pt x="20587" y="29169"/>
                  <a:pt x="18666" y="32469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618FFD"/>
          </a:solidFill>
          <a:ln w="6350">
            <a:solidFill>
              <a:srgbClr val="BC37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5" name="Arc 23">
            <a:extLst>
              <a:ext uri="{FF2B5EF4-FFF2-40B4-BE49-F238E27FC236}">
                <a16:creationId xmlns:a16="http://schemas.microsoft.com/office/drawing/2014/main" id="{E409CADD-C71F-48E2-8ED3-19C391719AC9}"/>
              </a:ext>
            </a:extLst>
          </p:cNvPr>
          <p:cNvSpPr>
            <a:spLocks/>
          </p:cNvSpPr>
          <p:nvPr/>
        </p:nvSpPr>
        <p:spPr bwMode="auto">
          <a:xfrm>
            <a:off x="6334125" y="2828925"/>
            <a:ext cx="2320925" cy="1343025"/>
          </a:xfrm>
          <a:custGeom>
            <a:avLst/>
            <a:gdLst>
              <a:gd name="T0" fmla="*/ 2147483647 w 37312"/>
              <a:gd name="T1" fmla="*/ 2147483647 h 21600"/>
              <a:gd name="T2" fmla="*/ 0 w 37312"/>
              <a:gd name="T3" fmla="*/ 2147483647 h 21600"/>
              <a:gd name="T4" fmla="*/ 2147483647 w 37312"/>
              <a:gd name="T5" fmla="*/ 0 h 21600"/>
              <a:gd name="T6" fmla="*/ 0 60000 65536"/>
              <a:gd name="T7" fmla="*/ 0 60000 65536"/>
              <a:gd name="T8" fmla="*/ 0 60000 65536"/>
              <a:gd name="T9" fmla="*/ 0 w 37312"/>
              <a:gd name="T10" fmla="*/ 0 h 21600"/>
              <a:gd name="T11" fmla="*/ 37312 w 373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312" h="21600" fill="none" extrusionOk="0">
                <a:moveTo>
                  <a:pt x="37312" y="10869"/>
                </a:moveTo>
                <a:cubicBezTo>
                  <a:pt x="33443" y="17513"/>
                  <a:pt x="26334" y="21599"/>
                  <a:pt x="18646" y="21600"/>
                </a:cubicBezTo>
                <a:cubicBezTo>
                  <a:pt x="10971" y="21600"/>
                  <a:pt x="3873" y="17528"/>
                  <a:pt x="-1" y="10903"/>
                </a:cubicBezTo>
              </a:path>
              <a:path w="37312" h="21600" stroke="0" extrusionOk="0">
                <a:moveTo>
                  <a:pt x="37312" y="10869"/>
                </a:moveTo>
                <a:cubicBezTo>
                  <a:pt x="33443" y="17513"/>
                  <a:pt x="26334" y="21599"/>
                  <a:pt x="18646" y="21600"/>
                </a:cubicBezTo>
                <a:cubicBezTo>
                  <a:pt x="10971" y="21600"/>
                  <a:pt x="3873" y="17528"/>
                  <a:pt x="-1" y="10903"/>
                </a:cubicBezTo>
                <a:lnTo>
                  <a:pt x="18646" y="0"/>
                </a:lnTo>
                <a:close/>
              </a:path>
            </a:pathLst>
          </a:custGeom>
          <a:solidFill>
            <a:srgbClr val="FE9B03"/>
          </a:solidFill>
          <a:ln w="6350">
            <a:solidFill>
              <a:srgbClr val="BC37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6" name="Arc 24">
            <a:extLst>
              <a:ext uri="{FF2B5EF4-FFF2-40B4-BE49-F238E27FC236}">
                <a16:creationId xmlns:a16="http://schemas.microsoft.com/office/drawing/2014/main" id="{08E7166C-8406-486B-9718-102D2569C713}"/>
              </a:ext>
            </a:extLst>
          </p:cNvPr>
          <p:cNvSpPr>
            <a:spLocks/>
          </p:cNvSpPr>
          <p:nvPr/>
        </p:nvSpPr>
        <p:spPr bwMode="auto">
          <a:xfrm>
            <a:off x="6162675" y="2740025"/>
            <a:ext cx="1343025" cy="766763"/>
          </a:xfrm>
          <a:custGeom>
            <a:avLst/>
            <a:gdLst>
              <a:gd name="T0" fmla="*/ 2147483647 w 21600"/>
              <a:gd name="T1" fmla="*/ 2147483647 h 12336"/>
              <a:gd name="T2" fmla="*/ 717279797 w 21600"/>
              <a:gd name="T3" fmla="*/ 0 h 12336"/>
              <a:gd name="T4" fmla="*/ 2147483647 w 21600"/>
              <a:gd name="T5" fmla="*/ 2147483647 h 12336"/>
              <a:gd name="T6" fmla="*/ 0 60000 65536"/>
              <a:gd name="T7" fmla="*/ 0 60000 65536"/>
              <a:gd name="T8" fmla="*/ 0 60000 65536"/>
              <a:gd name="T9" fmla="*/ 0 w 21600"/>
              <a:gd name="T10" fmla="*/ 0 h 12336"/>
              <a:gd name="T11" fmla="*/ 21600 w 21600"/>
              <a:gd name="T12" fmla="*/ 12336 h 12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2336" fill="none" extrusionOk="0">
                <a:moveTo>
                  <a:pt x="2953" y="12336"/>
                </a:moveTo>
                <a:cubicBezTo>
                  <a:pt x="1019" y="9028"/>
                  <a:pt x="0" y="5265"/>
                  <a:pt x="0" y="1433"/>
                </a:cubicBezTo>
                <a:cubicBezTo>
                  <a:pt x="-1" y="954"/>
                  <a:pt x="15" y="476"/>
                  <a:pt x="47" y="-1"/>
                </a:cubicBezTo>
              </a:path>
              <a:path w="21600" h="12336" stroke="0" extrusionOk="0">
                <a:moveTo>
                  <a:pt x="2953" y="12336"/>
                </a:moveTo>
                <a:cubicBezTo>
                  <a:pt x="1019" y="9028"/>
                  <a:pt x="0" y="5265"/>
                  <a:pt x="0" y="1433"/>
                </a:cubicBezTo>
                <a:cubicBezTo>
                  <a:pt x="-1" y="954"/>
                  <a:pt x="15" y="476"/>
                  <a:pt x="47" y="-1"/>
                </a:cubicBezTo>
                <a:lnTo>
                  <a:pt x="21600" y="1433"/>
                </a:lnTo>
                <a:close/>
              </a:path>
            </a:pathLst>
          </a:custGeom>
          <a:solidFill>
            <a:srgbClr val="FC0128"/>
          </a:solidFill>
          <a:ln w="6350">
            <a:solidFill>
              <a:srgbClr val="BC37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7" name="Arc 25">
            <a:extLst>
              <a:ext uri="{FF2B5EF4-FFF2-40B4-BE49-F238E27FC236}">
                <a16:creationId xmlns:a16="http://schemas.microsoft.com/office/drawing/2014/main" id="{085F9FC8-797D-4627-B7A8-BDCF0AB04ACA}"/>
              </a:ext>
            </a:extLst>
          </p:cNvPr>
          <p:cNvSpPr>
            <a:spLocks/>
          </p:cNvSpPr>
          <p:nvPr/>
        </p:nvSpPr>
        <p:spPr bwMode="auto">
          <a:xfrm>
            <a:off x="6164263" y="1550988"/>
            <a:ext cx="1341437" cy="1277937"/>
          </a:xfrm>
          <a:custGeom>
            <a:avLst/>
            <a:gdLst>
              <a:gd name="T0" fmla="*/ 0 w 21552"/>
              <a:gd name="T1" fmla="*/ 2147483647 h 20551"/>
              <a:gd name="T2" fmla="*/ 2147483647 w 21552"/>
              <a:gd name="T3" fmla="*/ 0 h 20551"/>
              <a:gd name="T4" fmla="*/ 2147483647 w 21552"/>
              <a:gd name="T5" fmla="*/ 2147483647 h 20551"/>
              <a:gd name="T6" fmla="*/ 0 60000 65536"/>
              <a:gd name="T7" fmla="*/ 0 60000 65536"/>
              <a:gd name="T8" fmla="*/ 0 60000 65536"/>
              <a:gd name="T9" fmla="*/ 0 w 21552"/>
              <a:gd name="T10" fmla="*/ 0 h 20551"/>
              <a:gd name="T11" fmla="*/ 21552 w 21552"/>
              <a:gd name="T12" fmla="*/ 20551 h 205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52" h="20551" fill="none" extrusionOk="0">
                <a:moveTo>
                  <a:pt x="-1" y="19117"/>
                </a:moveTo>
                <a:cubicBezTo>
                  <a:pt x="586" y="10295"/>
                  <a:pt x="6490" y="2721"/>
                  <a:pt x="14902" y="-1"/>
                </a:cubicBezTo>
              </a:path>
              <a:path w="21552" h="20551" stroke="0" extrusionOk="0">
                <a:moveTo>
                  <a:pt x="-1" y="19117"/>
                </a:moveTo>
                <a:cubicBezTo>
                  <a:pt x="586" y="10295"/>
                  <a:pt x="6490" y="2721"/>
                  <a:pt x="14902" y="-1"/>
                </a:cubicBezTo>
                <a:lnTo>
                  <a:pt x="21552" y="20551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BC37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8" name="Line 26">
            <a:extLst>
              <a:ext uri="{FF2B5EF4-FFF2-40B4-BE49-F238E27FC236}">
                <a16:creationId xmlns:a16="http://schemas.microsoft.com/office/drawing/2014/main" id="{7A54D0F6-833C-48AA-A12B-B04434F5B1F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096125" y="1558925"/>
            <a:ext cx="412750" cy="1273175"/>
          </a:xfrm>
          <a:prstGeom prst="line">
            <a:avLst/>
          </a:prstGeom>
          <a:noFill/>
          <a:ln w="6350">
            <a:solidFill>
              <a:srgbClr val="BC37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Arc 27">
            <a:extLst>
              <a:ext uri="{FF2B5EF4-FFF2-40B4-BE49-F238E27FC236}">
                <a16:creationId xmlns:a16="http://schemas.microsoft.com/office/drawing/2014/main" id="{3D99C2A3-9871-4BCA-8E80-58032A9DB433}"/>
              </a:ext>
            </a:extLst>
          </p:cNvPr>
          <p:cNvSpPr>
            <a:spLocks/>
          </p:cNvSpPr>
          <p:nvPr/>
        </p:nvSpPr>
        <p:spPr bwMode="auto">
          <a:xfrm>
            <a:off x="7085013" y="1485900"/>
            <a:ext cx="417512" cy="1343025"/>
          </a:xfrm>
          <a:custGeom>
            <a:avLst/>
            <a:gdLst>
              <a:gd name="T0" fmla="*/ 0 w 6675"/>
              <a:gd name="T1" fmla="*/ 2147483647 h 21600"/>
              <a:gd name="T2" fmla="*/ 2147483647 w 6675"/>
              <a:gd name="T3" fmla="*/ 0 h 21600"/>
              <a:gd name="T4" fmla="*/ 2147483647 w 6675"/>
              <a:gd name="T5" fmla="*/ 2147483647 h 21600"/>
              <a:gd name="T6" fmla="*/ 0 60000 65536"/>
              <a:gd name="T7" fmla="*/ 0 60000 65536"/>
              <a:gd name="T8" fmla="*/ 0 60000 65536"/>
              <a:gd name="T9" fmla="*/ 0 w 6675"/>
              <a:gd name="T10" fmla="*/ 0 h 21600"/>
              <a:gd name="T11" fmla="*/ 6675 w 667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675" h="21600" fill="none" extrusionOk="0">
                <a:moveTo>
                  <a:pt x="-1" y="1048"/>
                </a:moveTo>
                <a:cubicBezTo>
                  <a:pt x="2147" y="353"/>
                  <a:pt x="4391" y="-1"/>
                  <a:pt x="6649" y="0"/>
                </a:cubicBezTo>
                <a:cubicBezTo>
                  <a:pt x="6657" y="0"/>
                  <a:pt x="6666" y="0"/>
                  <a:pt x="6674" y="0"/>
                </a:cubicBezTo>
              </a:path>
              <a:path w="6675" h="21600" stroke="0" extrusionOk="0">
                <a:moveTo>
                  <a:pt x="-1" y="1048"/>
                </a:moveTo>
                <a:cubicBezTo>
                  <a:pt x="2147" y="353"/>
                  <a:pt x="4391" y="-1"/>
                  <a:pt x="6649" y="0"/>
                </a:cubicBezTo>
                <a:cubicBezTo>
                  <a:pt x="6657" y="0"/>
                  <a:pt x="6666" y="0"/>
                  <a:pt x="6674" y="0"/>
                </a:cubicBezTo>
                <a:lnTo>
                  <a:pt x="6649" y="21600"/>
                </a:lnTo>
                <a:close/>
              </a:path>
            </a:pathLst>
          </a:custGeom>
          <a:solidFill>
            <a:srgbClr val="00AE00"/>
          </a:solidFill>
          <a:ln w="6350">
            <a:solidFill>
              <a:srgbClr val="BC37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0" name="Arc 28">
            <a:extLst>
              <a:ext uri="{FF2B5EF4-FFF2-40B4-BE49-F238E27FC236}">
                <a16:creationId xmlns:a16="http://schemas.microsoft.com/office/drawing/2014/main" id="{0C1999F5-166F-4E9D-92BF-B1CDAF535416}"/>
              </a:ext>
            </a:extLst>
          </p:cNvPr>
          <p:cNvSpPr>
            <a:spLocks/>
          </p:cNvSpPr>
          <p:nvPr/>
        </p:nvSpPr>
        <p:spPr bwMode="auto">
          <a:xfrm>
            <a:off x="4179888" y="2108063"/>
            <a:ext cx="1584325" cy="2632075"/>
          </a:xfrm>
          <a:custGeom>
            <a:avLst/>
            <a:gdLst>
              <a:gd name="T0" fmla="*/ 2147483647 w 26024"/>
              <a:gd name="T1" fmla="*/ 0 h 43200"/>
              <a:gd name="T2" fmla="*/ 0 w 26024"/>
              <a:gd name="T3" fmla="*/ 2147483647 h 43200"/>
              <a:gd name="T4" fmla="*/ 2147483647 w 26024"/>
              <a:gd name="T5" fmla="*/ 2147483647 h 43200"/>
              <a:gd name="T6" fmla="*/ 0 60000 65536"/>
              <a:gd name="T7" fmla="*/ 0 60000 65536"/>
              <a:gd name="T8" fmla="*/ 0 60000 65536"/>
              <a:gd name="T9" fmla="*/ 0 w 26024"/>
              <a:gd name="T10" fmla="*/ 0 h 43200"/>
              <a:gd name="T11" fmla="*/ 26024 w 26024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024" h="43200" fill="none" extrusionOk="0">
                <a:moveTo>
                  <a:pt x="4475" y="0"/>
                </a:moveTo>
                <a:cubicBezTo>
                  <a:pt x="16385" y="28"/>
                  <a:pt x="26024" y="9690"/>
                  <a:pt x="26024" y="21600"/>
                </a:cubicBezTo>
                <a:cubicBezTo>
                  <a:pt x="26024" y="33529"/>
                  <a:pt x="16353" y="43200"/>
                  <a:pt x="4424" y="43200"/>
                </a:cubicBezTo>
                <a:cubicBezTo>
                  <a:pt x="2937" y="43200"/>
                  <a:pt x="1454" y="43046"/>
                  <a:pt x="-1" y="42742"/>
                </a:cubicBezTo>
              </a:path>
              <a:path w="26024" h="43200" stroke="0" extrusionOk="0">
                <a:moveTo>
                  <a:pt x="4475" y="0"/>
                </a:moveTo>
                <a:cubicBezTo>
                  <a:pt x="16385" y="28"/>
                  <a:pt x="26024" y="9690"/>
                  <a:pt x="26024" y="21600"/>
                </a:cubicBezTo>
                <a:cubicBezTo>
                  <a:pt x="26024" y="33529"/>
                  <a:pt x="16353" y="43200"/>
                  <a:pt x="4424" y="43200"/>
                </a:cubicBezTo>
                <a:cubicBezTo>
                  <a:pt x="2937" y="43200"/>
                  <a:pt x="1454" y="43046"/>
                  <a:pt x="-1" y="42742"/>
                </a:cubicBezTo>
                <a:lnTo>
                  <a:pt x="4424" y="21600"/>
                </a:lnTo>
                <a:close/>
              </a:path>
            </a:pathLst>
          </a:custGeom>
          <a:solidFill>
            <a:srgbClr val="618FFD"/>
          </a:solidFill>
          <a:ln w="6350">
            <a:solidFill>
              <a:srgbClr val="BC37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buClrTx/>
              <a:buSzTx/>
              <a:buFontTx/>
              <a:buNone/>
            </a:pPr>
            <a:endParaRPr lang="en-GB" altLang="en-US" sz="2400" i="0">
              <a:solidFill>
                <a:srgbClr val="500093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11" name="Arc 29">
            <a:extLst>
              <a:ext uri="{FF2B5EF4-FFF2-40B4-BE49-F238E27FC236}">
                <a16:creationId xmlns:a16="http://schemas.microsoft.com/office/drawing/2014/main" id="{F4A08B4C-A631-41FD-9A07-77E27BFB8929}"/>
              </a:ext>
            </a:extLst>
          </p:cNvPr>
          <p:cNvSpPr>
            <a:spLocks/>
          </p:cNvSpPr>
          <p:nvPr/>
        </p:nvSpPr>
        <p:spPr bwMode="auto">
          <a:xfrm>
            <a:off x="3106738" y="3412988"/>
            <a:ext cx="1203325" cy="1287463"/>
          </a:xfrm>
          <a:custGeom>
            <a:avLst/>
            <a:gdLst>
              <a:gd name="T0" fmla="*/ 2147483647 w 19717"/>
              <a:gd name="T1" fmla="*/ 2147483647 h 21142"/>
              <a:gd name="T2" fmla="*/ 0 w 19717"/>
              <a:gd name="T3" fmla="*/ 2147483647 h 21142"/>
              <a:gd name="T4" fmla="*/ 2147483647 w 19717"/>
              <a:gd name="T5" fmla="*/ 0 h 21142"/>
              <a:gd name="T6" fmla="*/ 0 60000 65536"/>
              <a:gd name="T7" fmla="*/ 0 60000 65536"/>
              <a:gd name="T8" fmla="*/ 0 60000 65536"/>
              <a:gd name="T9" fmla="*/ 0 w 19717"/>
              <a:gd name="T10" fmla="*/ 0 h 21142"/>
              <a:gd name="T11" fmla="*/ 19717 w 19717"/>
              <a:gd name="T12" fmla="*/ 21142 h 211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717" h="21142" fill="none" extrusionOk="0">
                <a:moveTo>
                  <a:pt x="15292" y="21142"/>
                </a:moveTo>
                <a:cubicBezTo>
                  <a:pt x="8515" y="19723"/>
                  <a:pt x="2828" y="15141"/>
                  <a:pt x="0" y="8820"/>
                </a:cubicBezTo>
              </a:path>
              <a:path w="19717" h="21142" stroke="0" extrusionOk="0">
                <a:moveTo>
                  <a:pt x="15292" y="21142"/>
                </a:moveTo>
                <a:cubicBezTo>
                  <a:pt x="8515" y="19723"/>
                  <a:pt x="2828" y="15141"/>
                  <a:pt x="0" y="8820"/>
                </a:cubicBezTo>
                <a:lnTo>
                  <a:pt x="19717" y="0"/>
                </a:lnTo>
                <a:close/>
              </a:path>
            </a:pathLst>
          </a:custGeom>
          <a:solidFill>
            <a:srgbClr val="FE9B03"/>
          </a:solidFill>
          <a:ln w="6350">
            <a:solidFill>
              <a:srgbClr val="BC37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2" name="Arc 30">
            <a:extLst>
              <a:ext uri="{FF2B5EF4-FFF2-40B4-BE49-F238E27FC236}">
                <a16:creationId xmlns:a16="http://schemas.microsoft.com/office/drawing/2014/main" id="{261BE8D2-99A4-4645-A35A-6D55C7D243CA}"/>
              </a:ext>
            </a:extLst>
          </p:cNvPr>
          <p:cNvSpPr>
            <a:spLocks/>
          </p:cNvSpPr>
          <p:nvPr/>
        </p:nvSpPr>
        <p:spPr bwMode="auto">
          <a:xfrm>
            <a:off x="2978150" y="3030401"/>
            <a:ext cx="1319213" cy="920750"/>
          </a:xfrm>
          <a:custGeom>
            <a:avLst/>
            <a:gdLst>
              <a:gd name="T0" fmla="*/ 2147483647 w 21600"/>
              <a:gd name="T1" fmla="*/ 2147483647 h 15110"/>
              <a:gd name="T2" fmla="*/ 2147483647 w 21600"/>
              <a:gd name="T3" fmla="*/ 0 h 15110"/>
              <a:gd name="T4" fmla="*/ 2147483647 w 21600"/>
              <a:gd name="T5" fmla="*/ 2147483647 h 15110"/>
              <a:gd name="T6" fmla="*/ 0 60000 65536"/>
              <a:gd name="T7" fmla="*/ 0 60000 65536"/>
              <a:gd name="T8" fmla="*/ 0 60000 65536"/>
              <a:gd name="T9" fmla="*/ 0 w 21600"/>
              <a:gd name="T10" fmla="*/ 0 h 15110"/>
              <a:gd name="T11" fmla="*/ 21600 w 21600"/>
              <a:gd name="T12" fmla="*/ 15110 h 151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5110" fill="none" extrusionOk="0">
                <a:moveTo>
                  <a:pt x="1883" y="15109"/>
                </a:moveTo>
                <a:cubicBezTo>
                  <a:pt x="641" y="12334"/>
                  <a:pt x="0" y="9329"/>
                  <a:pt x="0" y="6289"/>
                </a:cubicBezTo>
                <a:cubicBezTo>
                  <a:pt x="-1" y="4157"/>
                  <a:pt x="315" y="2038"/>
                  <a:pt x="935" y="-1"/>
                </a:cubicBezTo>
              </a:path>
              <a:path w="21600" h="15110" stroke="0" extrusionOk="0">
                <a:moveTo>
                  <a:pt x="1883" y="15109"/>
                </a:moveTo>
                <a:cubicBezTo>
                  <a:pt x="641" y="12334"/>
                  <a:pt x="0" y="9329"/>
                  <a:pt x="0" y="6289"/>
                </a:cubicBezTo>
                <a:cubicBezTo>
                  <a:pt x="-1" y="4157"/>
                  <a:pt x="315" y="2038"/>
                  <a:pt x="935" y="-1"/>
                </a:cubicBezTo>
                <a:lnTo>
                  <a:pt x="21600" y="6289"/>
                </a:lnTo>
                <a:close/>
              </a:path>
            </a:pathLst>
          </a:custGeom>
          <a:solidFill>
            <a:srgbClr val="FC0128"/>
          </a:solidFill>
          <a:ln w="6350">
            <a:solidFill>
              <a:srgbClr val="BC37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3" name="Arc 31">
            <a:extLst>
              <a:ext uri="{FF2B5EF4-FFF2-40B4-BE49-F238E27FC236}">
                <a16:creationId xmlns:a16="http://schemas.microsoft.com/office/drawing/2014/main" id="{40717EDC-F9EF-4F02-B71B-513AC3B4D117}"/>
              </a:ext>
            </a:extLst>
          </p:cNvPr>
          <p:cNvSpPr>
            <a:spLocks/>
          </p:cNvSpPr>
          <p:nvPr/>
        </p:nvSpPr>
        <p:spPr bwMode="auto">
          <a:xfrm>
            <a:off x="3048000" y="2435088"/>
            <a:ext cx="1262063" cy="977900"/>
          </a:xfrm>
          <a:custGeom>
            <a:avLst/>
            <a:gdLst>
              <a:gd name="T0" fmla="*/ 0 w 20664"/>
              <a:gd name="T1" fmla="*/ 2147483647 h 16057"/>
              <a:gd name="T2" fmla="*/ 2147483647 w 20664"/>
              <a:gd name="T3" fmla="*/ 0 h 16057"/>
              <a:gd name="T4" fmla="*/ 2147483647 w 20664"/>
              <a:gd name="T5" fmla="*/ 2147483647 h 16057"/>
              <a:gd name="T6" fmla="*/ 0 60000 65536"/>
              <a:gd name="T7" fmla="*/ 0 60000 65536"/>
              <a:gd name="T8" fmla="*/ 0 60000 65536"/>
              <a:gd name="T9" fmla="*/ 0 w 20664"/>
              <a:gd name="T10" fmla="*/ 0 h 16057"/>
              <a:gd name="T11" fmla="*/ 20664 w 20664"/>
              <a:gd name="T12" fmla="*/ 16057 h 160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64" h="16057" fill="none" extrusionOk="0">
                <a:moveTo>
                  <a:pt x="-1" y="9767"/>
                </a:moveTo>
                <a:cubicBezTo>
                  <a:pt x="1144" y="6007"/>
                  <a:pt x="3293" y="2629"/>
                  <a:pt x="6216" y="0"/>
                </a:cubicBezTo>
              </a:path>
              <a:path w="20664" h="16057" stroke="0" extrusionOk="0">
                <a:moveTo>
                  <a:pt x="-1" y="9767"/>
                </a:moveTo>
                <a:cubicBezTo>
                  <a:pt x="1144" y="6007"/>
                  <a:pt x="3293" y="2629"/>
                  <a:pt x="6216" y="0"/>
                </a:cubicBezTo>
                <a:lnTo>
                  <a:pt x="20664" y="16057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BC37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4" name="Arc 32">
            <a:extLst>
              <a:ext uri="{FF2B5EF4-FFF2-40B4-BE49-F238E27FC236}">
                <a16:creationId xmlns:a16="http://schemas.microsoft.com/office/drawing/2014/main" id="{07B62123-2E23-45D7-AD02-188C0C0ECD52}"/>
              </a:ext>
            </a:extLst>
          </p:cNvPr>
          <p:cNvSpPr>
            <a:spLocks/>
          </p:cNvSpPr>
          <p:nvPr/>
        </p:nvSpPr>
        <p:spPr bwMode="auto">
          <a:xfrm>
            <a:off x="3429000" y="2096951"/>
            <a:ext cx="882650" cy="1316037"/>
          </a:xfrm>
          <a:custGeom>
            <a:avLst/>
            <a:gdLst>
              <a:gd name="T0" fmla="*/ 0 w 14500"/>
              <a:gd name="T1" fmla="*/ 2147483647 h 21600"/>
              <a:gd name="T2" fmla="*/ 2147483647 w 14500"/>
              <a:gd name="T3" fmla="*/ 0 h 21600"/>
              <a:gd name="T4" fmla="*/ 2147483647 w 14500"/>
              <a:gd name="T5" fmla="*/ 2147483647 h 21600"/>
              <a:gd name="T6" fmla="*/ 0 60000 65536"/>
              <a:gd name="T7" fmla="*/ 0 60000 65536"/>
              <a:gd name="T8" fmla="*/ 0 60000 65536"/>
              <a:gd name="T9" fmla="*/ 0 w 14500"/>
              <a:gd name="T10" fmla="*/ 0 h 21600"/>
              <a:gd name="T11" fmla="*/ 14500 w 145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500" h="21600" fill="none" extrusionOk="0">
                <a:moveTo>
                  <a:pt x="0" y="5543"/>
                </a:moveTo>
                <a:cubicBezTo>
                  <a:pt x="3966" y="1974"/>
                  <a:pt x="9112" y="-1"/>
                  <a:pt x="14448" y="0"/>
                </a:cubicBezTo>
                <a:cubicBezTo>
                  <a:pt x="14465" y="0"/>
                  <a:pt x="14482" y="0"/>
                  <a:pt x="14499" y="0"/>
                </a:cubicBezTo>
              </a:path>
              <a:path w="14500" h="21600" stroke="0" extrusionOk="0">
                <a:moveTo>
                  <a:pt x="0" y="5543"/>
                </a:moveTo>
                <a:cubicBezTo>
                  <a:pt x="3966" y="1974"/>
                  <a:pt x="9112" y="-1"/>
                  <a:pt x="14448" y="0"/>
                </a:cubicBezTo>
                <a:cubicBezTo>
                  <a:pt x="14465" y="0"/>
                  <a:pt x="14482" y="0"/>
                  <a:pt x="14499" y="0"/>
                </a:cubicBezTo>
                <a:lnTo>
                  <a:pt x="14448" y="21600"/>
                </a:lnTo>
                <a:close/>
              </a:path>
            </a:pathLst>
          </a:custGeom>
          <a:solidFill>
            <a:srgbClr val="00AE00"/>
          </a:solidFill>
          <a:ln w="6350">
            <a:solidFill>
              <a:srgbClr val="BC37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buClrTx/>
              <a:buSzTx/>
              <a:buFontTx/>
              <a:buNone/>
            </a:pPr>
            <a:endParaRPr lang="en-GB" altLang="en-US" sz="2400" i="0">
              <a:solidFill>
                <a:srgbClr val="500093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15" name="Text Box 33">
            <a:extLst>
              <a:ext uri="{FF2B5EF4-FFF2-40B4-BE49-F238E27FC236}">
                <a16:creationId xmlns:a16="http://schemas.microsoft.com/office/drawing/2014/main" id="{202975B2-53C1-4C93-B243-74B394FB1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381500"/>
            <a:ext cx="996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en-US" b="1" i="0">
                <a:solidFill>
                  <a:srgbClr val="1A2AA0"/>
                </a:solidFill>
              </a:rPr>
              <a:t>Newark</a:t>
            </a:r>
            <a:endParaRPr lang="en-US" altLang="en-US" i="0">
              <a:solidFill>
                <a:srgbClr val="1A2A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16" name="Text Box 34">
            <a:extLst>
              <a:ext uri="{FF2B5EF4-FFF2-40B4-BE49-F238E27FC236}">
                <a16:creationId xmlns:a16="http://schemas.microsoft.com/office/drawing/2014/main" id="{98359758-5A3D-4151-A65B-C1B67DA80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7526" y="1250950"/>
            <a:ext cx="2609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en-US" b="1" i="0" dirty="0">
                <a:solidFill>
                  <a:srgbClr val="1A2AA0"/>
                </a:solidFill>
              </a:rPr>
              <a:t>All stations, excluding</a:t>
            </a:r>
          </a:p>
          <a:p>
            <a:pPr fontAlgn="base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en-US" b="1" i="0" dirty="0">
                <a:solidFill>
                  <a:srgbClr val="1A2AA0"/>
                </a:solidFill>
              </a:rPr>
              <a:t>Chicago-Midway Hub</a:t>
            </a:r>
          </a:p>
        </p:txBody>
      </p:sp>
      <p:sp>
        <p:nvSpPr>
          <p:cNvPr id="16417" name="Text Box 35">
            <a:extLst>
              <a:ext uri="{FF2B5EF4-FFF2-40B4-BE49-F238E27FC236}">
                <a16:creationId xmlns:a16="http://schemas.microsoft.com/office/drawing/2014/main" id="{4622CBCB-5D34-4C76-A685-B69BF1711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6700" y="4381500"/>
            <a:ext cx="2051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en-US" b="1" i="0">
                <a:solidFill>
                  <a:srgbClr val="1A2AA0"/>
                </a:solidFill>
              </a:rPr>
              <a:t>Washington Natl.</a:t>
            </a:r>
          </a:p>
        </p:txBody>
      </p:sp>
      <p:sp>
        <p:nvSpPr>
          <p:cNvPr id="16418" name="Text Box 36">
            <a:extLst>
              <a:ext uri="{FF2B5EF4-FFF2-40B4-BE49-F238E27FC236}">
                <a16:creationId xmlns:a16="http://schemas.microsoft.com/office/drawing/2014/main" id="{8281DB9E-4AD5-403C-A6D6-236352C36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063" y="34671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en-US" b="1" i="0">
                <a:solidFill>
                  <a:srgbClr val="161616"/>
                </a:solidFill>
              </a:rPr>
              <a:t>23.1%</a:t>
            </a:r>
          </a:p>
        </p:txBody>
      </p:sp>
      <p:sp>
        <p:nvSpPr>
          <p:cNvPr id="16419" name="Text Box 37">
            <a:extLst>
              <a:ext uri="{FF2B5EF4-FFF2-40B4-BE49-F238E27FC236}">
                <a16:creationId xmlns:a16="http://schemas.microsoft.com/office/drawing/2014/main" id="{9BFC3104-C53E-4535-9502-2A787FB51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450" y="32385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en-US" b="1" i="0">
                <a:solidFill>
                  <a:srgbClr val="161616"/>
                </a:solidFill>
              </a:rPr>
              <a:t>23.1%</a:t>
            </a:r>
          </a:p>
        </p:txBody>
      </p:sp>
      <p:sp>
        <p:nvSpPr>
          <p:cNvPr id="16420" name="Text Box 38">
            <a:extLst>
              <a:ext uri="{FF2B5EF4-FFF2-40B4-BE49-F238E27FC236}">
                <a16:creationId xmlns:a16="http://schemas.microsoft.com/office/drawing/2014/main" id="{4E328D8F-403F-4EBF-B73A-E6A7AC97C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1650" y="19431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en-US" b="1" i="0">
                <a:solidFill>
                  <a:srgbClr val="161616"/>
                </a:solidFill>
              </a:rPr>
              <a:t>23.1%</a:t>
            </a:r>
          </a:p>
        </p:txBody>
      </p:sp>
      <p:sp>
        <p:nvSpPr>
          <p:cNvPr id="16421" name="Text Box 39">
            <a:extLst>
              <a:ext uri="{FF2B5EF4-FFF2-40B4-BE49-F238E27FC236}">
                <a16:creationId xmlns:a16="http://schemas.microsoft.com/office/drawing/2014/main" id="{F9F830E2-5297-4C5A-8C3F-D091AABA8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3" y="18669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en-US" b="1" i="0">
                <a:solidFill>
                  <a:srgbClr val="161616"/>
                </a:solidFill>
              </a:rPr>
              <a:t>15.3%</a:t>
            </a:r>
            <a:endParaRPr lang="en-US" altLang="en-US" i="0">
              <a:solidFill>
                <a:srgbClr val="1A2A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22" name="Text Box 40">
            <a:extLst>
              <a:ext uri="{FF2B5EF4-FFF2-40B4-BE49-F238E27FC236}">
                <a16:creationId xmlns:a16="http://schemas.microsoft.com/office/drawing/2014/main" id="{4040AA2F-5465-4395-85EA-8AEBA01B6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063" y="26289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en-US" b="1" i="0">
                <a:solidFill>
                  <a:srgbClr val="161616"/>
                </a:solidFill>
              </a:rPr>
              <a:t>15.4%</a:t>
            </a:r>
          </a:p>
        </p:txBody>
      </p:sp>
      <p:sp>
        <p:nvSpPr>
          <p:cNvPr id="16423" name="Text Box 41">
            <a:extLst>
              <a:ext uri="{FF2B5EF4-FFF2-40B4-BE49-F238E27FC236}">
                <a16:creationId xmlns:a16="http://schemas.microsoft.com/office/drawing/2014/main" id="{098F28DD-028A-41DE-8461-4F748C672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3075" y="4579938"/>
            <a:ext cx="171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buClrTx/>
              <a:buSzTx/>
              <a:buFontTx/>
              <a:buNone/>
            </a:pPr>
            <a:endParaRPr lang="en-GB" altLang="en-US" sz="2400" i="0">
              <a:solidFill>
                <a:srgbClr val="500093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24" name="Text Box 42">
            <a:extLst>
              <a:ext uri="{FF2B5EF4-FFF2-40B4-BE49-F238E27FC236}">
                <a16:creationId xmlns:a16="http://schemas.microsoft.com/office/drawing/2014/main" id="{54DA1E0E-5BFA-4B50-9B56-0A826C8D9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8363" y="3632200"/>
            <a:ext cx="831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en-US" b="1" i="0">
                <a:solidFill>
                  <a:srgbClr val="161616"/>
                </a:solidFill>
              </a:rPr>
              <a:t>53.3%</a:t>
            </a:r>
          </a:p>
        </p:txBody>
      </p:sp>
      <p:sp>
        <p:nvSpPr>
          <p:cNvPr id="16425" name="Text Box 43">
            <a:extLst>
              <a:ext uri="{FF2B5EF4-FFF2-40B4-BE49-F238E27FC236}">
                <a16:creationId xmlns:a16="http://schemas.microsoft.com/office/drawing/2014/main" id="{9B5BD69A-3665-419E-B0AB-C4CE6F38F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7725" y="3841753"/>
            <a:ext cx="64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en-US" b="1" i="0" dirty="0">
                <a:solidFill>
                  <a:srgbClr val="161616"/>
                </a:solidFill>
              </a:rPr>
              <a:t>15%</a:t>
            </a:r>
          </a:p>
        </p:txBody>
      </p:sp>
      <p:sp>
        <p:nvSpPr>
          <p:cNvPr id="16426" name="Text Box 44">
            <a:extLst>
              <a:ext uri="{FF2B5EF4-FFF2-40B4-BE49-F238E27FC236}">
                <a16:creationId xmlns:a16="http://schemas.microsoft.com/office/drawing/2014/main" id="{1D233F81-8BC3-4E0D-BFB4-F4D2726C0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0660" y="3297686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en-US" b="1" i="0" dirty="0">
                <a:solidFill>
                  <a:srgbClr val="161616"/>
                </a:solidFill>
              </a:rPr>
              <a:t>11.3%</a:t>
            </a:r>
          </a:p>
        </p:txBody>
      </p:sp>
      <p:sp>
        <p:nvSpPr>
          <p:cNvPr id="16427" name="Text Box 45">
            <a:extLst>
              <a:ext uri="{FF2B5EF4-FFF2-40B4-BE49-F238E27FC236}">
                <a16:creationId xmlns:a16="http://schemas.microsoft.com/office/drawing/2014/main" id="{B6F50615-41A6-4DCF-A39A-622A937029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4676" y="2704858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en-US" b="1" i="0" dirty="0">
                <a:solidFill>
                  <a:srgbClr val="161616"/>
                </a:solidFill>
              </a:rPr>
              <a:t>8.7%</a:t>
            </a:r>
          </a:p>
        </p:txBody>
      </p:sp>
      <p:sp>
        <p:nvSpPr>
          <p:cNvPr id="16428" name="Text Box 46">
            <a:extLst>
              <a:ext uri="{FF2B5EF4-FFF2-40B4-BE49-F238E27FC236}">
                <a16:creationId xmlns:a16="http://schemas.microsoft.com/office/drawing/2014/main" id="{D4B87C63-E69A-4C6E-8FFC-735FDADC8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8011" y="2301771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en-US" b="1" i="0" dirty="0">
                <a:solidFill>
                  <a:srgbClr val="161616"/>
                </a:solidFill>
              </a:rPr>
              <a:t>11.7%</a:t>
            </a:r>
          </a:p>
        </p:txBody>
      </p:sp>
      <p:sp>
        <p:nvSpPr>
          <p:cNvPr id="16429" name="Text Box 47">
            <a:extLst>
              <a:ext uri="{FF2B5EF4-FFF2-40B4-BE49-F238E27FC236}">
                <a16:creationId xmlns:a16="http://schemas.microsoft.com/office/drawing/2014/main" id="{33DC734B-93E6-49B0-937A-B73DC902A2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9300" y="33528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en-US" b="1" i="0">
                <a:solidFill>
                  <a:srgbClr val="161616"/>
                </a:solidFill>
              </a:rPr>
              <a:t>33.3%</a:t>
            </a:r>
          </a:p>
        </p:txBody>
      </p:sp>
      <p:sp>
        <p:nvSpPr>
          <p:cNvPr id="16430" name="Text Box 48">
            <a:extLst>
              <a:ext uri="{FF2B5EF4-FFF2-40B4-BE49-F238E27FC236}">
                <a16:creationId xmlns:a16="http://schemas.microsoft.com/office/drawing/2014/main" id="{21BAFC9F-53AC-48BC-89A6-5D164A2C2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0663" y="230505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en-US" b="1" i="0">
                <a:solidFill>
                  <a:srgbClr val="161616"/>
                </a:solidFill>
              </a:rPr>
              <a:t>33.3%</a:t>
            </a:r>
          </a:p>
        </p:txBody>
      </p:sp>
      <p:sp>
        <p:nvSpPr>
          <p:cNvPr id="16431" name="Text Box 49">
            <a:extLst>
              <a:ext uri="{FF2B5EF4-FFF2-40B4-BE49-F238E27FC236}">
                <a16:creationId xmlns:a16="http://schemas.microsoft.com/office/drawing/2014/main" id="{9AD9E288-7D89-47D5-AD07-FF625FEBD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7800" y="2171700"/>
            <a:ext cx="64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en-US" b="1" i="0">
                <a:solidFill>
                  <a:srgbClr val="161616"/>
                </a:solidFill>
              </a:rPr>
              <a:t>19%</a:t>
            </a:r>
          </a:p>
        </p:txBody>
      </p:sp>
      <p:sp>
        <p:nvSpPr>
          <p:cNvPr id="16432" name="Text Box 50">
            <a:extLst>
              <a:ext uri="{FF2B5EF4-FFF2-40B4-BE49-F238E27FC236}">
                <a16:creationId xmlns:a16="http://schemas.microsoft.com/office/drawing/2014/main" id="{46F53682-4D28-4452-B5D4-510980D21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0" y="2895600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en-US" b="1" i="0">
                <a:solidFill>
                  <a:srgbClr val="161616"/>
                </a:solidFill>
              </a:rPr>
              <a:t>9.5%</a:t>
            </a:r>
          </a:p>
        </p:txBody>
      </p:sp>
      <p:sp>
        <p:nvSpPr>
          <p:cNvPr id="16433" name="Text Box 51">
            <a:extLst>
              <a:ext uri="{FF2B5EF4-FFF2-40B4-BE49-F238E27FC236}">
                <a16:creationId xmlns:a16="http://schemas.microsoft.com/office/drawing/2014/main" id="{C2BFCBFC-EAC3-4DF3-8361-A9209C2F2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9138" y="1579563"/>
            <a:ext cx="501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en-US" b="1" i="0">
                <a:solidFill>
                  <a:srgbClr val="161616"/>
                </a:solidFill>
              </a:rPr>
              <a:t>4.9</a:t>
            </a:r>
          </a:p>
          <a:p>
            <a:pPr fontAlgn="base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en-US" b="1" i="0">
                <a:solidFill>
                  <a:srgbClr val="161616"/>
                </a:solidFill>
              </a:rPr>
              <a:t> %</a:t>
            </a:r>
          </a:p>
        </p:txBody>
      </p:sp>
      <p:sp>
        <p:nvSpPr>
          <p:cNvPr id="16434" name="Rectangle 52">
            <a:extLst>
              <a:ext uri="{FF2B5EF4-FFF2-40B4-BE49-F238E27FC236}">
                <a16:creationId xmlns:a16="http://schemas.microsoft.com/office/drawing/2014/main" id="{832F7320-1065-40A8-86DF-89D1638BA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3" y="0"/>
            <a:ext cx="7877175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fontAlgn="base" hangingPunct="1">
              <a:lnSpc>
                <a:spcPct val="90000"/>
              </a:lnSpc>
              <a:buClrTx/>
              <a:buSzTx/>
              <a:buFontTx/>
              <a:buNone/>
            </a:pPr>
            <a:r>
              <a:rPr lang="en-US" altLang="en-US" sz="2800" b="1" i="0">
                <a:solidFill>
                  <a:srgbClr val="FFFFCC"/>
                </a:solidFill>
                <a:latin typeface="Trebuchet MS" panose="020B0603020202020204" pitchFamily="34" charset="0"/>
              </a:rPr>
              <a:t>Case: Analysis of Causes of </a:t>
            </a:r>
            <a:br>
              <a:rPr lang="en-US" altLang="en-US" sz="2800" b="1" i="0">
                <a:solidFill>
                  <a:srgbClr val="FFFFCC"/>
                </a:solidFill>
                <a:latin typeface="Trebuchet MS" panose="020B0603020202020204" pitchFamily="34" charset="0"/>
              </a:rPr>
            </a:br>
            <a:r>
              <a:rPr lang="en-US" altLang="en-US" sz="2800" b="1" i="0">
                <a:solidFill>
                  <a:srgbClr val="FFFFCC"/>
                </a:solidFill>
                <a:latin typeface="Trebuchet MS" panose="020B0603020202020204" pitchFamily="34" charset="0"/>
              </a:rPr>
              <a:t>Flight Departure Delays</a:t>
            </a:r>
          </a:p>
        </p:txBody>
      </p:sp>
    </p:spTree>
  </p:cSld>
  <p:clrMapOvr>
    <a:masterClrMapping/>
  </p:clrMapOvr>
  <p:transition spd="med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A21114E3-CC08-4D1E-AA34-AEC9D139E1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3073" y="113554"/>
            <a:ext cx="8243849" cy="1049235"/>
          </a:xfrm>
        </p:spPr>
        <p:txBody>
          <a:bodyPr>
            <a:noAutofit/>
          </a:bodyPr>
          <a:lstStyle/>
          <a:p>
            <a:r>
              <a:rPr lang="en-US" altLang="zh-CN" b="1" dirty="0">
                <a:ea typeface="SimSun" panose="02010600030101010101" pitchFamily="2" charset="-122"/>
                <a:cs typeface="Times New Roman" panose="02020603050405020304" pitchFamily="18" charset="0"/>
              </a:rPr>
              <a:t>Service Efficiency, Productivity and Effectiveness</a:t>
            </a:r>
            <a:endParaRPr lang="en-US" altLang="en-US" b="1" dirty="0"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DCAA9401-268E-4129-89F9-574074C8F9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691308" y="1162789"/>
            <a:ext cx="6224018" cy="5277076"/>
          </a:xfrm>
        </p:spPr>
        <p:txBody>
          <a:bodyPr>
            <a:normAutofit/>
          </a:bodyPr>
          <a:lstStyle/>
          <a:p>
            <a:pPr marL="319566" indent="-319566">
              <a:lnSpc>
                <a:spcPct val="80000"/>
              </a:lnSpc>
            </a:pPr>
            <a:r>
              <a:rPr lang="en-US" altLang="en-US" sz="2400" i="1" dirty="0">
                <a:solidFill>
                  <a:srgbClr val="000099"/>
                </a:solidFill>
                <a:ea typeface="SimSun" panose="02010600030101010101" pitchFamily="2" charset="-122"/>
              </a:rPr>
              <a:t>Efficiency: involves comparison to a standard, usually time-based (e.g., how long employee takes to perform specific task)</a:t>
            </a:r>
          </a:p>
          <a:p>
            <a:pPr marL="690438" lvl="1" indent="-265328">
              <a:lnSpc>
                <a:spcPct val="80000"/>
              </a:lnSpc>
              <a:spcBef>
                <a:spcPct val="70000"/>
              </a:spcBef>
            </a:pPr>
            <a:r>
              <a:rPr lang="en-US" altLang="en-US" sz="1800" dirty="0">
                <a:ea typeface="SimSun" panose="02010600030101010101" pitchFamily="2" charset="-122"/>
              </a:rPr>
              <a:t>Problem: focus on inputs rather than outcomes</a:t>
            </a:r>
          </a:p>
          <a:p>
            <a:pPr marL="690438" lvl="1" indent="-265328">
              <a:lnSpc>
                <a:spcPct val="80000"/>
              </a:lnSpc>
              <a:spcBef>
                <a:spcPct val="70000"/>
              </a:spcBef>
            </a:pPr>
            <a:r>
              <a:rPr lang="en-US" altLang="en-US" sz="1800" dirty="0">
                <a:ea typeface="SimSun" panose="02010600030101010101" pitchFamily="2" charset="-122"/>
              </a:rPr>
              <a:t>May ignore variations in service quality/value</a:t>
            </a:r>
          </a:p>
          <a:p>
            <a:pPr marL="319566" indent="-319566">
              <a:lnSpc>
                <a:spcPct val="80000"/>
              </a:lnSpc>
            </a:pPr>
            <a:r>
              <a:rPr lang="en-US" altLang="en-US" sz="2400" i="1" dirty="0">
                <a:solidFill>
                  <a:srgbClr val="000099"/>
                </a:solidFill>
                <a:ea typeface="SimSun" panose="02010600030101010101" pitchFamily="2" charset="-122"/>
              </a:rPr>
              <a:t>Productivity: involves financial value of outputs to inputs</a:t>
            </a:r>
          </a:p>
          <a:p>
            <a:pPr marL="690438" lvl="1" indent="-265328">
              <a:lnSpc>
                <a:spcPct val="80000"/>
              </a:lnSpc>
              <a:spcBef>
                <a:spcPct val="70000"/>
              </a:spcBef>
            </a:pPr>
            <a:r>
              <a:rPr lang="en-US" altLang="en-US" sz="1800" dirty="0">
                <a:ea typeface="SimSun" panose="02010600030101010101" pitchFamily="2" charset="-122"/>
              </a:rPr>
              <a:t>Consistent delivery of outcomes desired by customers should command higher prices</a:t>
            </a:r>
          </a:p>
          <a:p>
            <a:pPr marL="319566" indent="-319566">
              <a:lnSpc>
                <a:spcPct val="80000"/>
              </a:lnSpc>
            </a:pPr>
            <a:r>
              <a:rPr lang="en-US" altLang="en-US" sz="2400" i="1" dirty="0">
                <a:solidFill>
                  <a:srgbClr val="000099"/>
                </a:solidFill>
                <a:ea typeface="SimSun" panose="02010600030101010101" pitchFamily="2" charset="-122"/>
              </a:rPr>
              <a:t>Effectiveness: degree to which firm meets goals</a:t>
            </a:r>
          </a:p>
          <a:p>
            <a:pPr marL="690438" lvl="1" indent="-265328">
              <a:lnSpc>
                <a:spcPct val="80000"/>
              </a:lnSpc>
              <a:spcBef>
                <a:spcPct val="70000"/>
              </a:spcBef>
            </a:pPr>
            <a:r>
              <a:rPr lang="en-US" altLang="en-US" sz="1800" dirty="0">
                <a:ea typeface="SimSun" panose="02010600030101010101" pitchFamily="2" charset="-122"/>
              </a:rPr>
              <a:t>Cannot divorce productivity from quality and customer satisfaction</a:t>
            </a:r>
          </a:p>
        </p:txBody>
      </p:sp>
      <p:pic>
        <p:nvPicPr>
          <p:cNvPr id="60420" name="Picture 4">
            <a:extLst>
              <a:ext uri="{FF2B5EF4-FFF2-40B4-BE49-F238E27FC236}">
                <a16:creationId xmlns:a16="http://schemas.microsoft.com/office/drawing/2014/main" id="{6CD5CDBC-9E61-43C4-905A-09DE98A170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74" y="1687565"/>
            <a:ext cx="2361492" cy="4007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3C38497C-C49C-4170-9321-6E3ACA06EA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7787" y="157869"/>
            <a:ext cx="7634248" cy="1049235"/>
          </a:xfrm>
        </p:spPr>
        <p:txBody>
          <a:bodyPr/>
          <a:lstStyle/>
          <a:p>
            <a:r>
              <a:rPr lang="en-US" altLang="en-US" b="1" dirty="0"/>
              <a:t>Generic Productivity Improvement Strategies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7C132EA0-8FE8-4587-8F97-08644DC84A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3354" y="1444487"/>
            <a:ext cx="8604871" cy="5413513"/>
          </a:xfrm>
        </p:spPr>
        <p:txBody>
          <a:bodyPr>
            <a:normAutofit/>
          </a:bodyPr>
          <a:lstStyle/>
          <a:p>
            <a:pPr marL="319566" indent="-319566">
              <a:lnSpc>
                <a:spcPct val="80000"/>
              </a:lnSpc>
            </a:pPr>
            <a:r>
              <a:rPr lang="en-US" altLang="en-US" sz="2800" b="1" i="1" dirty="0">
                <a:solidFill>
                  <a:srgbClr val="000099"/>
                </a:solidFill>
              </a:rPr>
              <a:t>Typical strategies to improve service productivity:</a:t>
            </a:r>
          </a:p>
          <a:p>
            <a:pPr marL="690438" lvl="1" indent="-265328">
              <a:lnSpc>
                <a:spcPct val="150000"/>
              </a:lnSpc>
            </a:pPr>
            <a:r>
              <a:rPr lang="en-US" altLang="en-US" sz="2000" dirty="0"/>
              <a:t>Careful control of costs at every step in process</a:t>
            </a:r>
          </a:p>
          <a:p>
            <a:pPr marL="690438" lvl="1" indent="-265328">
              <a:lnSpc>
                <a:spcPct val="150000"/>
              </a:lnSpc>
            </a:pPr>
            <a:r>
              <a:rPr lang="en-US" altLang="en-US" sz="2000" dirty="0"/>
              <a:t>Efforts to reduce wasteful use of materials or labor</a:t>
            </a:r>
          </a:p>
          <a:p>
            <a:pPr marL="690438" lvl="1" indent="-265328">
              <a:lnSpc>
                <a:spcPct val="150000"/>
              </a:lnSpc>
            </a:pPr>
            <a:r>
              <a:rPr lang="en-US" altLang="en-US" sz="2000" dirty="0"/>
              <a:t>Matching productive capacity to average rather than peak demand levels</a:t>
            </a:r>
          </a:p>
          <a:p>
            <a:pPr marL="690438" lvl="1" indent="-265328">
              <a:lnSpc>
                <a:spcPct val="150000"/>
              </a:lnSpc>
            </a:pPr>
            <a:r>
              <a:rPr lang="en-US" altLang="en-US" sz="2000" dirty="0"/>
              <a:t>Replacing workers by automated machines or self-service technologies</a:t>
            </a:r>
          </a:p>
          <a:p>
            <a:pPr marL="690438" lvl="1" indent="-265328">
              <a:lnSpc>
                <a:spcPct val="150000"/>
              </a:lnSpc>
            </a:pPr>
            <a:r>
              <a:rPr lang="en-US" altLang="en-US" sz="2000" dirty="0"/>
              <a:t>Teaching employees how to work more productively</a:t>
            </a:r>
          </a:p>
          <a:p>
            <a:pPr marL="690438" lvl="1" indent="-265328">
              <a:lnSpc>
                <a:spcPct val="150000"/>
              </a:lnSpc>
            </a:pPr>
            <a:r>
              <a:rPr lang="en-US" altLang="en-US" sz="2000" dirty="0"/>
              <a:t>Broadening variety of tasks that service worker can perform</a:t>
            </a:r>
          </a:p>
          <a:p>
            <a:pPr marL="690438" lvl="1" indent="-265328">
              <a:lnSpc>
                <a:spcPct val="150000"/>
              </a:lnSpc>
            </a:pPr>
            <a:r>
              <a:rPr lang="en-US" altLang="en-US" sz="2000" dirty="0"/>
              <a:t>Installing expert systems that allow paraprofessionals to take on work previously performed by professionals who earn higher salaries</a:t>
            </a:r>
          </a:p>
        </p:txBody>
      </p:sp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F51C8D20-EF4C-496E-9019-818888139F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796" y="0"/>
            <a:ext cx="6571343" cy="1049235"/>
          </a:xfrm>
        </p:spPr>
        <p:txBody>
          <a:bodyPr>
            <a:normAutofit fontScale="90000"/>
          </a:bodyPr>
          <a:lstStyle/>
          <a:p>
            <a:r>
              <a:rPr lang="en-US" altLang="en-US" b="1" dirty="0"/>
              <a:t>Approaches to Productivity and Quality Improvement and Standardization</a:t>
            </a:r>
            <a:endParaRPr lang="en-US" altLang="en-US" sz="1662" b="1" dirty="0"/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77D106CC-48E8-48D1-AD0F-D21DEF4F9D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5519" y="1971534"/>
            <a:ext cx="8372961" cy="4714188"/>
          </a:xfrm>
        </p:spPr>
        <p:txBody>
          <a:bodyPr>
            <a:normAutofit/>
          </a:bodyPr>
          <a:lstStyle/>
          <a:p>
            <a:pPr marL="316634" indent="-316634">
              <a:lnSpc>
                <a:spcPct val="80000"/>
              </a:lnSpc>
            </a:pPr>
            <a:r>
              <a:rPr lang="en-US" altLang="en-US" sz="2400" b="1" i="1" dirty="0">
                <a:solidFill>
                  <a:srgbClr val="000099"/>
                </a:solidFill>
              </a:rPr>
              <a:t>Total Quality Management (TQM)</a:t>
            </a:r>
          </a:p>
          <a:p>
            <a:pPr marL="316634" indent="-316634">
              <a:lnSpc>
                <a:spcPct val="80000"/>
              </a:lnSpc>
            </a:pPr>
            <a:r>
              <a:rPr lang="en-US" altLang="en-US" sz="2400" b="1" i="1" dirty="0">
                <a:solidFill>
                  <a:srgbClr val="000099"/>
                </a:solidFill>
              </a:rPr>
              <a:t>ISO 9000</a:t>
            </a:r>
          </a:p>
          <a:p>
            <a:pPr marL="686040" lvl="1" indent="-263862">
              <a:lnSpc>
                <a:spcPct val="80000"/>
              </a:lnSpc>
            </a:pPr>
            <a:r>
              <a:rPr lang="en-US" altLang="en-US" sz="1800" dirty="0"/>
              <a:t>Comprises requirements, definitions, guidelines, and related standards to provide an independent assessment and certification of a firm’s quality management system</a:t>
            </a:r>
          </a:p>
          <a:p>
            <a:pPr marL="316634" indent="-316634">
              <a:lnSpc>
                <a:spcPct val="80000"/>
              </a:lnSpc>
            </a:pPr>
            <a:r>
              <a:rPr lang="en-US" altLang="en-US" sz="2400" b="1" i="1" dirty="0">
                <a:solidFill>
                  <a:srgbClr val="000099"/>
                </a:solidFill>
              </a:rPr>
              <a:t>Malcolm Baldrige Model Applied to Services</a:t>
            </a:r>
          </a:p>
          <a:p>
            <a:pPr marL="686040" lvl="1" indent="-263862">
              <a:lnSpc>
                <a:spcPct val="80000"/>
              </a:lnSpc>
            </a:pPr>
            <a:r>
              <a:rPr lang="en-US" altLang="en-US" sz="1800" dirty="0"/>
              <a:t>To promote best practices in quality management, and recognizing, and publicizing quality achievements among U.S. firms</a:t>
            </a:r>
          </a:p>
          <a:p>
            <a:pPr marL="316634" indent="-316634">
              <a:lnSpc>
                <a:spcPct val="80000"/>
              </a:lnSpc>
            </a:pPr>
            <a:r>
              <a:rPr lang="en-US" altLang="en-US" sz="2400" b="1" i="1" dirty="0">
                <a:solidFill>
                  <a:srgbClr val="000099"/>
                </a:solidFill>
              </a:rPr>
              <a:t>Six Sigma</a:t>
            </a:r>
          </a:p>
          <a:p>
            <a:pPr marL="686040" lvl="1" indent="-263862">
              <a:lnSpc>
                <a:spcPct val="80000"/>
              </a:lnSpc>
            </a:pPr>
            <a:r>
              <a:rPr lang="en-US" altLang="zh-CN" sz="1800" dirty="0">
                <a:ea typeface="SimSun" panose="02010600030101010101" pitchFamily="2" charset="-122"/>
              </a:rPr>
              <a:t>Statistically, only 3.4 defects per million opportunities (1/294,000)</a:t>
            </a:r>
          </a:p>
          <a:p>
            <a:pPr marL="686040" lvl="1" indent="-263862">
              <a:lnSpc>
                <a:spcPct val="80000"/>
              </a:lnSpc>
            </a:pPr>
            <a:r>
              <a:rPr lang="en-US" altLang="zh-CN" sz="1800" dirty="0">
                <a:ea typeface="SimSun" panose="02010600030101010101" pitchFamily="2" charset="-122"/>
              </a:rPr>
              <a:t>Has evolved from defect-reduction approach to an overall business-improvement approach </a:t>
            </a:r>
            <a:endParaRPr lang="en-US" altLang="en-US" sz="1800" dirty="0"/>
          </a:p>
          <a:p>
            <a:pPr marL="316634" indent="-316634">
              <a:buNone/>
            </a:pPr>
            <a:endParaRPr lang="en-US" altLang="en-US" sz="2400" dirty="0"/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8AEECDE-1292-4E50-AD0D-7425DCD79B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1" y="168416"/>
            <a:ext cx="7709451" cy="1049235"/>
          </a:xfrm>
        </p:spPr>
        <p:txBody>
          <a:bodyPr>
            <a:normAutofit fontScale="90000"/>
          </a:bodyPr>
          <a:lstStyle/>
          <a:p>
            <a:r>
              <a:rPr lang="en-US" altLang="en-US" b="1" dirty="0"/>
              <a:t>Integrating Service Quality and </a:t>
            </a:r>
            <a:br>
              <a:rPr lang="en-US" altLang="en-US" b="1" dirty="0"/>
            </a:br>
            <a:r>
              <a:rPr lang="en-US" altLang="en-US" b="1" dirty="0"/>
              <a:t>Productivity Strategies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2C37225-8D8C-4DB7-8B22-38A1F22659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1" y="2027583"/>
            <a:ext cx="8517834" cy="4161182"/>
          </a:xfrm>
        </p:spPr>
        <p:txBody>
          <a:bodyPr>
            <a:normAutofit fontScale="92500" lnSpcReduction="10000"/>
          </a:bodyPr>
          <a:lstStyle/>
          <a:p>
            <a:pPr marL="319566" indent="-319566">
              <a:lnSpc>
                <a:spcPct val="80000"/>
              </a:lnSpc>
            </a:pPr>
            <a:r>
              <a:rPr lang="en-US" altLang="en-US" sz="2800" dirty="0"/>
              <a:t>Quality and productivity are twin paths to creating value for both customers and companies</a:t>
            </a:r>
          </a:p>
          <a:p>
            <a:pPr marL="319566" indent="-319566">
              <a:lnSpc>
                <a:spcPct val="80000"/>
              </a:lnSpc>
            </a:pPr>
            <a:endParaRPr lang="en-US" altLang="en-US" sz="2800" dirty="0"/>
          </a:p>
          <a:p>
            <a:pPr marL="319566" indent="-319566">
              <a:lnSpc>
                <a:spcPct val="80000"/>
              </a:lnSpc>
            </a:pPr>
            <a:r>
              <a:rPr lang="en-US" altLang="en-US" sz="2800" dirty="0"/>
              <a:t>Quality focuses on the benefits created for customers; productivity addresses financial costs incurred by firm</a:t>
            </a:r>
          </a:p>
          <a:p>
            <a:pPr marL="639131" lvl="1" indent="-214021">
              <a:lnSpc>
                <a:spcPct val="80000"/>
              </a:lnSpc>
            </a:pPr>
            <a:r>
              <a:rPr lang="en-US" altLang="en-US" sz="2000" dirty="0"/>
              <a:t>If service processes are more efficient and increase productivity, this may not result in better quality experience for customers</a:t>
            </a:r>
          </a:p>
          <a:p>
            <a:pPr marL="639131" lvl="1" indent="-214021">
              <a:lnSpc>
                <a:spcPct val="80000"/>
              </a:lnSpc>
            </a:pPr>
            <a:r>
              <a:rPr lang="en-US" altLang="en-US" sz="2000" dirty="0"/>
              <a:t>Getting service employees to work faster to increase productivity may sometimes be welcomed by customers, but at other times feel rushed and unwanted</a:t>
            </a:r>
          </a:p>
          <a:p>
            <a:pPr marL="639131" lvl="1" indent="-214021">
              <a:lnSpc>
                <a:spcPct val="80000"/>
              </a:lnSpc>
            </a:pPr>
            <a:endParaRPr lang="en-US" altLang="en-US" sz="2000" dirty="0"/>
          </a:p>
          <a:p>
            <a:pPr marL="319566" indent="-319566">
              <a:lnSpc>
                <a:spcPct val="80000"/>
              </a:lnSpc>
            </a:pPr>
            <a:r>
              <a:rPr lang="en-US" altLang="en-US" sz="2800" dirty="0"/>
              <a:t>Marketing, operations and human resource managers need to work together for quality and productivity improvement</a:t>
            </a:r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3">
            <a:extLst>
              <a:ext uri="{FF2B5EF4-FFF2-40B4-BE49-F238E27FC236}">
                <a16:creationId xmlns:a16="http://schemas.microsoft.com/office/drawing/2014/main" id="{977758E3-B703-4DDD-B0C7-F60135CD1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107087"/>
            <a:ext cx="9144000" cy="520671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lnSpc>
                <a:spcPct val="14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lnSpc>
                <a:spcPct val="14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lnSpc>
                <a:spcPct val="14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lnSpc>
                <a:spcPct val="14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lnSpc>
                <a:spcPct val="14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108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AFE4CA90-358D-48EE-8F3E-1033C6F8B6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782" y="371386"/>
            <a:ext cx="7963096" cy="1049235"/>
          </a:xfrm>
        </p:spPr>
        <p:txBody>
          <a:bodyPr/>
          <a:lstStyle/>
          <a:p>
            <a:r>
              <a:rPr lang="en-US" altLang="en-US" b="1" dirty="0"/>
              <a:t>Dimensions of Service Quality</a:t>
            </a:r>
          </a:p>
        </p:txBody>
      </p:sp>
      <p:sp>
        <p:nvSpPr>
          <p:cNvPr id="14340" name="Rectangle 7">
            <a:extLst>
              <a:ext uri="{FF2B5EF4-FFF2-40B4-BE49-F238E27FC236}">
                <a16:creationId xmlns:a16="http://schemas.microsoft.com/office/drawing/2014/main" id="{1490E6F3-53F4-469D-8AF1-09EE2C74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228" y="3288278"/>
            <a:ext cx="7317545" cy="844332"/>
          </a:xfrm>
          <a:prstGeom prst="rect">
            <a:avLst/>
          </a:prstGeom>
          <a:solidFill>
            <a:srgbClr val="FF66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lnSpc>
                <a:spcPct val="14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lnSpc>
                <a:spcPct val="14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lnSpc>
                <a:spcPct val="14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lnSpc>
                <a:spcPct val="14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lnSpc>
                <a:spcPct val="14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108"/>
          </a:p>
        </p:txBody>
      </p:sp>
      <p:grpSp>
        <p:nvGrpSpPr>
          <p:cNvPr id="14341" name="Group 17">
            <a:extLst>
              <a:ext uri="{FF2B5EF4-FFF2-40B4-BE49-F238E27FC236}">
                <a16:creationId xmlns:a16="http://schemas.microsoft.com/office/drawing/2014/main" id="{F9A4BF16-D8F7-42D3-88D8-E856DAE7AEDE}"/>
              </a:ext>
            </a:extLst>
          </p:cNvPr>
          <p:cNvGrpSpPr>
            <a:grpSpLocks/>
          </p:cNvGrpSpPr>
          <p:nvPr/>
        </p:nvGrpSpPr>
        <p:grpSpPr bwMode="auto">
          <a:xfrm>
            <a:off x="913228" y="1599614"/>
            <a:ext cx="7598989" cy="4221661"/>
            <a:chOff x="527" y="864"/>
            <a:chExt cx="5184" cy="2880"/>
          </a:xfrm>
        </p:grpSpPr>
        <p:sp>
          <p:nvSpPr>
            <p:cNvPr id="14342" name="Text Box 8">
              <a:extLst>
                <a:ext uri="{FF2B5EF4-FFF2-40B4-BE49-F238E27FC236}">
                  <a16:creationId xmlns:a16="http://schemas.microsoft.com/office/drawing/2014/main" id="{A0B63CCF-D708-47F8-BF01-61C8B1933D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5" y="2112"/>
              <a:ext cx="4367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F0EDE3"/>
                      </a:gs>
                      <a:gs pos="100000">
                        <a:srgbClr val="FAF7EC">
                          <a:alpha val="39998"/>
                        </a:srgb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CC99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lnSpc>
                  <a:spcPct val="140000"/>
                </a:lnSpc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lnSpc>
                  <a:spcPct val="140000"/>
                </a:lnSpc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lnSpc>
                  <a:spcPct val="140000"/>
                </a:lnSpc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lnSpc>
                  <a:spcPct val="140000"/>
                </a:lnSpc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lnSpc>
                  <a:spcPct val="140000"/>
                </a:lnSpc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fontAlgn="ctr" hangingPunct="1">
                <a:lnSpc>
                  <a:spcPct val="95000"/>
                </a:lnSpc>
                <a:buClr>
                  <a:srgbClr val="CC9900"/>
                </a:buClr>
                <a:buSzPct val="150000"/>
                <a:buFont typeface="Wingdings" panose="05000000000000000000" pitchFamily="2" charset="2"/>
                <a:buNone/>
              </a:pPr>
              <a:r>
                <a:rPr lang="en-US" altLang="en-US" sz="2216" b="1">
                  <a:solidFill>
                    <a:srgbClr val="A30105"/>
                  </a:solidFill>
                </a:rPr>
                <a:t>Responsiveness:  </a:t>
              </a:r>
              <a:r>
                <a:rPr lang="en-US" altLang="en-US" sz="2216" b="1">
                  <a:solidFill>
                    <a:srgbClr val="000000"/>
                  </a:solidFill>
                </a:rPr>
                <a:t>Promptness; helpfulness</a:t>
              </a:r>
            </a:p>
          </p:txBody>
        </p:sp>
        <p:sp>
          <p:nvSpPr>
            <p:cNvPr id="14343" name="Rectangle 3">
              <a:extLst>
                <a:ext uri="{FF2B5EF4-FFF2-40B4-BE49-F238E27FC236}">
                  <a16:creationId xmlns:a16="http://schemas.microsoft.com/office/drawing/2014/main" id="{FB792AA5-B39C-4363-8785-330B62C16C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" y="864"/>
              <a:ext cx="4991" cy="588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lnSpc>
                  <a:spcPct val="140000"/>
                </a:lnSpc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lnSpc>
                  <a:spcPct val="140000"/>
                </a:lnSpc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lnSpc>
                  <a:spcPct val="140000"/>
                </a:lnSpc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lnSpc>
                  <a:spcPct val="140000"/>
                </a:lnSpc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lnSpc>
                  <a:spcPct val="140000"/>
                </a:lnSpc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108"/>
            </a:p>
          </p:txBody>
        </p:sp>
        <p:sp>
          <p:nvSpPr>
            <p:cNvPr id="14344" name="Text Box 4">
              <a:extLst>
                <a:ext uri="{FF2B5EF4-FFF2-40B4-BE49-F238E27FC236}">
                  <a16:creationId xmlns:a16="http://schemas.microsoft.com/office/drawing/2014/main" id="{95D3D00E-6597-4420-A82C-9BF510E2EA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5" y="1056"/>
              <a:ext cx="4224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F0EDE3"/>
                      </a:gs>
                      <a:gs pos="100000">
                        <a:srgbClr val="FAF7EC">
                          <a:alpha val="39998"/>
                        </a:srgb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CC99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lnSpc>
                  <a:spcPct val="140000"/>
                </a:lnSpc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lnSpc>
                  <a:spcPct val="140000"/>
                </a:lnSpc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lnSpc>
                  <a:spcPct val="140000"/>
                </a:lnSpc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lnSpc>
                  <a:spcPct val="140000"/>
                </a:lnSpc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lnSpc>
                  <a:spcPct val="140000"/>
                </a:lnSpc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fontAlgn="ctr" hangingPunct="1">
                <a:lnSpc>
                  <a:spcPct val="95000"/>
                </a:lnSpc>
                <a:buClr>
                  <a:srgbClr val="CC9900"/>
                </a:buClr>
                <a:buSzPct val="150000"/>
                <a:buFont typeface="Wingdings" panose="05000000000000000000" pitchFamily="2" charset="2"/>
                <a:buNone/>
              </a:pPr>
              <a:r>
                <a:rPr lang="en-US" altLang="en-US" sz="2216" b="1">
                  <a:solidFill>
                    <a:srgbClr val="A30105"/>
                  </a:solidFill>
                </a:rPr>
                <a:t>Tangibles:  </a:t>
              </a:r>
              <a:r>
                <a:rPr lang="en-US" altLang="en-US" sz="2216" b="1">
                  <a:solidFill>
                    <a:srgbClr val="000000"/>
                  </a:solidFill>
                </a:rPr>
                <a:t>Appearance of physical elements</a:t>
              </a:r>
            </a:p>
          </p:txBody>
        </p:sp>
        <p:sp>
          <p:nvSpPr>
            <p:cNvPr id="14345" name="Rectangle 5">
              <a:extLst>
                <a:ext uri="{FF2B5EF4-FFF2-40B4-BE49-F238E27FC236}">
                  <a16:creationId xmlns:a16="http://schemas.microsoft.com/office/drawing/2014/main" id="{714A7A3B-06B0-4D4F-A5F0-C8B7212B45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" y="1440"/>
              <a:ext cx="4992" cy="576"/>
            </a:xfrm>
            <a:prstGeom prst="rect">
              <a:avLst/>
            </a:prstGeom>
            <a:solidFill>
              <a:srgbClr val="FF6600">
                <a:alpha val="749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lnSpc>
                  <a:spcPct val="140000"/>
                </a:lnSpc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lnSpc>
                  <a:spcPct val="140000"/>
                </a:lnSpc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lnSpc>
                  <a:spcPct val="140000"/>
                </a:lnSpc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lnSpc>
                  <a:spcPct val="140000"/>
                </a:lnSpc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lnSpc>
                  <a:spcPct val="140000"/>
                </a:lnSpc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108"/>
            </a:p>
          </p:txBody>
        </p:sp>
        <p:sp>
          <p:nvSpPr>
            <p:cNvPr id="14346" name="Text Box 6">
              <a:extLst>
                <a:ext uri="{FF2B5EF4-FFF2-40B4-BE49-F238E27FC236}">
                  <a16:creationId xmlns:a16="http://schemas.microsoft.com/office/drawing/2014/main" id="{C7EE3961-7FEF-45D1-9B49-70DACB794F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5" y="1488"/>
              <a:ext cx="4657" cy="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F0EDE3"/>
                      </a:gs>
                      <a:gs pos="100000">
                        <a:srgbClr val="FAF7EC">
                          <a:alpha val="39998"/>
                        </a:srgb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CC99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lnSpc>
                  <a:spcPct val="140000"/>
                </a:lnSpc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lnSpc>
                  <a:spcPct val="140000"/>
                </a:lnSpc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lnSpc>
                  <a:spcPct val="140000"/>
                </a:lnSpc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lnSpc>
                  <a:spcPct val="140000"/>
                </a:lnSpc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lnSpc>
                  <a:spcPct val="140000"/>
                </a:lnSpc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fontAlgn="ctr" hangingPunct="1">
                <a:lnSpc>
                  <a:spcPct val="95000"/>
                </a:lnSpc>
                <a:buClr>
                  <a:srgbClr val="CC9900"/>
                </a:buClr>
                <a:buSzPct val="150000"/>
                <a:buFont typeface="Wingdings" panose="05000000000000000000" pitchFamily="2" charset="2"/>
                <a:buNone/>
              </a:pPr>
              <a:r>
                <a:rPr lang="en-US" altLang="en-US" sz="2216" b="1">
                  <a:solidFill>
                    <a:srgbClr val="A30105"/>
                  </a:solidFill>
                </a:rPr>
                <a:t>Reliability:  </a:t>
              </a:r>
              <a:r>
                <a:rPr lang="en-US" altLang="en-US" sz="2216" b="1">
                  <a:solidFill>
                    <a:srgbClr val="000000"/>
                  </a:solidFill>
                </a:rPr>
                <a:t>Dependable and accurate performance</a:t>
              </a:r>
            </a:p>
          </p:txBody>
        </p:sp>
        <p:sp>
          <p:nvSpPr>
            <p:cNvPr id="14347" name="Rectangle 9">
              <a:extLst>
                <a:ext uri="{FF2B5EF4-FFF2-40B4-BE49-F238E27FC236}">
                  <a16:creationId xmlns:a16="http://schemas.microsoft.com/office/drawing/2014/main" id="{27799650-3DE6-4588-9049-13DBCBED6E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" y="2592"/>
              <a:ext cx="4992" cy="576"/>
            </a:xfrm>
            <a:prstGeom prst="rect">
              <a:avLst/>
            </a:prstGeom>
            <a:solidFill>
              <a:srgbClr val="FF9900">
                <a:alpha val="749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lnSpc>
                  <a:spcPct val="140000"/>
                </a:lnSpc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lnSpc>
                  <a:spcPct val="140000"/>
                </a:lnSpc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lnSpc>
                  <a:spcPct val="140000"/>
                </a:lnSpc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lnSpc>
                  <a:spcPct val="140000"/>
                </a:lnSpc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lnSpc>
                  <a:spcPct val="140000"/>
                </a:lnSpc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108"/>
            </a:p>
          </p:txBody>
        </p:sp>
        <p:sp>
          <p:nvSpPr>
            <p:cNvPr id="14348" name="Text Box 10">
              <a:extLst>
                <a:ext uri="{FF2B5EF4-FFF2-40B4-BE49-F238E27FC236}">
                  <a16:creationId xmlns:a16="http://schemas.microsoft.com/office/drawing/2014/main" id="{E1FF965D-4DD0-4F96-8B37-068AF1C8A4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5" y="2688"/>
              <a:ext cx="4896" cy="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F0EDE3"/>
                      </a:gs>
                      <a:gs pos="100000">
                        <a:srgbClr val="FAF7EC">
                          <a:alpha val="39998"/>
                        </a:srgb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CC99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lnSpc>
                  <a:spcPct val="140000"/>
                </a:lnSpc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lnSpc>
                  <a:spcPct val="140000"/>
                </a:lnSpc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lnSpc>
                  <a:spcPct val="140000"/>
                </a:lnSpc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lnSpc>
                  <a:spcPct val="140000"/>
                </a:lnSpc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lnSpc>
                  <a:spcPct val="140000"/>
                </a:lnSpc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fontAlgn="ctr" hangingPunct="1">
                <a:lnSpc>
                  <a:spcPct val="95000"/>
                </a:lnSpc>
                <a:buClr>
                  <a:srgbClr val="CC9900"/>
                </a:buClr>
                <a:buSzPct val="150000"/>
                <a:buFont typeface="Wingdings" panose="05000000000000000000" pitchFamily="2" charset="2"/>
                <a:buNone/>
              </a:pPr>
              <a:r>
                <a:rPr lang="en-US" altLang="en-US" sz="2216" b="1">
                  <a:solidFill>
                    <a:srgbClr val="A30105"/>
                  </a:solidFill>
                </a:rPr>
                <a:t>Assurance:  </a:t>
              </a:r>
              <a:r>
                <a:rPr lang="en-US" altLang="en-US" sz="2216" b="1">
                  <a:solidFill>
                    <a:srgbClr val="000000"/>
                  </a:solidFill>
                </a:rPr>
                <a:t>Competence, courtesy, credibility, security</a:t>
              </a:r>
            </a:p>
          </p:txBody>
        </p:sp>
        <p:sp>
          <p:nvSpPr>
            <p:cNvPr id="14349" name="Rectangle 11">
              <a:extLst>
                <a:ext uri="{FF2B5EF4-FFF2-40B4-BE49-F238E27FC236}">
                  <a16:creationId xmlns:a16="http://schemas.microsoft.com/office/drawing/2014/main" id="{D5A76D5A-A49E-4FB1-B989-B6F86FB5B8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" y="3168"/>
              <a:ext cx="4992" cy="576"/>
            </a:xfrm>
            <a:prstGeom prst="rect">
              <a:avLst/>
            </a:prstGeom>
            <a:solidFill>
              <a:srgbClr val="FF6600">
                <a:alpha val="98822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lnSpc>
                  <a:spcPct val="140000"/>
                </a:lnSpc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lnSpc>
                  <a:spcPct val="140000"/>
                </a:lnSpc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lnSpc>
                  <a:spcPct val="140000"/>
                </a:lnSpc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lnSpc>
                  <a:spcPct val="140000"/>
                </a:lnSpc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lnSpc>
                  <a:spcPct val="140000"/>
                </a:lnSpc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108"/>
            </a:p>
          </p:txBody>
        </p:sp>
        <p:sp>
          <p:nvSpPr>
            <p:cNvPr id="14350" name="Text Box 12">
              <a:extLst>
                <a:ext uri="{FF2B5EF4-FFF2-40B4-BE49-F238E27FC236}">
                  <a16:creationId xmlns:a16="http://schemas.microsoft.com/office/drawing/2014/main" id="{E1DC66FA-70E9-4A40-A874-4EEF4F52E6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5" y="3168"/>
              <a:ext cx="4800" cy="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F0EDE3"/>
                      </a:gs>
                      <a:gs pos="100000">
                        <a:srgbClr val="FAF7EC">
                          <a:alpha val="39998"/>
                        </a:srgb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CC99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lnSpc>
                  <a:spcPct val="140000"/>
                </a:lnSpc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lnSpc>
                  <a:spcPct val="140000"/>
                </a:lnSpc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lnSpc>
                  <a:spcPct val="140000"/>
                </a:lnSpc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lnSpc>
                  <a:spcPct val="140000"/>
                </a:lnSpc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lnSpc>
                  <a:spcPct val="140000"/>
                </a:lnSpc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fontAlgn="ctr" hangingPunct="1">
                <a:lnSpc>
                  <a:spcPct val="95000"/>
                </a:lnSpc>
                <a:buClr>
                  <a:srgbClr val="CC9900"/>
                </a:buClr>
                <a:buSzPct val="150000"/>
                <a:buFont typeface="Wingdings" panose="05000000000000000000" pitchFamily="2" charset="2"/>
                <a:buNone/>
              </a:pPr>
              <a:r>
                <a:rPr lang="en-US" altLang="en-US" sz="2216" b="1">
                  <a:solidFill>
                    <a:srgbClr val="A30105"/>
                  </a:solidFill>
                </a:rPr>
                <a:t>Empathy:  </a:t>
              </a:r>
              <a:r>
                <a:rPr lang="en-US" altLang="en-US" sz="2216" b="1">
                  <a:solidFill>
                    <a:srgbClr val="000000"/>
                  </a:solidFill>
                </a:rPr>
                <a:t>Easy access, good communication, understanding of customer</a:t>
              </a:r>
            </a:p>
          </p:txBody>
        </p:sp>
      </p:grp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C30256F-184C-4923-8AB6-E2F8A9D65AF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75861" y="2657602"/>
            <a:ext cx="8083825" cy="2541431"/>
          </a:xfrm>
        </p:spPr>
        <p:txBody>
          <a:bodyPr>
            <a:noAutofit/>
          </a:bodyPr>
          <a:lstStyle/>
          <a:p>
            <a:pPr algn="ctr"/>
            <a:r>
              <a:rPr lang="en-US" altLang="en-US" sz="3600" b="1" i="1" dirty="0">
                <a:solidFill>
                  <a:srgbClr val="000099"/>
                </a:solidFill>
              </a:rPr>
              <a:t>The Gap Model </a:t>
            </a:r>
            <a:br>
              <a:rPr lang="en-US" altLang="en-US" sz="3600" b="1" i="1" dirty="0">
                <a:solidFill>
                  <a:srgbClr val="000099"/>
                </a:solidFill>
              </a:rPr>
            </a:br>
            <a:br>
              <a:rPr lang="en-US" altLang="en-US" sz="3600" b="1" i="1" dirty="0">
                <a:solidFill>
                  <a:srgbClr val="000099"/>
                </a:solidFill>
              </a:rPr>
            </a:br>
            <a:r>
              <a:rPr lang="en-US" altLang="en-US" sz="3600" b="1" i="1" dirty="0">
                <a:solidFill>
                  <a:srgbClr val="000099"/>
                </a:solidFill>
              </a:rPr>
              <a:t>A Conceptual Tool to Identify and Correct Service Quality Problems</a:t>
            </a:r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A420F94-1C24-4762-9EB3-9F531B1D3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514600"/>
            <a:ext cx="7772400" cy="1984375"/>
          </a:xfrm>
          <a:prstGeom prst="rect">
            <a:avLst/>
          </a:prstGeom>
          <a:gradFill rotWithShape="1">
            <a:gsLst>
              <a:gs pos="0">
                <a:srgbClr val="F8F8F8">
                  <a:alpha val="79999"/>
                </a:srgbClr>
              </a:gs>
              <a:gs pos="100000">
                <a:srgbClr val="F4F4F4">
                  <a:alpha val="15999"/>
                </a:srgbClr>
              </a:gs>
            </a:gsLst>
            <a:lin ang="5400000" scaled="1"/>
          </a:gradFill>
          <a:ln w="9525" algn="ctr">
            <a:solidFill>
              <a:srgbClr val="FFCC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110000"/>
              </a:lnSpc>
              <a:buClrTx/>
              <a:buSzTx/>
              <a:buFontTx/>
              <a:buNone/>
            </a:pPr>
            <a:r>
              <a:rPr lang="en-US" altLang="en-US" sz="4400" b="1" i="0">
                <a:solidFill>
                  <a:srgbClr val="000099"/>
                </a:solidFill>
                <a:latin typeface="Garamond" panose="02020404030301010803" pitchFamily="18" charset="0"/>
              </a:rPr>
              <a:t>Measuring and Improving </a:t>
            </a:r>
            <a:br>
              <a:rPr lang="en-US" altLang="en-US" sz="4400" b="1" i="0">
                <a:solidFill>
                  <a:srgbClr val="000099"/>
                </a:solidFill>
                <a:latin typeface="Garamond" panose="02020404030301010803" pitchFamily="18" charset="0"/>
              </a:rPr>
            </a:br>
            <a:r>
              <a:rPr lang="en-US" altLang="en-US" sz="4400" b="1" i="0">
                <a:solidFill>
                  <a:srgbClr val="000099"/>
                </a:solidFill>
                <a:latin typeface="Garamond" panose="02020404030301010803" pitchFamily="18" charset="0"/>
              </a:rPr>
              <a:t>Service Quality</a:t>
            </a:r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C08F601-DDBA-453F-8EA8-F6D2CEBD30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5738" y="141912"/>
            <a:ext cx="6571343" cy="1049235"/>
          </a:xfrm>
        </p:spPr>
        <p:txBody>
          <a:bodyPr/>
          <a:lstStyle/>
          <a:p>
            <a:pPr eaLnBrk="1" hangingPunct="1"/>
            <a:r>
              <a:rPr lang="en-US" altLang="en-US" b="1" dirty="0"/>
              <a:t>Soft and Hard Measures </a:t>
            </a:r>
            <a:br>
              <a:rPr lang="en-US" altLang="en-US" b="1" dirty="0"/>
            </a:br>
            <a:r>
              <a:rPr lang="en-US" altLang="en-US" b="1" dirty="0"/>
              <a:t>of Service Quality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3382CD4-7C6C-4DC0-B240-17CFDEB5FBE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5738" y="1429687"/>
            <a:ext cx="8774112" cy="4348262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2400" b="1" i="1" dirty="0">
                <a:solidFill>
                  <a:srgbClr val="000099"/>
                </a:solidFill>
              </a:rPr>
              <a:t>Soft measures</a:t>
            </a:r>
            <a:r>
              <a:rPr lang="en-US" altLang="en-US" sz="2400" i="1" dirty="0"/>
              <a:t>—</a:t>
            </a:r>
            <a:r>
              <a:rPr lang="en-US" altLang="en-US" sz="2400" dirty="0"/>
              <a:t>not easily observed, must be collected by talking to customers, employees, or others</a:t>
            </a:r>
          </a:p>
          <a:p>
            <a:pPr lvl="1" eaLnBrk="1" hangingPunct="1">
              <a:spcBef>
                <a:spcPct val="20000"/>
              </a:spcBef>
            </a:pPr>
            <a:r>
              <a:rPr lang="en-US" altLang="zh-CN" sz="1800" dirty="0">
                <a:ea typeface="SimSun" panose="02010600030101010101" pitchFamily="2" charset="-122"/>
              </a:rPr>
              <a:t>Provide direction, guidance, and feedback to employees on ways to achieve customer satisfaction </a:t>
            </a:r>
          </a:p>
          <a:p>
            <a:pPr lvl="1" eaLnBrk="1" hangingPunct="1"/>
            <a:r>
              <a:rPr lang="en-US" altLang="zh-CN" sz="1800" dirty="0">
                <a:ea typeface="SimSun" panose="02010600030101010101" pitchFamily="2" charset="-122"/>
              </a:rPr>
              <a:t>Can be quantified by measuring customer perceptions and beliefs </a:t>
            </a:r>
            <a:endParaRPr lang="en-US" altLang="en-US" sz="1800" dirty="0"/>
          </a:p>
          <a:p>
            <a:pPr lvl="2" eaLnBrk="1" hangingPunct="1">
              <a:spcBef>
                <a:spcPct val="30000"/>
              </a:spcBef>
            </a:pPr>
            <a:r>
              <a:rPr lang="en-US" altLang="en-US" sz="2000" dirty="0"/>
              <a:t>For example: SERVQUAL, surveys, and customer advisory panels</a:t>
            </a:r>
          </a:p>
          <a:p>
            <a:pPr eaLnBrk="1" hangingPunct="1"/>
            <a:r>
              <a:rPr lang="en-US" altLang="en-US" sz="2400" b="1" i="1" dirty="0">
                <a:solidFill>
                  <a:srgbClr val="000099"/>
                </a:solidFill>
              </a:rPr>
              <a:t>Hard measures</a:t>
            </a:r>
            <a:r>
              <a:rPr lang="en-US" altLang="en-US" sz="2400" i="1" dirty="0"/>
              <a:t>—</a:t>
            </a:r>
            <a:r>
              <a:rPr lang="en-US" altLang="en-US" sz="2400" dirty="0"/>
              <a:t>can be counted, timed, or measured through audits</a:t>
            </a:r>
          </a:p>
          <a:p>
            <a:pPr lvl="1" eaLnBrk="1" hangingPunct="1">
              <a:spcBef>
                <a:spcPct val="20000"/>
              </a:spcBef>
            </a:pPr>
            <a:r>
              <a:rPr lang="en-US" altLang="en-US" sz="1800" dirty="0"/>
              <a:t>Typically operational processes or outcomes</a:t>
            </a:r>
          </a:p>
          <a:p>
            <a:pPr lvl="1" eaLnBrk="1" hangingPunct="1"/>
            <a:r>
              <a:rPr lang="en-US" altLang="zh-CN" sz="1800" dirty="0">
                <a:ea typeface="SimSun" panose="02010600030101010101" pitchFamily="2" charset="-122"/>
              </a:rPr>
              <a:t>Standards often set with reference to percentage of occasions on which a particular measure is achieved </a:t>
            </a:r>
            <a:endParaRPr lang="en-US" altLang="en-US" sz="1800" dirty="0"/>
          </a:p>
          <a:p>
            <a:pPr lvl="1" eaLnBrk="1" hangingPunct="1"/>
            <a:r>
              <a:rPr lang="en-US" altLang="en-US" sz="1800" dirty="0"/>
              <a:t>Control charts are useful for displaying performance over time against specific quality standards</a:t>
            </a:r>
          </a:p>
          <a:p>
            <a:pPr eaLnBrk="1" hangingPunct="1"/>
            <a:endParaRPr lang="en-US" altLang="en-US" sz="2400" dirty="0"/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E8E6A2F-6466-4179-9CDB-7AC01127C8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2600" y="142625"/>
            <a:ext cx="6571343" cy="1049235"/>
          </a:xfrm>
        </p:spPr>
        <p:txBody>
          <a:bodyPr/>
          <a:lstStyle/>
          <a:p>
            <a:pPr eaLnBrk="1" hangingPunct="1"/>
            <a:r>
              <a:rPr lang="en-US" altLang="en-US" b="1" dirty="0"/>
              <a:t>Hard Measures of Service Quality</a:t>
            </a:r>
          </a:p>
        </p:txBody>
      </p:sp>
      <p:sp>
        <p:nvSpPr>
          <p:cNvPr id="11267" name="Rectangle 4">
            <a:extLst>
              <a:ext uri="{FF2B5EF4-FFF2-40B4-BE49-F238E27FC236}">
                <a16:creationId xmlns:a16="http://schemas.microsoft.com/office/drawing/2014/main" id="{EE7F31B4-AC31-47AD-A60D-4C71002A59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82600" y="1371600"/>
            <a:ext cx="8280400" cy="5486400"/>
          </a:xfrm>
        </p:spPr>
        <p:txBody>
          <a:bodyPr/>
          <a:lstStyle/>
          <a:p>
            <a:pPr eaLnBrk="1" hangingPunct="1"/>
            <a:r>
              <a:rPr lang="en-US" altLang="en-US" sz="2200" dirty="0"/>
              <a:t>Control charts to monitor a single variable</a:t>
            </a:r>
          </a:p>
          <a:p>
            <a:pPr lvl="1" eaLnBrk="1" hangingPunct="1">
              <a:spcBef>
                <a:spcPct val="20000"/>
              </a:spcBef>
            </a:pPr>
            <a:r>
              <a:rPr lang="en-US" altLang="zh-CN" dirty="0">
                <a:ea typeface="SimSun" panose="02010600030101010101" pitchFamily="2" charset="-122"/>
              </a:rPr>
              <a:t>Offer a simple method of displaying performance over time against specific quality standards </a:t>
            </a:r>
          </a:p>
          <a:p>
            <a:pPr lvl="1" eaLnBrk="1" hangingPunct="1"/>
            <a:r>
              <a:rPr lang="en-US" altLang="zh-CN" dirty="0">
                <a:ea typeface="SimSun" panose="02010600030101010101" pitchFamily="2" charset="-122"/>
              </a:rPr>
              <a:t>Are only good if data on which they are based is accurate </a:t>
            </a:r>
          </a:p>
          <a:p>
            <a:pPr lvl="1" eaLnBrk="1" hangingPunct="1"/>
            <a:r>
              <a:rPr lang="en-US" altLang="zh-CN" dirty="0">
                <a:ea typeface="SimSun" panose="02010600030101010101" pitchFamily="2" charset="-122"/>
              </a:rPr>
              <a:t>Enable easy identification of trends </a:t>
            </a:r>
          </a:p>
          <a:p>
            <a:pPr eaLnBrk="1" hangingPunct="1"/>
            <a:r>
              <a:rPr lang="en-US" altLang="en-US" sz="2200" dirty="0"/>
              <a:t>Service quality indexes</a:t>
            </a:r>
          </a:p>
          <a:p>
            <a:pPr lvl="1" eaLnBrk="1" hangingPunct="1">
              <a:spcBef>
                <a:spcPct val="20000"/>
              </a:spcBef>
            </a:pPr>
            <a:r>
              <a:rPr lang="en-US" altLang="zh-CN" dirty="0">
                <a:ea typeface="SimSun" panose="02010600030101010101" pitchFamily="2" charset="-122"/>
              </a:rPr>
              <a:t>E</a:t>
            </a:r>
            <a:r>
              <a:rPr lang="en-US" altLang="zh-CN" sz="2200" dirty="0">
                <a:ea typeface="SimSun" panose="02010600030101010101" pitchFamily="2" charset="-122"/>
              </a:rPr>
              <a:t>mbrace key activities that have an impact on customers </a:t>
            </a:r>
            <a:endParaRPr lang="en-US" altLang="en-US" sz="22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200" dirty="0">
              <a:solidFill>
                <a:srgbClr val="000000"/>
              </a:solidFill>
            </a:endParaRPr>
          </a:p>
        </p:txBody>
      </p:sp>
      <p:grpSp>
        <p:nvGrpSpPr>
          <p:cNvPr id="11268" name="Group 7">
            <a:extLst>
              <a:ext uri="{FF2B5EF4-FFF2-40B4-BE49-F238E27FC236}">
                <a16:creationId xmlns:a16="http://schemas.microsoft.com/office/drawing/2014/main" id="{D5615D90-C910-44D6-B71E-54938AEFC413}"/>
              </a:ext>
            </a:extLst>
          </p:cNvPr>
          <p:cNvGrpSpPr>
            <a:grpSpLocks/>
          </p:cNvGrpSpPr>
          <p:nvPr/>
        </p:nvGrpSpPr>
        <p:grpSpPr bwMode="auto">
          <a:xfrm>
            <a:off x="5291138" y="4494213"/>
            <a:ext cx="3319462" cy="1751012"/>
            <a:chOff x="2880" y="2544"/>
            <a:chExt cx="2712" cy="1510"/>
          </a:xfrm>
        </p:grpSpPr>
        <p:sp>
          <p:nvSpPr>
            <p:cNvPr id="11269" name="AutoShape 8">
              <a:extLst>
                <a:ext uri="{FF2B5EF4-FFF2-40B4-BE49-F238E27FC236}">
                  <a16:creationId xmlns:a16="http://schemas.microsoft.com/office/drawing/2014/main" id="{A06D13C4-0697-4E53-8C0D-22F879A2397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880" y="2544"/>
              <a:ext cx="2712" cy="1510"/>
            </a:xfrm>
            <a:prstGeom prst="rect">
              <a:avLst/>
            </a:prstGeom>
            <a:gradFill rotWithShape="1">
              <a:gsLst>
                <a:gs pos="0">
                  <a:srgbClr val="FFFF99"/>
                </a:gs>
                <a:gs pos="100000">
                  <a:srgbClr val="FFFFE0">
                    <a:alpha val="87999"/>
                  </a:srgbClr>
                </a:gs>
              </a:gsLst>
              <a:lin ang="540000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270" name="Group 9">
              <a:extLst>
                <a:ext uri="{FF2B5EF4-FFF2-40B4-BE49-F238E27FC236}">
                  <a16:creationId xmlns:a16="http://schemas.microsoft.com/office/drawing/2014/main" id="{159CAE80-E870-4372-BD64-0DD39152F2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35" y="2550"/>
              <a:ext cx="2401" cy="1503"/>
              <a:chOff x="3035" y="2550"/>
              <a:chExt cx="2401" cy="1503"/>
            </a:xfrm>
          </p:grpSpPr>
          <p:sp>
            <p:nvSpPr>
              <p:cNvPr id="11283" name="Line 10">
                <a:extLst>
                  <a:ext uri="{FF2B5EF4-FFF2-40B4-BE49-F238E27FC236}">
                    <a16:creationId xmlns:a16="http://schemas.microsoft.com/office/drawing/2014/main" id="{AF3A9436-1384-4B53-B33E-98C99159BC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35" y="2550"/>
                <a:ext cx="1" cy="1503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4" name="Line 11">
                <a:extLst>
                  <a:ext uri="{FF2B5EF4-FFF2-40B4-BE49-F238E27FC236}">
                    <a16:creationId xmlns:a16="http://schemas.microsoft.com/office/drawing/2014/main" id="{716FCB20-103C-4B8B-8B81-6B3D8A16D2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85" y="2550"/>
                <a:ext cx="1" cy="1503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5" name="Line 12">
                <a:extLst>
                  <a:ext uri="{FF2B5EF4-FFF2-40B4-BE49-F238E27FC236}">
                    <a16:creationId xmlns:a16="http://schemas.microsoft.com/office/drawing/2014/main" id="{3D5B46E6-FD9F-4072-9C06-C2AA938B03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35" y="2550"/>
                <a:ext cx="1" cy="1503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6" name="Line 13">
                <a:extLst>
                  <a:ext uri="{FF2B5EF4-FFF2-40B4-BE49-F238E27FC236}">
                    <a16:creationId xmlns:a16="http://schemas.microsoft.com/office/drawing/2014/main" id="{A0646805-6631-49C7-A581-D16D6BECD7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85" y="2550"/>
                <a:ext cx="1" cy="1503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7" name="Line 14">
                <a:extLst>
                  <a:ext uri="{FF2B5EF4-FFF2-40B4-BE49-F238E27FC236}">
                    <a16:creationId xmlns:a16="http://schemas.microsoft.com/office/drawing/2014/main" id="{64534877-0EB4-48AD-A213-5EAE73FC4A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35" y="2550"/>
                <a:ext cx="1" cy="1503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8" name="Line 15">
                <a:extLst>
                  <a:ext uri="{FF2B5EF4-FFF2-40B4-BE49-F238E27FC236}">
                    <a16:creationId xmlns:a16="http://schemas.microsoft.com/office/drawing/2014/main" id="{2E8F4475-3EC3-4AEA-AD5C-758B5A6F34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85" y="2550"/>
                <a:ext cx="1" cy="1503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9" name="Line 16">
                <a:extLst>
                  <a:ext uri="{FF2B5EF4-FFF2-40B4-BE49-F238E27FC236}">
                    <a16:creationId xmlns:a16="http://schemas.microsoft.com/office/drawing/2014/main" id="{1D2F0096-D1FD-4E60-8661-0D58EA2224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5" y="2550"/>
                <a:ext cx="1" cy="1503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0" name="Line 17">
                <a:extLst>
                  <a:ext uri="{FF2B5EF4-FFF2-40B4-BE49-F238E27FC236}">
                    <a16:creationId xmlns:a16="http://schemas.microsoft.com/office/drawing/2014/main" id="{DFA250E2-8708-443D-AA01-5A9DFD529D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85" y="2550"/>
                <a:ext cx="1" cy="1503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1" name="Line 18">
                <a:extLst>
                  <a:ext uri="{FF2B5EF4-FFF2-40B4-BE49-F238E27FC236}">
                    <a16:creationId xmlns:a16="http://schemas.microsoft.com/office/drawing/2014/main" id="{01E1B218-6F8F-45BE-82B9-15A937F1A5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35" y="2550"/>
                <a:ext cx="1" cy="1503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2" name="Line 19">
                <a:extLst>
                  <a:ext uri="{FF2B5EF4-FFF2-40B4-BE49-F238E27FC236}">
                    <a16:creationId xmlns:a16="http://schemas.microsoft.com/office/drawing/2014/main" id="{7A7120C8-EB61-46DA-BE4E-FDA20A4CF6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35" y="2551"/>
                <a:ext cx="1" cy="150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3" name="Line 20">
                <a:extLst>
                  <a:ext uri="{FF2B5EF4-FFF2-40B4-BE49-F238E27FC236}">
                    <a16:creationId xmlns:a16="http://schemas.microsoft.com/office/drawing/2014/main" id="{A6BB7ABC-DE35-4792-A89E-D57A23974F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85" y="2551"/>
                <a:ext cx="1" cy="150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4" name="Line 21">
                <a:extLst>
                  <a:ext uri="{FF2B5EF4-FFF2-40B4-BE49-F238E27FC236}">
                    <a16:creationId xmlns:a16="http://schemas.microsoft.com/office/drawing/2014/main" id="{72DC238A-E58A-4041-973A-AFACF15C4D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35" y="2551"/>
                <a:ext cx="1" cy="150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5" name="Line 22">
                <a:extLst>
                  <a:ext uri="{FF2B5EF4-FFF2-40B4-BE49-F238E27FC236}">
                    <a16:creationId xmlns:a16="http://schemas.microsoft.com/office/drawing/2014/main" id="{159A21E5-BF5C-45EF-8AEA-35CFD57B64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985" y="2551"/>
                <a:ext cx="1" cy="150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6" name="Line 23">
                <a:extLst>
                  <a:ext uri="{FF2B5EF4-FFF2-40B4-BE49-F238E27FC236}">
                    <a16:creationId xmlns:a16="http://schemas.microsoft.com/office/drawing/2014/main" id="{407C1C82-A1B6-430D-B31D-C742F4D200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35" y="2551"/>
                <a:ext cx="1" cy="150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7" name="Line 24">
                <a:extLst>
                  <a:ext uri="{FF2B5EF4-FFF2-40B4-BE49-F238E27FC236}">
                    <a16:creationId xmlns:a16="http://schemas.microsoft.com/office/drawing/2014/main" id="{926E3A98-1EEB-44C8-8656-1AE14069F7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685" y="2551"/>
                <a:ext cx="1" cy="150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8" name="Line 25">
                <a:extLst>
                  <a:ext uri="{FF2B5EF4-FFF2-40B4-BE49-F238E27FC236}">
                    <a16:creationId xmlns:a16="http://schemas.microsoft.com/office/drawing/2014/main" id="{1CB90935-DD6C-4B51-A0A1-730C73BF55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35" y="2551"/>
                <a:ext cx="1" cy="150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9" name="Line 26">
                <a:extLst>
                  <a:ext uri="{FF2B5EF4-FFF2-40B4-BE49-F238E27FC236}">
                    <a16:creationId xmlns:a16="http://schemas.microsoft.com/office/drawing/2014/main" id="{6C4AD1A7-034D-4900-B569-62A43B65F8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84" y="2551"/>
                <a:ext cx="1" cy="150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271" name="Group 27">
              <a:extLst>
                <a:ext uri="{FF2B5EF4-FFF2-40B4-BE49-F238E27FC236}">
                  <a16:creationId xmlns:a16="http://schemas.microsoft.com/office/drawing/2014/main" id="{38FD6ED3-C1BF-47A4-9DC9-755CE5DD33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4" y="2700"/>
              <a:ext cx="2707" cy="1199"/>
              <a:chOff x="2884" y="2700"/>
              <a:chExt cx="2707" cy="1199"/>
            </a:xfrm>
          </p:grpSpPr>
          <p:sp>
            <p:nvSpPr>
              <p:cNvPr id="11274" name="Line 28">
                <a:extLst>
                  <a:ext uri="{FF2B5EF4-FFF2-40B4-BE49-F238E27FC236}">
                    <a16:creationId xmlns:a16="http://schemas.microsoft.com/office/drawing/2014/main" id="{31B78365-6E33-4869-97C9-02C826A09C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4" y="3299"/>
                <a:ext cx="2706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5" name="Line 29">
                <a:extLst>
                  <a:ext uri="{FF2B5EF4-FFF2-40B4-BE49-F238E27FC236}">
                    <a16:creationId xmlns:a16="http://schemas.microsoft.com/office/drawing/2014/main" id="{B0B74518-3B4A-4D86-8477-A0115E59A6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4" y="3149"/>
                <a:ext cx="2707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6" name="Line 30">
                <a:extLst>
                  <a:ext uri="{FF2B5EF4-FFF2-40B4-BE49-F238E27FC236}">
                    <a16:creationId xmlns:a16="http://schemas.microsoft.com/office/drawing/2014/main" id="{FB85C68A-C7B4-4274-AABC-8406373F2F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4" y="2999"/>
                <a:ext cx="2707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7" name="Line 31">
                <a:extLst>
                  <a:ext uri="{FF2B5EF4-FFF2-40B4-BE49-F238E27FC236}">
                    <a16:creationId xmlns:a16="http://schemas.microsoft.com/office/drawing/2014/main" id="{2BD594A9-EFC5-49F7-8C3F-254B3CDF18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4" y="2849"/>
                <a:ext cx="2707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8" name="Line 32">
                <a:extLst>
                  <a:ext uri="{FF2B5EF4-FFF2-40B4-BE49-F238E27FC236}">
                    <a16:creationId xmlns:a16="http://schemas.microsoft.com/office/drawing/2014/main" id="{F064F65E-171F-46B0-A2AB-487008718E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4" y="2700"/>
                <a:ext cx="2707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9" name="Line 33">
                <a:extLst>
                  <a:ext uri="{FF2B5EF4-FFF2-40B4-BE49-F238E27FC236}">
                    <a16:creationId xmlns:a16="http://schemas.microsoft.com/office/drawing/2014/main" id="{C1E199FB-A3C9-4BD9-A24F-149968E89E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4" y="3898"/>
                <a:ext cx="2707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0" name="Line 34">
                <a:extLst>
                  <a:ext uri="{FF2B5EF4-FFF2-40B4-BE49-F238E27FC236}">
                    <a16:creationId xmlns:a16="http://schemas.microsoft.com/office/drawing/2014/main" id="{2E211EAE-E222-4D1B-9FF1-3B5859161B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4" y="3748"/>
                <a:ext cx="2707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1" name="Line 35">
                <a:extLst>
                  <a:ext uri="{FF2B5EF4-FFF2-40B4-BE49-F238E27FC236}">
                    <a16:creationId xmlns:a16="http://schemas.microsoft.com/office/drawing/2014/main" id="{DD4EE73E-A9F5-458A-9AB7-73F24FFDE3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4" y="3598"/>
                <a:ext cx="2707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2" name="Line 36">
                <a:extLst>
                  <a:ext uri="{FF2B5EF4-FFF2-40B4-BE49-F238E27FC236}">
                    <a16:creationId xmlns:a16="http://schemas.microsoft.com/office/drawing/2014/main" id="{46584057-3D98-43C9-9083-AA29EEA0D9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4" y="3448"/>
                <a:ext cx="2707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72" name="Freeform 37">
              <a:extLst>
                <a:ext uri="{FF2B5EF4-FFF2-40B4-BE49-F238E27FC236}">
                  <a16:creationId xmlns:a16="http://schemas.microsoft.com/office/drawing/2014/main" id="{72DB6A6E-452E-458E-A3D6-9AB476CCFF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2" y="2703"/>
              <a:ext cx="2655" cy="1190"/>
            </a:xfrm>
            <a:custGeom>
              <a:avLst/>
              <a:gdLst>
                <a:gd name="T0" fmla="*/ 0 w 5308"/>
                <a:gd name="T1" fmla="*/ 267 h 2381"/>
                <a:gd name="T2" fmla="*/ 113 w 5308"/>
                <a:gd name="T3" fmla="*/ 193 h 2381"/>
                <a:gd name="T4" fmla="*/ 176 w 5308"/>
                <a:gd name="T5" fmla="*/ 264 h 2381"/>
                <a:gd name="T6" fmla="*/ 263 w 5308"/>
                <a:gd name="T7" fmla="*/ 155 h 2381"/>
                <a:gd name="T8" fmla="*/ 338 w 5308"/>
                <a:gd name="T9" fmla="*/ 225 h 2381"/>
                <a:gd name="T10" fmla="*/ 447 w 5308"/>
                <a:gd name="T11" fmla="*/ 90 h 2381"/>
                <a:gd name="T12" fmla="*/ 526 w 5308"/>
                <a:gd name="T13" fmla="*/ 155 h 2381"/>
                <a:gd name="T14" fmla="*/ 638 w 5308"/>
                <a:gd name="T15" fmla="*/ 18 h 2381"/>
                <a:gd name="T16" fmla="*/ 626 w 5308"/>
                <a:gd name="T17" fmla="*/ 6 h 2381"/>
                <a:gd name="T18" fmla="*/ 664 w 5308"/>
                <a:gd name="T19" fmla="*/ 0 h 2381"/>
                <a:gd name="T20" fmla="*/ 663 w 5308"/>
                <a:gd name="T21" fmla="*/ 43 h 2381"/>
                <a:gd name="T22" fmla="*/ 650 w 5308"/>
                <a:gd name="T23" fmla="*/ 31 h 2381"/>
                <a:gd name="T24" fmla="*/ 527 w 5308"/>
                <a:gd name="T25" fmla="*/ 183 h 2381"/>
                <a:gd name="T26" fmla="*/ 451 w 5308"/>
                <a:gd name="T27" fmla="*/ 118 h 2381"/>
                <a:gd name="T28" fmla="*/ 338 w 5308"/>
                <a:gd name="T29" fmla="*/ 255 h 2381"/>
                <a:gd name="T30" fmla="*/ 266 w 5308"/>
                <a:gd name="T31" fmla="*/ 186 h 2381"/>
                <a:gd name="T32" fmla="*/ 176 w 5308"/>
                <a:gd name="T33" fmla="*/ 297 h 2381"/>
                <a:gd name="T34" fmla="*/ 108 w 5308"/>
                <a:gd name="T35" fmla="*/ 219 h 2381"/>
                <a:gd name="T36" fmla="*/ 0 w 5308"/>
                <a:gd name="T37" fmla="*/ 292 h 2381"/>
                <a:gd name="T38" fmla="*/ 0 w 5308"/>
                <a:gd name="T39" fmla="*/ 267 h 238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308"/>
                <a:gd name="T61" fmla="*/ 0 h 2381"/>
                <a:gd name="T62" fmla="*/ 5308 w 5308"/>
                <a:gd name="T63" fmla="*/ 2381 h 238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308" h="2381">
                  <a:moveTo>
                    <a:pt x="0" y="2143"/>
                  </a:moveTo>
                  <a:lnTo>
                    <a:pt x="900" y="1546"/>
                  </a:lnTo>
                  <a:lnTo>
                    <a:pt x="1408" y="2119"/>
                  </a:lnTo>
                  <a:lnTo>
                    <a:pt x="2100" y="1246"/>
                  </a:lnTo>
                  <a:lnTo>
                    <a:pt x="2696" y="1807"/>
                  </a:lnTo>
                  <a:lnTo>
                    <a:pt x="3571" y="722"/>
                  </a:lnTo>
                  <a:lnTo>
                    <a:pt x="4200" y="1246"/>
                  </a:lnTo>
                  <a:lnTo>
                    <a:pt x="5100" y="149"/>
                  </a:lnTo>
                  <a:lnTo>
                    <a:pt x="5001" y="49"/>
                  </a:lnTo>
                  <a:lnTo>
                    <a:pt x="5308" y="0"/>
                  </a:lnTo>
                  <a:lnTo>
                    <a:pt x="5296" y="349"/>
                  </a:lnTo>
                  <a:lnTo>
                    <a:pt x="5197" y="249"/>
                  </a:lnTo>
                  <a:lnTo>
                    <a:pt x="4208" y="1471"/>
                  </a:lnTo>
                  <a:lnTo>
                    <a:pt x="3601" y="947"/>
                  </a:lnTo>
                  <a:lnTo>
                    <a:pt x="2701" y="2044"/>
                  </a:lnTo>
                  <a:lnTo>
                    <a:pt x="2121" y="1495"/>
                  </a:lnTo>
                  <a:lnTo>
                    <a:pt x="1408" y="2381"/>
                  </a:lnTo>
                  <a:lnTo>
                    <a:pt x="859" y="1759"/>
                  </a:lnTo>
                  <a:lnTo>
                    <a:pt x="0" y="2343"/>
                  </a:lnTo>
                  <a:lnTo>
                    <a:pt x="0" y="21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73" name="Freeform 38">
              <a:extLst>
                <a:ext uri="{FF2B5EF4-FFF2-40B4-BE49-F238E27FC236}">
                  <a16:creationId xmlns:a16="http://schemas.microsoft.com/office/drawing/2014/main" id="{5BEA89D6-D9B0-4AF9-956D-75168767AD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4" y="2675"/>
              <a:ext cx="2655" cy="1190"/>
            </a:xfrm>
            <a:custGeom>
              <a:avLst/>
              <a:gdLst>
                <a:gd name="T0" fmla="*/ 0 w 5309"/>
                <a:gd name="T1" fmla="*/ 268 h 2381"/>
                <a:gd name="T2" fmla="*/ 113 w 5309"/>
                <a:gd name="T3" fmla="*/ 193 h 2381"/>
                <a:gd name="T4" fmla="*/ 176 w 5309"/>
                <a:gd name="T5" fmla="*/ 264 h 2381"/>
                <a:gd name="T6" fmla="*/ 263 w 5309"/>
                <a:gd name="T7" fmla="*/ 155 h 2381"/>
                <a:gd name="T8" fmla="*/ 338 w 5309"/>
                <a:gd name="T9" fmla="*/ 225 h 2381"/>
                <a:gd name="T10" fmla="*/ 447 w 5309"/>
                <a:gd name="T11" fmla="*/ 90 h 2381"/>
                <a:gd name="T12" fmla="*/ 526 w 5309"/>
                <a:gd name="T13" fmla="*/ 155 h 2381"/>
                <a:gd name="T14" fmla="*/ 638 w 5309"/>
                <a:gd name="T15" fmla="*/ 18 h 2381"/>
                <a:gd name="T16" fmla="*/ 625 w 5309"/>
                <a:gd name="T17" fmla="*/ 6 h 2381"/>
                <a:gd name="T18" fmla="*/ 664 w 5309"/>
                <a:gd name="T19" fmla="*/ 0 h 2381"/>
                <a:gd name="T20" fmla="*/ 663 w 5309"/>
                <a:gd name="T21" fmla="*/ 43 h 2381"/>
                <a:gd name="T22" fmla="*/ 650 w 5309"/>
                <a:gd name="T23" fmla="*/ 31 h 2381"/>
                <a:gd name="T24" fmla="*/ 526 w 5309"/>
                <a:gd name="T25" fmla="*/ 183 h 2381"/>
                <a:gd name="T26" fmla="*/ 451 w 5309"/>
                <a:gd name="T27" fmla="*/ 118 h 2381"/>
                <a:gd name="T28" fmla="*/ 338 w 5309"/>
                <a:gd name="T29" fmla="*/ 255 h 2381"/>
                <a:gd name="T30" fmla="*/ 266 w 5309"/>
                <a:gd name="T31" fmla="*/ 187 h 2381"/>
                <a:gd name="T32" fmla="*/ 176 w 5309"/>
                <a:gd name="T33" fmla="*/ 297 h 2381"/>
                <a:gd name="T34" fmla="*/ 108 w 5309"/>
                <a:gd name="T35" fmla="*/ 219 h 2381"/>
                <a:gd name="T36" fmla="*/ 0 w 5309"/>
                <a:gd name="T37" fmla="*/ 292 h 2381"/>
                <a:gd name="T38" fmla="*/ 0 w 5309"/>
                <a:gd name="T39" fmla="*/ 268 h 238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309"/>
                <a:gd name="T61" fmla="*/ 0 h 2381"/>
                <a:gd name="T62" fmla="*/ 5309 w 5309"/>
                <a:gd name="T63" fmla="*/ 2381 h 238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309" h="2381">
                  <a:moveTo>
                    <a:pt x="0" y="2144"/>
                  </a:moveTo>
                  <a:lnTo>
                    <a:pt x="901" y="1545"/>
                  </a:lnTo>
                  <a:lnTo>
                    <a:pt x="1408" y="2119"/>
                  </a:lnTo>
                  <a:lnTo>
                    <a:pt x="2101" y="1246"/>
                  </a:lnTo>
                  <a:lnTo>
                    <a:pt x="2697" y="1806"/>
                  </a:lnTo>
                  <a:lnTo>
                    <a:pt x="3572" y="722"/>
                  </a:lnTo>
                  <a:lnTo>
                    <a:pt x="4201" y="1246"/>
                  </a:lnTo>
                  <a:lnTo>
                    <a:pt x="5101" y="149"/>
                  </a:lnTo>
                  <a:lnTo>
                    <a:pt x="5000" y="50"/>
                  </a:lnTo>
                  <a:lnTo>
                    <a:pt x="5309" y="0"/>
                  </a:lnTo>
                  <a:lnTo>
                    <a:pt x="5297" y="349"/>
                  </a:lnTo>
                  <a:lnTo>
                    <a:pt x="5196" y="249"/>
                  </a:lnTo>
                  <a:lnTo>
                    <a:pt x="4208" y="1471"/>
                  </a:lnTo>
                  <a:lnTo>
                    <a:pt x="3601" y="947"/>
                  </a:lnTo>
                  <a:lnTo>
                    <a:pt x="2701" y="2044"/>
                  </a:lnTo>
                  <a:lnTo>
                    <a:pt x="2121" y="1496"/>
                  </a:lnTo>
                  <a:lnTo>
                    <a:pt x="1408" y="2381"/>
                  </a:lnTo>
                  <a:lnTo>
                    <a:pt x="859" y="1758"/>
                  </a:lnTo>
                  <a:lnTo>
                    <a:pt x="0" y="2343"/>
                  </a:lnTo>
                  <a:lnTo>
                    <a:pt x="0" y="2144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0AC5C8A8-7510-4957-88A6-04D4A8B501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7687" y="109692"/>
            <a:ext cx="6571343" cy="104923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/>
              <a:t>Composition of FedEx’s </a:t>
            </a:r>
            <a:br>
              <a:rPr lang="en-US" altLang="en-US" b="1" dirty="0"/>
            </a:br>
            <a:r>
              <a:rPr lang="en-US" altLang="en-US" b="1" dirty="0"/>
              <a:t>Service Quality Index—SQI</a:t>
            </a:r>
            <a:endParaRPr lang="en-US" altLang="en-US" sz="2000" b="1" dirty="0"/>
          </a:p>
        </p:txBody>
      </p:sp>
      <p:grpSp>
        <p:nvGrpSpPr>
          <p:cNvPr id="12291" name="Group 17">
            <a:extLst>
              <a:ext uri="{FF2B5EF4-FFF2-40B4-BE49-F238E27FC236}">
                <a16:creationId xmlns:a16="http://schemas.microsoft.com/office/drawing/2014/main" id="{D0F37ED2-6662-4207-ACC0-DDDB7178CD04}"/>
              </a:ext>
            </a:extLst>
          </p:cNvPr>
          <p:cNvGrpSpPr>
            <a:grpSpLocks/>
          </p:cNvGrpSpPr>
          <p:nvPr/>
        </p:nvGrpSpPr>
        <p:grpSpPr bwMode="auto">
          <a:xfrm>
            <a:off x="361950" y="1444487"/>
            <a:ext cx="8420100" cy="4908550"/>
            <a:chOff x="231" y="960"/>
            <a:chExt cx="5304" cy="3092"/>
          </a:xfrm>
        </p:grpSpPr>
        <p:sp>
          <p:nvSpPr>
            <p:cNvPr id="12292" name="Line 5">
              <a:extLst>
                <a:ext uri="{FF2B5EF4-FFF2-40B4-BE49-F238E27FC236}">
                  <a16:creationId xmlns:a16="http://schemas.microsoft.com/office/drawing/2014/main" id="{1067363F-772B-499A-9C74-35F12AC4C5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" y="1412"/>
              <a:ext cx="51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93" name="Line 6">
              <a:extLst>
                <a:ext uri="{FF2B5EF4-FFF2-40B4-BE49-F238E27FC236}">
                  <a16:creationId xmlns:a16="http://schemas.microsoft.com/office/drawing/2014/main" id="{B05DD447-6806-4765-9F8F-8FEBEAA120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3" y="3716"/>
              <a:ext cx="51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94" name="Text Box 7">
              <a:extLst>
                <a:ext uri="{FF2B5EF4-FFF2-40B4-BE49-F238E27FC236}">
                  <a16:creationId xmlns:a16="http://schemas.microsoft.com/office/drawing/2014/main" id="{B933175D-AE3D-41EB-9247-2A1189D466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1" y="1423"/>
              <a:ext cx="3168" cy="2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fontAlgn="base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altLang="en-US" b="1" i="0">
                  <a:solidFill>
                    <a:srgbClr val="00484B"/>
                  </a:solidFill>
                </a:rPr>
                <a:t>Late delivery—right day </a:t>
              </a:r>
            </a:p>
            <a:p>
              <a:pPr algn="l" fontAlgn="base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altLang="en-US" b="1" i="0">
                  <a:solidFill>
                    <a:srgbClr val="00484B"/>
                  </a:solidFill>
                </a:rPr>
                <a:t>Late Delivery—wrong day</a:t>
              </a:r>
            </a:p>
            <a:p>
              <a:pPr algn="l" fontAlgn="base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altLang="en-US" b="1" i="0">
                  <a:solidFill>
                    <a:srgbClr val="00484B"/>
                  </a:solidFill>
                </a:rPr>
                <a:t>Tracing request unanswered </a:t>
              </a:r>
            </a:p>
            <a:p>
              <a:pPr algn="l" fontAlgn="base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altLang="en-US" b="1" i="0">
                  <a:solidFill>
                    <a:srgbClr val="00484B"/>
                  </a:solidFill>
                </a:rPr>
                <a:t>Complaints reopened </a:t>
              </a:r>
            </a:p>
            <a:p>
              <a:pPr algn="l" fontAlgn="base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altLang="en-US" b="1" i="0">
                  <a:solidFill>
                    <a:srgbClr val="00484B"/>
                  </a:solidFill>
                </a:rPr>
                <a:t>Missing proofs of delivery </a:t>
              </a:r>
            </a:p>
            <a:p>
              <a:pPr algn="l" fontAlgn="base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altLang="en-US" b="1" i="0">
                  <a:solidFill>
                    <a:srgbClr val="00484B"/>
                  </a:solidFill>
                </a:rPr>
                <a:t>Invoice adjustments </a:t>
              </a:r>
            </a:p>
            <a:p>
              <a:pPr algn="l" fontAlgn="base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altLang="en-US" b="1" i="0">
                  <a:solidFill>
                    <a:srgbClr val="00484B"/>
                  </a:solidFill>
                </a:rPr>
                <a:t>Missed pickups </a:t>
              </a:r>
            </a:p>
            <a:p>
              <a:pPr algn="l" fontAlgn="base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altLang="en-US" b="1" i="0">
                  <a:solidFill>
                    <a:srgbClr val="00484B"/>
                  </a:solidFill>
                </a:rPr>
                <a:t>Lost packages </a:t>
              </a:r>
            </a:p>
            <a:p>
              <a:pPr algn="l" fontAlgn="base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altLang="en-US" b="1" i="0">
                  <a:solidFill>
                    <a:srgbClr val="00484B"/>
                  </a:solidFill>
                </a:rPr>
                <a:t>Damaged packages </a:t>
              </a:r>
            </a:p>
            <a:p>
              <a:pPr algn="l" fontAlgn="base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altLang="en-US" b="1" i="0">
                  <a:solidFill>
                    <a:srgbClr val="00484B"/>
                  </a:solidFill>
                </a:rPr>
                <a:t>Aircraft delays (minutes) </a:t>
              </a:r>
            </a:p>
            <a:p>
              <a:pPr algn="l" fontAlgn="base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altLang="en-US" b="1" i="0">
                  <a:solidFill>
                    <a:srgbClr val="00484B"/>
                  </a:solidFill>
                </a:rPr>
                <a:t>Overcharged (packages missing label) </a:t>
              </a:r>
            </a:p>
            <a:p>
              <a:pPr algn="l" fontAlgn="base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altLang="en-US" b="1" i="0">
                  <a:solidFill>
                    <a:srgbClr val="00484B"/>
                  </a:solidFill>
                </a:rPr>
                <a:t>Abandoned calls</a:t>
              </a:r>
            </a:p>
          </p:txBody>
        </p:sp>
        <p:sp>
          <p:nvSpPr>
            <p:cNvPr id="12295" name="Text Box 8">
              <a:extLst>
                <a:ext uri="{FF2B5EF4-FFF2-40B4-BE49-F238E27FC236}">
                  <a16:creationId xmlns:a16="http://schemas.microsoft.com/office/drawing/2014/main" id="{E548A51C-89EF-46AF-B244-220025B79C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61" y="1432"/>
              <a:ext cx="276" cy="2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altLang="en-US" b="1" i="0">
                  <a:solidFill>
                    <a:srgbClr val="00484B"/>
                  </a:solidFill>
                </a:rPr>
                <a:t>1</a:t>
              </a:r>
            </a:p>
            <a:p>
              <a:pPr fontAlgn="base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altLang="en-US" b="1" i="0">
                  <a:solidFill>
                    <a:srgbClr val="00484B"/>
                  </a:solidFill>
                </a:rPr>
                <a:t>5</a:t>
              </a:r>
            </a:p>
            <a:p>
              <a:pPr fontAlgn="base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altLang="en-US" b="1" i="0">
                  <a:solidFill>
                    <a:srgbClr val="00484B"/>
                  </a:solidFill>
                </a:rPr>
                <a:t>1</a:t>
              </a:r>
            </a:p>
            <a:p>
              <a:pPr fontAlgn="base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altLang="en-US" b="1" i="0">
                  <a:solidFill>
                    <a:srgbClr val="00484B"/>
                  </a:solidFill>
                </a:rPr>
                <a:t>5</a:t>
              </a:r>
            </a:p>
            <a:p>
              <a:pPr fontAlgn="base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altLang="en-US" b="1" i="0">
                  <a:solidFill>
                    <a:srgbClr val="00484B"/>
                  </a:solidFill>
                </a:rPr>
                <a:t>1</a:t>
              </a:r>
            </a:p>
            <a:p>
              <a:pPr fontAlgn="base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altLang="en-US" b="1" i="0">
                  <a:solidFill>
                    <a:srgbClr val="00484B"/>
                  </a:solidFill>
                </a:rPr>
                <a:t>1</a:t>
              </a:r>
            </a:p>
            <a:p>
              <a:pPr fontAlgn="base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altLang="en-US" b="1" i="0">
                  <a:solidFill>
                    <a:srgbClr val="00484B"/>
                  </a:solidFill>
                </a:rPr>
                <a:t>10</a:t>
              </a:r>
            </a:p>
            <a:p>
              <a:pPr fontAlgn="base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altLang="en-US" b="1" i="0">
                  <a:solidFill>
                    <a:srgbClr val="00484B"/>
                  </a:solidFill>
                </a:rPr>
                <a:t>10</a:t>
              </a:r>
            </a:p>
            <a:p>
              <a:pPr fontAlgn="base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altLang="en-US" b="1" i="0">
                  <a:solidFill>
                    <a:srgbClr val="00484B"/>
                  </a:solidFill>
                </a:rPr>
                <a:t>10</a:t>
              </a:r>
            </a:p>
            <a:p>
              <a:pPr fontAlgn="base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altLang="en-US" b="1" i="0">
                  <a:solidFill>
                    <a:srgbClr val="00484B"/>
                  </a:solidFill>
                </a:rPr>
                <a:t>5</a:t>
              </a:r>
            </a:p>
            <a:p>
              <a:pPr fontAlgn="base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altLang="en-US" b="1" i="0">
                  <a:solidFill>
                    <a:srgbClr val="00484B"/>
                  </a:solidFill>
                </a:rPr>
                <a:t>5</a:t>
              </a:r>
            </a:p>
            <a:p>
              <a:pPr fontAlgn="base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altLang="en-US" b="1" i="0">
                  <a:solidFill>
                    <a:srgbClr val="00484B"/>
                  </a:solidFill>
                </a:rPr>
                <a:t>1</a:t>
              </a:r>
            </a:p>
          </p:txBody>
        </p:sp>
        <p:sp>
          <p:nvSpPr>
            <p:cNvPr id="12296" name="Text Box 9">
              <a:extLst>
                <a:ext uri="{FF2B5EF4-FFF2-40B4-BE49-F238E27FC236}">
                  <a16:creationId xmlns:a16="http://schemas.microsoft.com/office/drawing/2014/main" id="{119B9396-0F87-43AF-AEC4-B175967B95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" y="1028"/>
              <a:ext cx="129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altLang="en-US" sz="2400" b="1" i="0" dirty="0">
                  <a:solidFill>
                    <a:schemeClr val="tx1"/>
                  </a:solidFill>
                </a:rPr>
                <a:t>Failure Type </a:t>
              </a:r>
            </a:p>
          </p:txBody>
        </p:sp>
        <p:sp>
          <p:nvSpPr>
            <p:cNvPr id="12297" name="Text Box 10">
              <a:extLst>
                <a:ext uri="{FF2B5EF4-FFF2-40B4-BE49-F238E27FC236}">
                  <a16:creationId xmlns:a16="http://schemas.microsoft.com/office/drawing/2014/main" id="{34091423-D18E-4A13-91CE-BF4A21CEDB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6" y="3794"/>
              <a:ext cx="277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altLang="en-US" sz="2000" b="1" i="0">
                  <a:solidFill>
                    <a:schemeClr val="tx1"/>
                  </a:solidFill>
                </a:rPr>
                <a:t>             Total Failure Points (SQI)  =</a:t>
              </a:r>
            </a:p>
          </p:txBody>
        </p:sp>
        <p:sp>
          <p:nvSpPr>
            <p:cNvPr id="12298" name="Text Box 11">
              <a:extLst>
                <a:ext uri="{FF2B5EF4-FFF2-40B4-BE49-F238E27FC236}">
                  <a16:creationId xmlns:a16="http://schemas.microsoft.com/office/drawing/2014/main" id="{171947FB-6199-4CD5-B127-6518C13B3F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3" y="960"/>
              <a:ext cx="1107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altLang="en-US" sz="2000" b="1" i="0">
                  <a:solidFill>
                    <a:schemeClr val="tx1"/>
                  </a:solidFill>
                </a:rPr>
                <a:t>Weighting Factor</a:t>
              </a:r>
            </a:p>
          </p:txBody>
        </p:sp>
        <p:sp>
          <p:nvSpPr>
            <p:cNvPr id="12299" name="Text Box 12">
              <a:extLst>
                <a:ext uri="{FF2B5EF4-FFF2-40B4-BE49-F238E27FC236}">
                  <a16:creationId xmlns:a16="http://schemas.microsoft.com/office/drawing/2014/main" id="{4BD015B9-3F69-4C85-83B3-16AC08E675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75" y="3802"/>
              <a:ext cx="8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altLang="en-US" sz="2000" b="1" i="0" u="sng">
                  <a:solidFill>
                    <a:schemeClr val="tx1"/>
                  </a:solidFill>
                </a:rPr>
                <a:t>XXX,XXX</a:t>
              </a:r>
            </a:p>
          </p:txBody>
        </p:sp>
        <p:sp>
          <p:nvSpPr>
            <p:cNvPr id="12300" name="Text Box 13">
              <a:extLst>
                <a:ext uri="{FF2B5EF4-FFF2-40B4-BE49-F238E27FC236}">
                  <a16:creationId xmlns:a16="http://schemas.microsoft.com/office/drawing/2014/main" id="{D20D4A14-10E7-4F3C-A940-7ED6F76239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19" y="970"/>
              <a:ext cx="81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altLang="en-US" sz="2000" b="1" i="0">
                  <a:solidFill>
                    <a:schemeClr val="tx1"/>
                  </a:solidFill>
                </a:rPr>
                <a:t>Daily Points</a:t>
              </a:r>
            </a:p>
          </p:txBody>
        </p:sp>
        <p:sp>
          <p:nvSpPr>
            <p:cNvPr id="12301" name="Text Box 14">
              <a:extLst>
                <a:ext uri="{FF2B5EF4-FFF2-40B4-BE49-F238E27FC236}">
                  <a16:creationId xmlns:a16="http://schemas.microsoft.com/office/drawing/2014/main" id="{5B87450B-AE13-4652-AA3A-B6280373D6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88" y="1066"/>
              <a:ext cx="22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altLang="en-US" sz="2000" b="1" i="0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12302" name="Text Box 15">
              <a:extLst>
                <a:ext uri="{FF2B5EF4-FFF2-40B4-BE49-F238E27FC236}">
                  <a16:creationId xmlns:a16="http://schemas.microsoft.com/office/drawing/2014/main" id="{1180CF65-F12F-4486-B91E-C01CAB1805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15" y="970"/>
              <a:ext cx="1125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altLang="en-US" sz="2000" b="1" i="0">
                  <a:solidFill>
                    <a:schemeClr val="tx1"/>
                  </a:solidFill>
                </a:rPr>
                <a:t>Number of Incidents</a:t>
              </a:r>
            </a:p>
          </p:txBody>
        </p:sp>
        <p:sp>
          <p:nvSpPr>
            <p:cNvPr id="12303" name="Text Box 16">
              <a:extLst>
                <a:ext uri="{FF2B5EF4-FFF2-40B4-BE49-F238E27FC236}">
                  <a16:creationId xmlns:a16="http://schemas.microsoft.com/office/drawing/2014/main" id="{322D22B9-77FA-422D-8168-E8CC050629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5" y="1066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ctr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Pct val="150000"/>
                <a:buFont typeface="Wingdings" panose="05000000000000000000" pitchFamily="2" charset="2"/>
                <a:defRPr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altLang="en-US" sz="2000" b="1" i="0">
                  <a:solidFill>
                    <a:schemeClr val="tx1"/>
                  </a:solidFill>
                </a:rPr>
                <a:t>=</a:t>
              </a:r>
            </a:p>
          </p:txBody>
        </p:sp>
      </p:grp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77AEAE3-197D-4BBE-9EA9-AA43CC3583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8587" y="-3175"/>
            <a:ext cx="8803377" cy="12065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00000"/>
              </a:lnSpc>
            </a:pPr>
            <a:r>
              <a:rPr lang="en-US" altLang="en-US" b="1" dirty="0"/>
              <a:t>Control Chart for Departure Delays</a:t>
            </a:r>
            <a:br>
              <a:rPr lang="en-US" altLang="en-US" b="1" dirty="0"/>
            </a:br>
            <a:endParaRPr lang="en-US" altLang="en-US" sz="2000" b="1" dirty="0"/>
          </a:p>
        </p:txBody>
      </p:sp>
      <p:sp>
        <p:nvSpPr>
          <p:cNvPr id="13315" name="AutoShape 4">
            <a:extLst>
              <a:ext uri="{FF2B5EF4-FFF2-40B4-BE49-F238E27FC236}">
                <a16:creationId xmlns:a16="http://schemas.microsoft.com/office/drawing/2014/main" id="{E3E935C9-5A58-4710-8E24-BAE7BB350535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373063" y="1811338"/>
            <a:ext cx="8077200" cy="497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Rectangle 5">
            <a:extLst>
              <a:ext uri="{FF2B5EF4-FFF2-40B4-BE49-F238E27FC236}">
                <a16:creationId xmlns:a16="http://schemas.microsoft.com/office/drawing/2014/main" id="{E398D662-AD7E-4EF6-97BE-EC79E8B2D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3525" y="1941513"/>
            <a:ext cx="6908800" cy="3576637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Rectangle 6">
            <a:extLst>
              <a:ext uri="{FF2B5EF4-FFF2-40B4-BE49-F238E27FC236}">
                <a16:creationId xmlns:a16="http://schemas.microsoft.com/office/drawing/2014/main" id="{CFC8629C-B5E2-4F62-970D-85A89DBDF1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3525" y="1941513"/>
            <a:ext cx="6908800" cy="3576637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Rectangle 7">
            <a:extLst>
              <a:ext uri="{FF2B5EF4-FFF2-40B4-BE49-F238E27FC236}">
                <a16:creationId xmlns:a16="http://schemas.microsoft.com/office/drawing/2014/main" id="{598BEFFE-FEE4-4EB0-A0A4-A4BC9E178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3525" y="5635625"/>
            <a:ext cx="127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fontAlgn="base">
              <a:lnSpc>
                <a:spcPct val="90000"/>
              </a:lnSpc>
              <a:buClrTx/>
              <a:buSzTx/>
              <a:buFontTx/>
              <a:buNone/>
            </a:pPr>
            <a:r>
              <a:rPr lang="en-US" altLang="en-US" b="1" i="0">
                <a:solidFill>
                  <a:srgbClr val="000066"/>
                </a:solidFill>
                <a:latin typeface="AvantGarde Bk BT" pitchFamily="34" charset="0"/>
              </a:rPr>
              <a:t>J</a:t>
            </a:r>
            <a:endParaRPr lang="en-US" altLang="en-US" sz="3200" b="1" i="0">
              <a:solidFill>
                <a:srgbClr val="982B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9" name="Rectangle 8">
            <a:extLst>
              <a:ext uri="{FF2B5EF4-FFF2-40B4-BE49-F238E27FC236}">
                <a16:creationId xmlns:a16="http://schemas.microsoft.com/office/drawing/2014/main" id="{D4E13B20-1DF5-4273-9824-A9B8C18BA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263" y="5635625"/>
            <a:ext cx="1397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fontAlgn="base">
              <a:lnSpc>
                <a:spcPct val="90000"/>
              </a:lnSpc>
              <a:buClrTx/>
              <a:buSzTx/>
              <a:buFontTx/>
              <a:buNone/>
            </a:pPr>
            <a:r>
              <a:rPr lang="en-US" altLang="en-US" b="1" i="0">
                <a:solidFill>
                  <a:srgbClr val="000066"/>
                </a:solidFill>
                <a:latin typeface="AvantGarde Bk BT" pitchFamily="34" charset="0"/>
              </a:rPr>
              <a:t>F</a:t>
            </a:r>
            <a:endParaRPr lang="en-US" altLang="en-US" sz="3200" b="1" i="0">
              <a:solidFill>
                <a:srgbClr val="982B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20" name="Rectangle 9">
            <a:extLst>
              <a:ext uri="{FF2B5EF4-FFF2-40B4-BE49-F238E27FC236}">
                <a16:creationId xmlns:a16="http://schemas.microsoft.com/office/drawing/2014/main" id="{40E0DC33-73E8-44B1-9799-EE801525C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4613" y="5635625"/>
            <a:ext cx="1905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fontAlgn="base">
              <a:lnSpc>
                <a:spcPct val="90000"/>
              </a:lnSpc>
              <a:buClrTx/>
              <a:buSzTx/>
              <a:buFontTx/>
              <a:buNone/>
            </a:pPr>
            <a:r>
              <a:rPr lang="en-US" altLang="en-US" b="1" i="0">
                <a:solidFill>
                  <a:srgbClr val="000066"/>
                </a:solidFill>
                <a:latin typeface="AvantGarde Bk BT" pitchFamily="34" charset="0"/>
              </a:rPr>
              <a:t>M</a:t>
            </a:r>
            <a:endParaRPr lang="en-US" altLang="en-US" sz="3200" b="1" i="0">
              <a:solidFill>
                <a:srgbClr val="982B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21" name="Rectangle 10">
            <a:extLst>
              <a:ext uri="{FF2B5EF4-FFF2-40B4-BE49-F238E27FC236}">
                <a16:creationId xmlns:a16="http://schemas.microsoft.com/office/drawing/2014/main" id="{6E072824-3D7D-4876-A03F-09B1745CF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0563" y="5635625"/>
            <a:ext cx="1651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fontAlgn="base">
              <a:lnSpc>
                <a:spcPct val="90000"/>
              </a:lnSpc>
              <a:buClrTx/>
              <a:buSzTx/>
              <a:buFontTx/>
              <a:buNone/>
            </a:pPr>
            <a:r>
              <a:rPr lang="en-US" altLang="en-US" b="1" i="0">
                <a:solidFill>
                  <a:srgbClr val="000066"/>
                </a:solidFill>
                <a:latin typeface="AvantGarde Bk BT" pitchFamily="34" charset="0"/>
              </a:rPr>
              <a:t>A</a:t>
            </a:r>
            <a:endParaRPr lang="en-US" altLang="en-US" sz="3200" b="1" i="0">
              <a:solidFill>
                <a:srgbClr val="982B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22" name="Rectangle 11">
            <a:extLst>
              <a:ext uri="{FF2B5EF4-FFF2-40B4-BE49-F238E27FC236}">
                <a16:creationId xmlns:a16="http://schemas.microsoft.com/office/drawing/2014/main" id="{D680F7B8-3803-448F-A25C-CB2DDC154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3488" y="5635625"/>
            <a:ext cx="1905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fontAlgn="base">
              <a:lnSpc>
                <a:spcPct val="90000"/>
              </a:lnSpc>
              <a:buClrTx/>
              <a:buSzTx/>
              <a:buFontTx/>
              <a:buNone/>
            </a:pPr>
            <a:r>
              <a:rPr lang="en-US" altLang="en-US" b="1" i="0">
                <a:solidFill>
                  <a:srgbClr val="000066"/>
                </a:solidFill>
                <a:latin typeface="AvantGarde Bk BT" pitchFamily="34" charset="0"/>
              </a:rPr>
              <a:t>M</a:t>
            </a:r>
            <a:endParaRPr lang="en-US" altLang="en-US" sz="3200" b="1" i="0">
              <a:solidFill>
                <a:srgbClr val="982B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23" name="Rectangle 12">
            <a:extLst>
              <a:ext uri="{FF2B5EF4-FFF2-40B4-BE49-F238E27FC236}">
                <a16:creationId xmlns:a16="http://schemas.microsoft.com/office/drawing/2014/main" id="{45D7FD32-DE0B-4919-B321-158B4186F7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5475" y="5635625"/>
            <a:ext cx="127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fontAlgn="base">
              <a:lnSpc>
                <a:spcPct val="90000"/>
              </a:lnSpc>
              <a:buClrTx/>
              <a:buSzTx/>
              <a:buFontTx/>
              <a:buNone/>
            </a:pPr>
            <a:r>
              <a:rPr lang="en-US" altLang="en-US" b="1" i="0">
                <a:solidFill>
                  <a:srgbClr val="000066"/>
                </a:solidFill>
                <a:latin typeface="AvantGarde Bk BT" pitchFamily="34" charset="0"/>
              </a:rPr>
              <a:t>J</a:t>
            </a:r>
            <a:endParaRPr lang="en-US" altLang="en-US" sz="3200" b="1" i="0">
              <a:solidFill>
                <a:srgbClr val="982B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24" name="Rectangle 13">
            <a:extLst>
              <a:ext uri="{FF2B5EF4-FFF2-40B4-BE49-F238E27FC236}">
                <a16:creationId xmlns:a16="http://schemas.microsoft.com/office/drawing/2014/main" id="{38F87FFA-78FA-42EB-955D-EC7C9599D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0150" y="5635625"/>
            <a:ext cx="127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fontAlgn="base">
              <a:lnSpc>
                <a:spcPct val="90000"/>
              </a:lnSpc>
              <a:buClrTx/>
              <a:buSzTx/>
              <a:buFontTx/>
              <a:buNone/>
            </a:pPr>
            <a:r>
              <a:rPr lang="en-US" altLang="en-US" b="1" i="0">
                <a:solidFill>
                  <a:srgbClr val="000066"/>
                </a:solidFill>
                <a:latin typeface="AvantGarde Bk BT" pitchFamily="34" charset="0"/>
              </a:rPr>
              <a:t>J</a:t>
            </a:r>
            <a:endParaRPr lang="en-US" altLang="en-US" sz="3200" b="1" i="0">
              <a:solidFill>
                <a:srgbClr val="982B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25" name="Rectangle 14">
            <a:extLst>
              <a:ext uri="{FF2B5EF4-FFF2-40B4-BE49-F238E27FC236}">
                <a16:creationId xmlns:a16="http://schemas.microsoft.com/office/drawing/2014/main" id="{441024E4-E344-4641-8445-BDEBFDE6A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4663" y="5635625"/>
            <a:ext cx="1651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fontAlgn="base">
              <a:lnSpc>
                <a:spcPct val="90000"/>
              </a:lnSpc>
              <a:buClrTx/>
              <a:buSzTx/>
              <a:buFontTx/>
              <a:buNone/>
            </a:pPr>
            <a:r>
              <a:rPr lang="en-US" altLang="en-US" b="1" i="0">
                <a:solidFill>
                  <a:srgbClr val="000066"/>
                </a:solidFill>
                <a:latin typeface="AvantGarde Bk BT" pitchFamily="34" charset="0"/>
              </a:rPr>
              <a:t>A</a:t>
            </a:r>
            <a:endParaRPr lang="en-US" altLang="en-US" sz="3200" b="1" i="0">
              <a:solidFill>
                <a:srgbClr val="982B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26" name="Rectangle 15">
            <a:extLst>
              <a:ext uri="{FF2B5EF4-FFF2-40B4-BE49-F238E27FC236}">
                <a16:creationId xmlns:a16="http://schemas.microsoft.com/office/drawing/2014/main" id="{9879DD38-C644-4A5C-9D47-BFEE6CFE19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1088" y="5635625"/>
            <a:ext cx="1524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fontAlgn="base">
              <a:lnSpc>
                <a:spcPct val="90000"/>
              </a:lnSpc>
              <a:buClrTx/>
              <a:buSzTx/>
              <a:buFontTx/>
              <a:buNone/>
            </a:pPr>
            <a:r>
              <a:rPr lang="en-US" altLang="en-US" b="1" i="0">
                <a:solidFill>
                  <a:srgbClr val="000066"/>
                </a:solidFill>
                <a:latin typeface="AvantGarde Bk BT" pitchFamily="34" charset="0"/>
              </a:rPr>
              <a:t>S</a:t>
            </a:r>
            <a:endParaRPr lang="en-US" altLang="en-US" sz="3200" b="1" i="0">
              <a:solidFill>
                <a:srgbClr val="982B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27" name="Rectangle 16">
            <a:extLst>
              <a:ext uri="{FF2B5EF4-FFF2-40B4-BE49-F238E27FC236}">
                <a16:creationId xmlns:a16="http://schemas.microsoft.com/office/drawing/2014/main" id="{60F3AAE1-08B8-4CEC-9367-33658358C9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4963" y="5635625"/>
            <a:ext cx="1778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fontAlgn="base">
              <a:lnSpc>
                <a:spcPct val="90000"/>
              </a:lnSpc>
              <a:buClrTx/>
              <a:buSzTx/>
              <a:buFontTx/>
              <a:buNone/>
            </a:pPr>
            <a:r>
              <a:rPr lang="en-US" altLang="en-US" b="1" i="0">
                <a:solidFill>
                  <a:srgbClr val="000066"/>
                </a:solidFill>
                <a:latin typeface="AvantGarde Bk BT" pitchFamily="34" charset="0"/>
              </a:rPr>
              <a:t>O</a:t>
            </a:r>
            <a:endParaRPr lang="en-US" altLang="en-US" sz="3200" b="1" i="0">
              <a:solidFill>
                <a:srgbClr val="982B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28" name="Rectangle 17">
            <a:extLst>
              <a:ext uri="{FF2B5EF4-FFF2-40B4-BE49-F238E27FC236}">
                <a16:creationId xmlns:a16="http://schemas.microsoft.com/office/drawing/2014/main" id="{B59ABF14-057B-466D-8A2D-46877CF2E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9800" y="5635625"/>
            <a:ext cx="1651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fontAlgn="base">
              <a:lnSpc>
                <a:spcPct val="90000"/>
              </a:lnSpc>
              <a:buClrTx/>
              <a:buSzTx/>
              <a:buFontTx/>
              <a:buNone/>
            </a:pPr>
            <a:r>
              <a:rPr lang="en-US" altLang="en-US" b="1" i="0">
                <a:solidFill>
                  <a:srgbClr val="000066"/>
                </a:solidFill>
                <a:latin typeface="AvantGarde Bk BT" pitchFamily="34" charset="0"/>
              </a:rPr>
              <a:t>N</a:t>
            </a:r>
            <a:endParaRPr lang="en-US" altLang="en-US" sz="3200" b="1" i="0">
              <a:solidFill>
                <a:srgbClr val="982B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29" name="Rectangle 18">
            <a:extLst>
              <a:ext uri="{FF2B5EF4-FFF2-40B4-BE49-F238E27FC236}">
                <a16:creationId xmlns:a16="http://schemas.microsoft.com/office/drawing/2014/main" id="{C2F0F41C-0B4E-4084-940E-AF8C95BF8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7650" y="5635625"/>
            <a:ext cx="1651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fontAlgn="base">
              <a:lnSpc>
                <a:spcPct val="90000"/>
              </a:lnSpc>
              <a:buClrTx/>
              <a:buSzTx/>
              <a:buFontTx/>
              <a:buNone/>
            </a:pPr>
            <a:r>
              <a:rPr lang="en-US" altLang="en-US" b="1" i="0">
                <a:solidFill>
                  <a:srgbClr val="000066"/>
                </a:solidFill>
                <a:latin typeface="AvantGarde Bk BT" pitchFamily="34" charset="0"/>
              </a:rPr>
              <a:t>D</a:t>
            </a:r>
            <a:endParaRPr lang="en-US" altLang="en-US" sz="3200" b="1" i="0">
              <a:solidFill>
                <a:srgbClr val="982B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30" name="Rectangle 19">
            <a:extLst>
              <a:ext uri="{FF2B5EF4-FFF2-40B4-BE49-F238E27FC236}">
                <a16:creationId xmlns:a16="http://schemas.microsoft.com/office/drawing/2014/main" id="{2FB704BF-1EFF-43DB-83C1-244C88FD33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163" y="5133975"/>
            <a:ext cx="484187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fontAlgn="base">
              <a:lnSpc>
                <a:spcPct val="90000"/>
              </a:lnSpc>
              <a:buClrTx/>
              <a:buSzTx/>
              <a:buFontTx/>
              <a:buNone/>
            </a:pPr>
            <a:r>
              <a:rPr lang="en-US" altLang="en-US" sz="1900" b="1" i="0">
                <a:solidFill>
                  <a:srgbClr val="000066"/>
                </a:solidFill>
                <a:latin typeface="AvantGarde Bk BT" pitchFamily="34" charset="0"/>
              </a:rPr>
              <a:t>60%</a:t>
            </a:r>
            <a:endParaRPr lang="en-US" altLang="en-US" sz="3200" b="1" i="0">
              <a:solidFill>
                <a:srgbClr val="982B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31" name="Rectangle 20">
            <a:extLst>
              <a:ext uri="{FF2B5EF4-FFF2-40B4-BE49-F238E27FC236}">
                <a16:creationId xmlns:a16="http://schemas.microsoft.com/office/drawing/2014/main" id="{93880F9F-9ABD-487F-B3E4-8DE0E285C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163" y="4324350"/>
            <a:ext cx="484187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fontAlgn="base">
              <a:lnSpc>
                <a:spcPct val="90000"/>
              </a:lnSpc>
              <a:buClrTx/>
              <a:buSzTx/>
              <a:buFontTx/>
              <a:buNone/>
            </a:pPr>
            <a:r>
              <a:rPr lang="en-US" altLang="en-US" sz="1900" b="1" i="0">
                <a:solidFill>
                  <a:srgbClr val="000066"/>
                </a:solidFill>
                <a:latin typeface="AvantGarde Bk BT" pitchFamily="34" charset="0"/>
              </a:rPr>
              <a:t>70%</a:t>
            </a:r>
            <a:endParaRPr lang="en-US" altLang="en-US" sz="3200" b="1" i="0">
              <a:solidFill>
                <a:srgbClr val="982B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32" name="Rectangle 21">
            <a:extLst>
              <a:ext uri="{FF2B5EF4-FFF2-40B4-BE49-F238E27FC236}">
                <a16:creationId xmlns:a16="http://schemas.microsoft.com/office/drawing/2014/main" id="{DBEC8A5B-B42D-4A7A-9E0C-3449BBDB0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063" y="3513138"/>
            <a:ext cx="484187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fontAlgn="base">
              <a:lnSpc>
                <a:spcPct val="90000"/>
              </a:lnSpc>
              <a:buClrTx/>
              <a:buSzTx/>
              <a:buFontTx/>
              <a:buNone/>
            </a:pPr>
            <a:r>
              <a:rPr lang="en-US" altLang="en-US" sz="1900" b="1" i="0">
                <a:solidFill>
                  <a:srgbClr val="000066"/>
                </a:solidFill>
                <a:latin typeface="AvantGarde Bk BT" pitchFamily="34" charset="0"/>
              </a:rPr>
              <a:t>80%</a:t>
            </a:r>
            <a:endParaRPr lang="en-US" altLang="en-US" sz="3200" b="1" i="0">
              <a:solidFill>
                <a:srgbClr val="982B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33" name="Rectangle 22">
            <a:extLst>
              <a:ext uri="{FF2B5EF4-FFF2-40B4-BE49-F238E27FC236}">
                <a16:creationId xmlns:a16="http://schemas.microsoft.com/office/drawing/2014/main" id="{95470AB1-96BE-426B-A0DE-DB8EC8DF8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163" y="2698750"/>
            <a:ext cx="484187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fontAlgn="base">
              <a:lnSpc>
                <a:spcPct val="90000"/>
              </a:lnSpc>
              <a:buClrTx/>
              <a:buSzTx/>
              <a:buFontTx/>
              <a:buNone/>
            </a:pPr>
            <a:r>
              <a:rPr lang="en-US" altLang="en-US" sz="1900" b="1" i="0">
                <a:solidFill>
                  <a:srgbClr val="000066"/>
                </a:solidFill>
                <a:latin typeface="AvantGarde Bk BT" pitchFamily="34" charset="0"/>
              </a:rPr>
              <a:t>90%</a:t>
            </a:r>
            <a:endParaRPr lang="en-US" altLang="en-US" sz="3200" b="1" i="0">
              <a:solidFill>
                <a:srgbClr val="982B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34" name="Rectangle 23">
            <a:extLst>
              <a:ext uri="{FF2B5EF4-FFF2-40B4-BE49-F238E27FC236}">
                <a16:creationId xmlns:a16="http://schemas.microsoft.com/office/drawing/2014/main" id="{5D592D8E-7E60-4C0C-A29A-8DE718B87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114550"/>
            <a:ext cx="62071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fontAlgn="base">
              <a:lnSpc>
                <a:spcPct val="90000"/>
              </a:lnSpc>
              <a:buClrTx/>
              <a:buSzTx/>
              <a:buFontTx/>
              <a:buNone/>
            </a:pPr>
            <a:r>
              <a:rPr lang="en-US" altLang="en-US" sz="1900" b="1" i="0">
                <a:solidFill>
                  <a:srgbClr val="000066"/>
                </a:solidFill>
                <a:latin typeface="AvantGarde Bk BT" pitchFamily="34" charset="0"/>
              </a:rPr>
              <a:t>100%</a:t>
            </a:r>
            <a:endParaRPr lang="en-US" altLang="en-US" sz="3200" b="1" i="0">
              <a:solidFill>
                <a:srgbClr val="982B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35" name="Freeform 24">
            <a:extLst>
              <a:ext uri="{FF2B5EF4-FFF2-40B4-BE49-F238E27FC236}">
                <a16:creationId xmlns:a16="http://schemas.microsoft.com/office/drawing/2014/main" id="{85180B1A-8005-41BE-9F8C-3614A897C296}"/>
              </a:ext>
            </a:extLst>
          </p:cNvPr>
          <p:cNvSpPr>
            <a:spLocks/>
          </p:cNvSpPr>
          <p:nvPr/>
        </p:nvSpPr>
        <p:spPr bwMode="auto">
          <a:xfrm>
            <a:off x="1546225" y="2455863"/>
            <a:ext cx="6334125" cy="3087687"/>
          </a:xfrm>
          <a:custGeom>
            <a:avLst/>
            <a:gdLst>
              <a:gd name="T0" fmla="*/ 0 w 3501"/>
              <a:gd name="T1" fmla="*/ 2147483647 h 1945"/>
              <a:gd name="T2" fmla="*/ 2147483647 w 3501"/>
              <a:gd name="T3" fmla="*/ 2147483647 h 1945"/>
              <a:gd name="T4" fmla="*/ 2147483647 w 3501"/>
              <a:gd name="T5" fmla="*/ 2147483647 h 1945"/>
              <a:gd name="T6" fmla="*/ 2147483647 w 3501"/>
              <a:gd name="T7" fmla="*/ 2147483647 h 1945"/>
              <a:gd name="T8" fmla="*/ 2147483647 w 3501"/>
              <a:gd name="T9" fmla="*/ 2147483647 h 1945"/>
              <a:gd name="T10" fmla="*/ 2147483647 w 3501"/>
              <a:gd name="T11" fmla="*/ 2147483647 h 1945"/>
              <a:gd name="T12" fmla="*/ 2147483647 w 3501"/>
              <a:gd name="T13" fmla="*/ 2147483647 h 1945"/>
              <a:gd name="T14" fmla="*/ 2147483647 w 3501"/>
              <a:gd name="T15" fmla="*/ 2147483647 h 1945"/>
              <a:gd name="T16" fmla="*/ 2147483647 w 3501"/>
              <a:gd name="T17" fmla="*/ 2147483647 h 1945"/>
              <a:gd name="T18" fmla="*/ 2147483647 w 3501"/>
              <a:gd name="T19" fmla="*/ 0 h 1945"/>
              <a:gd name="T20" fmla="*/ 2147483647 w 3501"/>
              <a:gd name="T21" fmla="*/ 2147483647 h 1945"/>
              <a:gd name="T22" fmla="*/ 2147483647 w 3501"/>
              <a:gd name="T23" fmla="*/ 2147483647 h 1945"/>
              <a:gd name="T24" fmla="*/ 2147483647 w 3501"/>
              <a:gd name="T25" fmla="*/ 2147483647 h 1945"/>
              <a:gd name="T26" fmla="*/ 0 w 3501"/>
              <a:gd name="T27" fmla="*/ 2147483647 h 1945"/>
              <a:gd name="T28" fmla="*/ 0 w 3501"/>
              <a:gd name="T29" fmla="*/ 2147483647 h 194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501"/>
              <a:gd name="T46" fmla="*/ 0 h 1945"/>
              <a:gd name="T47" fmla="*/ 3501 w 3501"/>
              <a:gd name="T48" fmla="*/ 1945 h 194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501" h="1945">
                <a:moveTo>
                  <a:pt x="0" y="1536"/>
                </a:moveTo>
                <a:lnTo>
                  <a:pt x="318" y="922"/>
                </a:lnTo>
                <a:lnTo>
                  <a:pt x="636" y="718"/>
                </a:lnTo>
                <a:lnTo>
                  <a:pt x="954" y="1023"/>
                </a:lnTo>
                <a:lnTo>
                  <a:pt x="1273" y="819"/>
                </a:lnTo>
                <a:lnTo>
                  <a:pt x="1591" y="718"/>
                </a:lnTo>
                <a:lnTo>
                  <a:pt x="1909" y="308"/>
                </a:lnTo>
                <a:lnTo>
                  <a:pt x="2228" y="513"/>
                </a:lnTo>
                <a:lnTo>
                  <a:pt x="2546" y="205"/>
                </a:lnTo>
                <a:lnTo>
                  <a:pt x="2864" y="0"/>
                </a:lnTo>
                <a:lnTo>
                  <a:pt x="3182" y="513"/>
                </a:lnTo>
                <a:lnTo>
                  <a:pt x="3501" y="614"/>
                </a:lnTo>
                <a:lnTo>
                  <a:pt x="3501" y="1945"/>
                </a:lnTo>
                <a:lnTo>
                  <a:pt x="0" y="1945"/>
                </a:lnTo>
                <a:lnTo>
                  <a:pt x="0" y="1536"/>
                </a:lnTo>
                <a:close/>
              </a:path>
            </a:pathLst>
          </a:custGeom>
          <a:solidFill>
            <a:srgbClr val="FFE6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36" name="Freeform 25">
            <a:extLst>
              <a:ext uri="{FF2B5EF4-FFF2-40B4-BE49-F238E27FC236}">
                <a16:creationId xmlns:a16="http://schemas.microsoft.com/office/drawing/2014/main" id="{41022CD1-207B-43E3-99E5-C986ADF3ACD0}"/>
              </a:ext>
            </a:extLst>
          </p:cNvPr>
          <p:cNvSpPr>
            <a:spLocks/>
          </p:cNvSpPr>
          <p:nvPr/>
        </p:nvSpPr>
        <p:spPr bwMode="auto">
          <a:xfrm>
            <a:off x="1533525" y="2430463"/>
            <a:ext cx="6334125" cy="3087687"/>
          </a:xfrm>
          <a:custGeom>
            <a:avLst/>
            <a:gdLst>
              <a:gd name="T0" fmla="*/ 0 w 3501"/>
              <a:gd name="T1" fmla="*/ 2147483647 h 1945"/>
              <a:gd name="T2" fmla="*/ 2147483647 w 3501"/>
              <a:gd name="T3" fmla="*/ 2147483647 h 1945"/>
              <a:gd name="T4" fmla="*/ 2147483647 w 3501"/>
              <a:gd name="T5" fmla="*/ 2147483647 h 1945"/>
              <a:gd name="T6" fmla="*/ 2147483647 w 3501"/>
              <a:gd name="T7" fmla="*/ 2147483647 h 1945"/>
              <a:gd name="T8" fmla="*/ 2147483647 w 3501"/>
              <a:gd name="T9" fmla="*/ 2147483647 h 1945"/>
              <a:gd name="T10" fmla="*/ 2147483647 w 3501"/>
              <a:gd name="T11" fmla="*/ 2147483647 h 1945"/>
              <a:gd name="T12" fmla="*/ 2147483647 w 3501"/>
              <a:gd name="T13" fmla="*/ 2147483647 h 1945"/>
              <a:gd name="T14" fmla="*/ 2147483647 w 3501"/>
              <a:gd name="T15" fmla="*/ 2147483647 h 1945"/>
              <a:gd name="T16" fmla="*/ 2147483647 w 3501"/>
              <a:gd name="T17" fmla="*/ 2147483647 h 1945"/>
              <a:gd name="T18" fmla="*/ 2147483647 w 3501"/>
              <a:gd name="T19" fmla="*/ 0 h 1945"/>
              <a:gd name="T20" fmla="*/ 2147483647 w 3501"/>
              <a:gd name="T21" fmla="*/ 2147483647 h 1945"/>
              <a:gd name="T22" fmla="*/ 2147483647 w 3501"/>
              <a:gd name="T23" fmla="*/ 2147483647 h 1945"/>
              <a:gd name="T24" fmla="*/ 2147483647 w 3501"/>
              <a:gd name="T25" fmla="*/ 2147483647 h 1945"/>
              <a:gd name="T26" fmla="*/ 0 w 3501"/>
              <a:gd name="T27" fmla="*/ 2147483647 h 1945"/>
              <a:gd name="T28" fmla="*/ 0 w 3501"/>
              <a:gd name="T29" fmla="*/ 2147483647 h 194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501"/>
              <a:gd name="T46" fmla="*/ 0 h 1945"/>
              <a:gd name="T47" fmla="*/ 3501 w 3501"/>
              <a:gd name="T48" fmla="*/ 1945 h 194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501" h="1945">
                <a:moveTo>
                  <a:pt x="0" y="1536"/>
                </a:moveTo>
                <a:lnTo>
                  <a:pt x="318" y="922"/>
                </a:lnTo>
                <a:lnTo>
                  <a:pt x="636" y="718"/>
                </a:lnTo>
                <a:lnTo>
                  <a:pt x="954" y="1023"/>
                </a:lnTo>
                <a:lnTo>
                  <a:pt x="1273" y="819"/>
                </a:lnTo>
                <a:lnTo>
                  <a:pt x="1591" y="718"/>
                </a:lnTo>
                <a:lnTo>
                  <a:pt x="1909" y="308"/>
                </a:lnTo>
                <a:lnTo>
                  <a:pt x="2228" y="513"/>
                </a:lnTo>
                <a:lnTo>
                  <a:pt x="2546" y="205"/>
                </a:lnTo>
                <a:lnTo>
                  <a:pt x="2864" y="0"/>
                </a:lnTo>
                <a:lnTo>
                  <a:pt x="3182" y="513"/>
                </a:lnTo>
                <a:lnTo>
                  <a:pt x="3501" y="614"/>
                </a:lnTo>
                <a:lnTo>
                  <a:pt x="3501" y="1945"/>
                </a:lnTo>
                <a:lnTo>
                  <a:pt x="0" y="1945"/>
                </a:lnTo>
                <a:lnTo>
                  <a:pt x="0" y="1536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37" name="Rectangle 26">
            <a:extLst>
              <a:ext uri="{FF2B5EF4-FFF2-40B4-BE49-F238E27FC236}">
                <a16:creationId xmlns:a16="http://schemas.microsoft.com/office/drawing/2014/main" id="{26344DB6-809A-4CDC-86C2-E817354AE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9700" y="6054725"/>
            <a:ext cx="8413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fontAlgn="base">
              <a:lnSpc>
                <a:spcPct val="90000"/>
              </a:lnSpc>
              <a:buClrTx/>
              <a:buSzTx/>
              <a:buFontTx/>
              <a:buNone/>
            </a:pPr>
            <a:r>
              <a:rPr lang="en-US" altLang="en-US" sz="2200" b="1" i="0">
                <a:solidFill>
                  <a:srgbClr val="000066"/>
                </a:solidFill>
                <a:latin typeface="AvantGarde Bk BT" pitchFamily="34" charset="0"/>
              </a:rPr>
              <a:t>Month</a:t>
            </a:r>
            <a:endParaRPr lang="en-US" altLang="en-US" sz="3200" b="1" i="0">
              <a:solidFill>
                <a:srgbClr val="982B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38" name="Text Box 27">
            <a:extLst>
              <a:ext uri="{FF2B5EF4-FFF2-40B4-BE49-F238E27FC236}">
                <a16:creationId xmlns:a16="http://schemas.microsoft.com/office/drawing/2014/main" id="{32397EB8-CB9D-4530-99C6-9F66FCFB6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93663" y="1346200"/>
            <a:ext cx="2801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ctr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Pct val="150000"/>
              <a:buFont typeface="Wingdings" panose="05000000000000000000" pitchFamily="2" charset="2"/>
              <a:defRPr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0">
                <a:solidFill>
                  <a:srgbClr val="FFFFCC"/>
                </a:solidFill>
              </a:rPr>
              <a:t>% </a:t>
            </a:r>
            <a:r>
              <a:rPr lang="en-US" altLang="en-US" sz="1600" b="1"/>
              <a:t>Flights</a:t>
            </a:r>
            <a:r>
              <a:rPr lang="en-US" altLang="en-US" sz="1600" b="1">
                <a:solidFill>
                  <a:srgbClr val="FFFFCC"/>
                </a:solidFill>
              </a:rPr>
              <a:t> </a:t>
            </a:r>
            <a:r>
              <a:rPr lang="en-US" altLang="en-US" sz="1600" b="1"/>
              <a:t>Departing Within</a:t>
            </a:r>
          </a:p>
          <a:p>
            <a:pPr eaLnBrk="1" hangingPunct="1"/>
            <a:r>
              <a:rPr lang="en-US" altLang="en-US" sz="1600" b="1"/>
              <a:t> 15 Minutes of Schedule</a:t>
            </a:r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Lovelock &amp; Wirtz">
  <a:themeElements>
    <a:clrScheme name="">
      <a:dk1>
        <a:srgbClr val="BC3700"/>
      </a:dk1>
      <a:lt1>
        <a:srgbClr val="FFFFFF"/>
      </a:lt1>
      <a:dk2>
        <a:srgbClr val="00AE00"/>
      </a:dk2>
      <a:lt2>
        <a:srgbClr val="919191"/>
      </a:lt2>
      <a:accent1>
        <a:srgbClr val="618FFD"/>
      </a:accent1>
      <a:accent2>
        <a:srgbClr val="FE9B03"/>
      </a:accent2>
      <a:accent3>
        <a:srgbClr val="FFFFFF"/>
      </a:accent3>
      <a:accent4>
        <a:srgbClr val="A02D00"/>
      </a:accent4>
      <a:accent5>
        <a:srgbClr val="B7C6FE"/>
      </a:accent5>
      <a:accent6>
        <a:srgbClr val="E68C02"/>
      </a:accent6>
      <a:hlink>
        <a:srgbClr val="FC0128"/>
      </a:hlink>
      <a:folHlink>
        <a:srgbClr val="CECECE"/>
      </a:folHlink>
    </a:clrScheme>
    <a:fontScheme name="Lovelock &amp; Wirtz">
      <a:majorFont>
        <a:latin typeface="Trebuchet MS"/>
        <a:ea typeface=""/>
        <a:cs typeface="Arial"/>
      </a:majorFont>
      <a:minorFont>
        <a:latin typeface="Trebuchet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AF7EC">
                <a:gamma/>
                <a:shade val="96078"/>
                <a:invGamma/>
              </a:srgbClr>
            </a:gs>
            <a:gs pos="100000">
              <a:srgbClr val="FAF7EC">
                <a:alpha val="39999"/>
              </a:srgbClr>
            </a:gs>
          </a:gsLst>
          <a:lin ang="5400000" scaled="1"/>
        </a:gradFill>
        <a:ln w="9525" cap="flat" cmpd="sng" algn="ctr">
          <a:solidFill>
            <a:srgbClr val="CC99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ctr" latinLnBrk="0" hangingPunct="1">
          <a:lnSpc>
            <a:spcPct val="95000"/>
          </a:lnSpc>
          <a:spcBef>
            <a:spcPct val="0"/>
          </a:spcBef>
          <a:spcAft>
            <a:spcPct val="0"/>
          </a:spcAft>
          <a:buClr>
            <a:srgbClr val="CC9900"/>
          </a:buClr>
          <a:buSzPct val="150000"/>
          <a:buFont typeface="Wingdings" pitchFamily="2" charset="2"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AF7EC">
                <a:gamma/>
                <a:shade val="96078"/>
                <a:invGamma/>
              </a:srgbClr>
            </a:gs>
            <a:gs pos="100000">
              <a:srgbClr val="FAF7EC">
                <a:alpha val="39999"/>
              </a:srgbClr>
            </a:gs>
          </a:gsLst>
          <a:lin ang="5400000" scaled="1"/>
        </a:gradFill>
        <a:ln w="9525" cap="flat" cmpd="sng" algn="ctr">
          <a:solidFill>
            <a:srgbClr val="CC99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ctr" latinLnBrk="0" hangingPunct="1">
          <a:lnSpc>
            <a:spcPct val="95000"/>
          </a:lnSpc>
          <a:spcBef>
            <a:spcPct val="0"/>
          </a:spcBef>
          <a:spcAft>
            <a:spcPct val="0"/>
          </a:spcAft>
          <a:buClr>
            <a:srgbClr val="CC9900"/>
          </a:buClr>
          <a:buSzPct val="150000"/>
          <a:buFont typeface="Wingdings" pitchFamily="2" charset="2"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ovelock &amp; Wirtz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velock &amp; Wirtz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velock &amp; Wirtz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velock &amp; Wirtz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velock &amp; Wirtz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velock &amp; Wirtz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velock &amp; Wirtz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6856</TotalTime>
  <Words>849</Words>
  <Application>Microsoft Office PowerPoint</Application>
  <PresentationFormat>On-screen Show (4:3)</PresentationFormat>
  <Paragraphs>158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Wingdings</vt:lpstr>
      <vt:lpstr>Trebuchet MS</vt:lpstr>
      <vt:lpstr>Garamond</vt:lpstr>
      <vt:lpstr>Monotype Sorts</vt:lpstr>
      <vt:lpstr>SimSun</vt:lpstr>
      <vt:lpstr>AvantGarde Bk BT</vt:lpstr>
      <vt:lpstr>Times New Roman</vt:lpstr>
      <vt:lpstr>Lovelock &amp; Wirtz</vt:lpstr>
      <vt:lpstr>Gallery</vt:lpstr>
      <vt:lpstr>PowerPoint Presentation</vt:lpstr>
      <vt:lpstr>Integrating Service Quality and  Productivity Strategies</vt:lpstr>
      <vt:lpstr>Dimensions of Service Quality</vt:lpstr>
      <vt:lpstr>The Gap Model   A Conceptual Tool to Identify and Correct Service Quality Problems</vt:lpstr>
      <vt:lpstr>PowerPoint Presentation</vt:lpstr>
      <vt:lpstr>Soft and Hard Measures  of Service Quality</vt:lpstr>
      <vt:lpstr>Hard Measures of Service Quality</vt:lpstr>
      <vt:lpstr>Composition of FedEx’s  Service Quality Index—SQI</vt:lpstr>
      <vt:lpstr>Control Chart for Departure Delays </vt:lpstr>
      <vt:lpstr>Tools to Analyze and Address  Service Quality Problems</vt:lpstr>
      <vt:lpstr>Fishbone analysis</vt:lpstr>
      <vt:lpstr>PowerPoint Presentation</vt:lpstr>
      <vt:lpstr>Service Efficiency, Productivity and Effectiveness</vt:lpstr>
      <vt:lpstr>Generic Productivity Improvement Strategies</vt:lpstr>
      <vt:lpstr>Approaches to Productivity and Quality Improvement and Standardization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u0307184</dc:creator>
  <cp:lastModifiedBy>ASUS</cp:lastModifiedBy>
  <cp:revision>231</cp:revision>
  <dcterms:created xsi:type="dcterms:W3CDTF">2006-09-20T02:48:25Z</dcterms:created>
  <dcterms:modified xsi:type="dcterms:W3CDTF">2020-09-12T20:03:39Z</dcterms:modified>
</cp:coreProperties>
</file>