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36"/>
  </p:notesMasterIdLst>
  <p:handoutMasterIdLst>
    <p:handoutMasterId r:id="rId37"/>
  </p:handoutMasterIdLst>
  <p:sldIdLst>
    <p:sldId id="347" r:id="rId2"/>
    <p:sldId id="395" r:id="rId3"/>
    <p:sldId id="368" r:id="rId4"/>
    <p:sldId id="302" r:id="rId5"/>
    <p:sldId id="306" r:id="rId6"/>
    <p:sldId id="303" r:id="rId7"/>
    <p:sldId id="307" r:id="rId8"/>
    <p:sldId id="308" r:id="rId9"/>
    <p:sldId id="309" r:id="rId10"/>
    <p:sldId id="310" r:id="rId11"/>
    <p:sldId id="312" r:id="rId12"/>
    <p:sldId id="313" r:id="rId13"/>
    <p:sldId id="397" r:id="rId14"/>
    <p:sldId id="396" r:id="rId15"/>
    <p:sldId id="372" r:id="rId16"/>
    <p:sldId id="404" r:id="rId17"/>
    <p:sldId id="315" r:id="rId18"/>
    <p:sldId id="398" r:id="rId19"/>
    <p:sldId id="375" r:id="rId20"/>
    <p:sldId id="376" r:id="rId21"/>
    <p:sldId id="377" r:id="rId22"/>
    <p:sldId id="379" r:id="rId23"/>
    <p:sldId id="400" r:id="rId24"/>
    <p:sldId id="402" r:id="rId25"/>
    <p:sldId id="388" r:id="rId26"/>
    <p:sldId id="389" r:id="rId27"/>
    <p:sldId id="390" r:id="rId28"/>
    <p:sldId id="403" r:id="rId29"/>
    <p:sldId id="406" r:id="rId30"/>
    <p:sldId id="405" r:id="rId31"/>
    <p:sldId id="407" r:id="rId32"/>
    <p:sldId id="410" r:id="rId33"/>
    <p:sldId id="408" r:id="rId34"/>
    <p:sldId id="409" r:id="rId35"/>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A4"/>
    <a:srgbClr val="C6C38C"/>
    <a:srgbClr val="ABA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9" autoAdjust="0"/>
  </p:normalViewPr>
  <p:slideViewPr>
    <p:cSldViewPr>
      <p:cViewPr varScale="1">
        <p:scale>
          <a:sx n="60" d="100"/>
          <a:sy n="60" d="100"/>
        </p:scale>
        <p:origin x="1686"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6"/>
    </p:cViewPr>
  </p:sorterViewPr>
  <p:notesViewPr>
    <p:cSldViewPr>
      <p:cViewPr>
        <p:scale>
          <a:sx n="90" d="100"/>
          <a:sy n="90" d="100"/>
        </p:scale>
        <p:origin x="-2256" y="36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57D67-3EB9-48BD-8A21-E22CC8A72C67}"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21EB189B-65AB-4BD6-9A1B-B0D093E8B34D}">
      <dgm:prSet/>
      <dgm:spPr>
        <a:solidFill>
          <a:schemeClr val="bg1">
            <a:lumMod val="50000"/>
          </a:schemeClr>
        </a:solidFill>
      </dgm:spPr>
      <dgm:t>
        <a:bodyPr/>
        <a:lstStyle/>
        <a:p>
          <a:pPr rtl="0"/>
          <a:r>
            <a:rPr lang="en-US" dirty="0" smtClean="0"/>
            <a:t>Motivation</a:t>
          </a:r>
          <a:endParaRPr lang="en-US" dirty="0"/>
        </a:p>
      </dgm:t>
    </dgm:pt>
    <dgm:pt modelId="{57A9304B-752E-479A-AE88-9A9D61AB3B76}" type="parTrans" cxnId="{86B239BA-F4AB-445A-8470-8D3E98CDE1E0}">
      <dgm:prSet/>
      <dgm:spPr/>
      <dgm:t>
        <a:bodyPr/>
        <a:lstStyle/>
        <a:p>
          <a:endParaRPr lang="en-US"/>
        </a:p>
      </dgm:t>
    </dgm:pt>
    <dgm:pt modelId="{3571C6A8-7CBA-4AEF-AB20-F135356B0B69}" type="sibTrans" cxnId="{86B239BA-F4AB-445A-8470-8D3E98CDE1E0}">
      <dgm:prSet/>
      <dgm:spPr/>
      <dgm:t>
        <a:bodyPr/>
        <a:lstStyle/>
        <a:p>
          <a:endParaRPr lang="en-US"/>
        </a:p>
      </dgm:t>
    </dgm:pt>
    <dgm:pt modelId="{A5606914-9921-4E89-8092-8637B588EEB2}">
      <dgm:prSet/>
      <dgm:spPr/>
      <dgm:t>
        <a:bodyPr/>
        <a:lstStyle/>
        <a:p>
          <a:pPr rtl="0"/>
          <a:r>
            <a:rPr lang="en-US" dirty="0" smtClean="0"/>
            <a:t>Cues</a:t>
          </a:r>
          <a:endParaRPr lang="en-US" dirty="0"/>
        </a:p>
      </dgm:t>
    </dgm:pt>
    <dgm:pt modelId="{3780436D-513E-4E6E-85AB-44B84927CE32}" type="parTrans" cxnId="{4952DF41-F25D-4592-9C54-21F302A2B40A}">
      <dgm:prSet/>
      <dgm:spPr/>
      <dgm:t>
        <a:bodyPr/>
        <a:lstStyle/>
        <a:p>
          <a:endParaRPr lang="en-US"/>
        </a:p>
      </dgm:t>
    </dgm:pt>
    <dgm:pt modelId="{E0CCC589-3E86-4F5E-B375-2A970843A432}" type="sibTrans" cxnId="{4952DF41-F25D-4592-9C54-21F302A2B40A}">
      <dgm:prSet/>
      <dgm:spPr/>
      <dgm:t>
        <a:bodyPr/>
        <a:lstStyle/>
        <a:p>
          <a:endParaRPr lang="en-US"/>
        </a:p>
      </dgm:t>
    </dgm:pt>
    <dgm:pt modelId="{109CE2D4-8223-4F3C-B846-344836E2CED7}">
      <dgm:prSet/>
      <dgm:spPr/>
      <dgm:t>
        <a:bodyPr/>
        <a:lstStyle/>
        <a:p>
          <a:pPr rtl="0"/>
          <a:r>
            <a:rPr lang="en-US" dirty="0" smtClean="0"/>
            <a:t>Response</a:t>
          </a:r>
          <a:endParaRPr lang="en-US" dirty="0"/>
        </a:p>
      </dgm:t>
    </dgm:pt>
    <dgm:pt modelId="{9FFADA55-B9C1-4EC7-8101-6FE813D3E72B}" type="parTrans" cxnId="{FB784FCE-1A71-413E-8E88-059F74AFBD06}">
      <dgm:prSet/>
      <dgm:spPr/>
      <dgm:t>
        <a:bodyPr/>
        <a:lstStyle/>
        <a:p>
          <a:endParaRPr lang="en-US"/>
        </a:p>
      </dgm:t>
    </dgm:pt>
    <dgm:pt modelId="{920983D9-C173-445E-A9FD-F9BCEB25CE90}" type="sibTrans" cxnId="{FB784FCE-1A71-413E-8E88-059F74AFBD06}">
      <dgm:prSet/>
      <dgm:spPr/>
      <dgm:t>
        <a:bodyPr/>
        <a:lstStyle/>
        <a:p>
          <a:endParaRPr lang="en-US"/>
        </a:p>
      </dgm:t>
    </dgm:pt>
    <dgm:pt modelId="{E75980C5-48F4-4851-A3B2-73B5FDFBA58C}">
      <dgm:prSet/>
      <dgm:spPr/>
      <dgm:t>
        <a:bodyPr/>
        <a:lstStyle/>
        <a:p>
          <a:pPr rtl="0"/>
          <a:r>
            <a:rPr lang="en-US" dirty="0" smtClean="0"/>
            <a:t>Reinforcement</a:t>
          </a:r>
          <a:endParaRPr lang="en-US" dirty="0"/>
        </a:p>
      </dgm:t>
    </dgm:pt>
    <dgm:pt modelId="{61B90E8A-5EC6-4CED-A9B3-7AA56FDB72B7}" type="parTrans" cxnId="{472A2013-7F37-4C85-ACEA-C0EA4430B21F}">
      <dgm:prSet/>
      <dgm:spPr/>
      <dgm:t>
        <a:bodyPr/>
        <a:lstStyle/>
        <a:p>
          <a:endParaRPr lang="en-US"/>
        </a:p>
      </dgm:t>
    </dgm:pt>
    <dgm:pt modelId="{73499E34-44A5-43C0-8A00-9C45CC303D50}" type="sibTrans" cxnId="{472A2013-7F37-4C85-ACEA-C0EA4430B21F}">
      <dgm:prSet/>
      <dgm:spPr/>
      <dgm:t>
        <a:bodyPr/>
        <a:lstStyle/>
        <a:p>
          <a:endParaRPr lang="en-US"/>
        </a:p>
      </dgm:t>
    </dgm:pt>
    <dgm:pt modelId="{4D2A9B1B-04EE-4065-9F3F-7CEF055D094C}">
      <dgm:prSet/>
      <dgm:spPr/>
      <dgm:t>
        <a:bodyPr/>
        <a:lstStyle/>
        <a:p>
          <a:pPr rtl="0"/>
          <a:r>
            <a:rPr lang="en-US" b="1" u="none" dirty="0" smtClean="0">
              <a:solidFill>
                <a:schemeClr val="bg1"/>
              </a:solidFill>
            </a:rPr>
            <a:t>Unfilled needs</a:t>
          </a:r>
          <a:r>
            <a:rPr lang="en-US" u="none" dirty="0" smtClean="0">
              <a:solidFill>
                <a:schemeClr val="bg1"/>
              </a:solidFill>
            </a:rPr>
            <a:t> lead to </a:t>
          </a:r>
          <a:r>
            <a:rPr lang="en-US" b="1" u="none" dirty="0" smtClean="0">
              <a:solidFill>
                <a:schemeClr val="bg1"/>
              </a:solidFill>
            </a:rPr>
            <a:t>motivation</a:t>
          </a:r>
          <a:endParaRPr lang="en-US" b="1" u="none" dirty="0">
            <a:solidFill>
              <a:schemeClr val="bg1"/>
            </a:solidFill>
          </a:endParaRPr>
        </a:p>
      </dgm:t>
    </dgm:pt>
    <dgm:pt modelId="{656EEEBD-242E-42DF-84D7-18CD7B02308D}" type="parTrans" cxnId="{860380CD-A19D-45AD-971C-15E16EEDB426}">
      <dgm:prSet/>
      <dgm:spPr/>
      <dgm:t>
        <a:bodyPr/>
        <a:lstStyle/>
        <a:p>
          <a:endParaRPr lang="en-US"/>
        </a:p>
      </dgm:t>
    </dgm:pt>
    <dgm:pt modelId="{04CDE084-7B94-4D11-8FB2-F5191E8663E8}" type="sibTrans" cxnId="{860380CD-A19D-45AD-971C-15E16EEDB426}">
      <dgm:prSet/>
      <dgm:spPr/>
      <dgm:t>
        <a:bodyPr/>
        <a:lstStyle/>
        <a:p>
          <a:endParaRPr lang="en-US"/>
        </a:p>
      </dgm:t>
    </dgm:pt>
    <dgm:pt modelId="{45B54B2D-2AA6-4BF8-B347-AEBDD5A77D13}">
      <dgm:prSet/>
      <dgm:spPr/>
      <dgm:t>
        <a:bodyPr/>
        <a:lstStyle/>
        <a:p>
          <a:pPr rtl="0"/>
          <a:r>
            <a:rPr lang="en-US" b="1" u="sng" dirty="0" smtClean="0">
              <a:solidFill>
                <a:schemeClr val="bg1"/>
              </a:solidFill>
            </a:rPr>
            <a:t>Stimuli</a:t>
          </a:r>
          <a:r>
            <a:rPr lang="en-US" dirty="0" smtClean="0">
              <a:solidFill>
                <a:schemeClr val="bg1"/>
              </a:solidFill>
            </a:rPr>
            <a:t> that direct motives</a:t>
          </a:r>
          <a:endParaRPr lang="en-US" dirty="0">
            <a:solidFill>
              <a:schemeClr val="bg1"/>
            </a:solidFill>
          </a:endParaRPr>
        </a:p>
      </dgm:t>
    </dgm:pt>
    <dgm:pt modelId="{85E77C57-74D9-4259-881A-5BCCF37D71C8}" type="parTrans" cxnId="{9DE023C9-1799-4D79-9B28-FF1D8CD15303}">
      <dgm:prSet/>
      <dgm:spPr/>
      <dgm:t>
        <a:bodyPr/>
        <a:lstStyle/>
        <a:p>
          <a:endParaRPr lang="en-US"/>
        </a:p>
      </dgm:t>
    </dgm:pt>
    <dgm:pt modelId="{DDEFB8FA-FD6E-4060-8337-375A075BA351}" type="sibTrans" cxnId="{9DE023C9-1799-4D79-9B28-FF1D8CD15303}">
      <dgm:prSet/>
      <dgm:spPr/>
      <dgm:t>
        <a:bodyPr/>
        <a:lstStyle/>
        <a:p>
          <a:endParaRPr lang="en-US"/>
        </a:p>
      </dgm:t>
    </dgm:pt>
    <dgm:pt modelId="{52C90439-A2FA-4F4F-BC91-5CC381E36F85}">
      <dgm:prSet/>
      <dgm:spPr/>
      <dgm:t>
        <a:bodyPr/>
        <a:lstStyle/>
        <a:p>
          <a:pPr rtl="0"/>
          <a:r>
            <a:rPr lang="en-US" dirty="0" smtClean="0">
              <a:solidFill>
                <a:schemeClr val="bg1"/>
              </a:solidFill>
            </a:rPr>
            <a:t>Consumer </a:t>
          </a:r>
          <a:r>
            <a:rPr lang="en-US" b="1" u="sng" dirty="0" smtClean="0">
              <a:solidFill>
                <a:schemeClr val="bg1"/>
              </a:solidFill>
            </a:rPr>
            <a:t>reaction</a:t>
          </a:r>
          <a:r>
            <a:rPr lang="en-US" dirty="0" smtClean="0">
              <a:solidFill>
                <a:schemeClr val="bg1"/>
              </a:solidFill>
            </a:rPr>
            <a:t> to a drive or cue</a:t>
          </a:r>
          <a:endParaRPr lang="en-US" dirty="0">
            <a:solidFill>
              <a:schemeClr val="bg1"/>
            </a:solidFill>
          </a:endParaRPr>
        </a:p>
      </dgm:t>
    </dgm:pt>
    <dgm:pt modelId="{9187DC17-839A-4316-BDE2-D390FC935E78}" type="parTrans" cxnId="{142695FE-6004-4D90-9653-22F3AF466115}">
      <dgm:prSet/>
      <dgm:spPr/>
      <dgm:t>
        <a:bodyPr/>
        <a:lstStyle/>
        <a:p>
          <a:endParaRPr lang="en-US"/>
        </a:p>
      </dgm:t>
    </dgm:pt>
    <dgm:pt modelId="{F144CA8D-E998-4A08-B30C-041C87013A36}" type="sibTrans" cxnId="{142695FE-6004-4D90-9653-22F3AF466115}">
      <dgm:prSet/>
      <dgm:spPr/>
      <dgm:t>
        <a:bodyPr/>
        <a:lstStyle/>
        <a:p>
          <a:endParaRPr lang="en-US"/>
        </a:p>
      </dgm:t>
    </dgm:pt>
    <dgm:pt modelId="{B60DA5AF-6DEA-49CE-B0FB-6018CE8AD61A}">
      <dgm:prSet/>
      <dgm:spPr/>
      <dgm:t>
        <a:bodyPr/>
        <a:lstStyle/>
        <a:p>
          <a:pPr rtl="0"/>
          <a:r>
            <a:rPr lang="en-US" b="1" u="sng" dirty="0" smtClean="0">
              <a:solidFill>
                <a:schemeClr val="bg1"/>
              </a:solidFill>
            </a:rPr>
            <a:t>Increases</a:t>
          </a:r>
          <a:r>
            <a:rPr lang="en-US" dirty="0" smtClean="0">
              <a:solidFill>
                <a:schemeClr val="bg1"/>
              </a:solidFill>
            </a:rPr>
            <a:t> the likelihood that a </a:t>
          </a:r>
          <a:r>
            <a:rPr lang="en-US" b="1" u="sng" dirty="0" smtClean="0">
              <a:solidFill>
                <a:schemeClr val="bg1"/>
              </a:solidFill>
            </a:rPr>
            <a:t>response</a:t>
          </a:r>
          <a:r>
            <a:rPr lang="en-US" dirty="0" smtClean="0">
              <a:solidFill>
                <a:schemeClr val="bg1"/>
              </a:solidFill>
            </a:rPr>
            <a:t> will occur </a:t>
          </a:r>
          <a:r>
            <a:rPr lang="en-US" b="1" u="sng" dirty="0" smtClean="0">
              <a:solidFill>
                <a:schemeClr val="bg1"/>
              </a:solidFill>
            </a:rPr>
            <a:t>in the future</a:t>
          </a:r>
          <a:r>
            <a:rPr lang="en-US" dirty="0" smtClean="0">
              <a:solidFill>
                <a:schemeClr val="bg1"/>
              </a:solidFill>
            </a:rPr>
            <a:t> as a </a:t>
          </a:r>
          <a:r>
            <a:rPr lang="en-US" b="1" u="sng" dirty="0" smtClean="0">
              <a:solidFill>
                <a:schemeClr val="bg1"/>
              </a:solidFill>
            </a:rPr>
            <a:t>result of a cue</a:t>
          </a:r>
          <a:endParaRPr lang="en-US" b="1" u="sng" dirty="0">
            <a:solidFill>
              <a:schemeClr val="bg1"/>
            </a:solidFill>
          </a:endParaRPr>
        </a:p>
      </dgm:t>
    </dgm:pt>
    <dgm:pt modelId="{8BFE9D11-AE7C-4560-83A9-57453A4EA1AB}" type="parTrans" cxnId="{FE8D4C86-10DC-4491-B501-4182B091350F}">
      <dgm:prSet/>
      <dgm:spPr/>
      <dgm:t>
        <a:bodyPr/>
        <a:lstStyle/>
        <a:p>
          <a:endParaRPr lang="en-US"/>
        </a:p>
      </dgm:t>
    </dgm:pt>
    <dgm:pt modelId="{98335900-FAF7-40E8-AF9A-242EC6CACCC3}" type="sibTrans" cxnId="{FE8D4C86-10DC-4491-B501-4182B091350F}">
      <dgm:prSet/>
      <dgm:spPr/>
      <dgm:t>
        <a:bodyPr/>
        <a:lstStyle/>
        <a:p>
          <a:endParaRPr lang="en-US"/>
        </a:p>
      </dgm:t>
    </dgm:pt>
    <dgm:pt modelId="{9CA19672-1050-45CC-B00A-97D07283E01B}">
      <dgm:prSet/>
      <dgm:spPr/>
      <dgm:t>
        <a:bodyPr/>
        <a:lstStyle/>
        <a:p>
          <a:pPr rtl="0"/>
          <a:r>
            <a:rPr lang="en-US" dirty="0" smtClean="0">
              <a:solidFill>
                <a:schemeClr val="bg1"/>
              </a:solidFill>
            </a:rPr>
            <a:t>Price, styling, packaging, advertising, store displays</a:t>
          </a:r>
          <a:endParaRPr lang="en-US" dirty="0">
            <a:solidFill>
              <a:schemeClr val="bg1"/>
            </a:solidFill>
          </a:endParaRPr>
        </a:p>
      </dgm:t>
    </dgm:pt>
    <dgm:pt modelId="{4E0050BE-88A3-4A93-A87A-341E9CD1812D}" type="parTrans" cxnId="{24B621C2-F798-4E7C-917F-0C2FDB3B4A10}">
      <dgm:prSet/>
      <dgm:spPr/>
      <dgm:t>
        <a:bodyPr/>
        <a:lstStyle/>
        <a:p>
          <a:endParaRPr lang="en-US"/>
        </a:p>
      </dgm:t>
    </dgm:pt>
    <dgm:pt modelId="{8333D4A6-9898-4685-B8B3-135E381C394F}" type="sibTrans" cxnId="{24B621C2-F798-4E7C-917F-0C2FDB3B4A10}">
      <dgm:prSet/>
      <dgm:spPr/>
      <dgm:t>
        <a:bodyPr/>
        <a:lstStyle/>
        <a:p>
          <a:endParaRPr lang="en-US"/>
        </a:p>
      </dgm:t>
    </dgm:pt>
    <dgm:pt modelId="{DB618DA8-62AC-4D34-BA8D-306C469F6A32}">
      <dgm:prSet/>
      <dgm:spPr/>
      <dgm:t>
        <a:bodyPr/>
        <a:lstStyle/>
        <a:p>
          <a:pPr rtl="0"/>
          <a:r>
            <a:rPr lang="en-US" b="1" u="sng" dirty="0" smtClean="0">
              <a:solidFill>
                <a:schemeClr val="bg1"/>
              </a:solidFill>
            </a:rPr>
            <a:t>Reward, benefit, pleasure, enjoyment </a:t>
          </a:r>
          <a:endParaRPr lang="en-US" b="1" u="sng" dirty="0">
            <a:solidFill>
              <a:schemeClr val="bg1"/>
            </a:solidFill>
          </a:endParaRPr>
        </a:p>
      </dgm:t>
    </dgm:pt>
    <dgm:pt modelId="{FBFCD909-809D-4E63-90E6-645247F12DDA}" type="parTrans" cxnId="{410545FE-4BB8-4E6B-B0AE-9DF294639D59}">
      <dgm:prSet/>
      <dgm:spPr/>
      <dgm:t>
        <a:bodyPr/>
        <a:lstStyle/>
        <a:p>
          <a:endParaRPr lang="en-US"/>
        </a:p>
      </dgm:t>
    </dgm:pt>
    <dgm:pt modelId="{E3D63446-4D41-48BB-BA15-C82B95EFE64F}" type="sibTrans" cxnId="{410545FE-4BB8-4E6B-B0AE-9DF294639D59}">
      <dgm:prSet/>
      <dgm:spPr/>
      <dgm:t>
        <a:bodyPr/>
        <a:lstStyle/>
        <a:p>
          <a:endParaRPr lang="en-US"/>
        </a:p>
      </dgm:t>
    </dgm:pt>
    <dgm:pt modelId="{67DDB34D-A020-477B-9A05-958FF4F0C00C}" type="pres">
      <dgm:prSet presAssocID="{92357D67-3EB9-48BD-8A21-E22CC8A72C67}" presName="Name0" presStyleCnt="0">
        <dgm:presLayoutVars>
          <dgm:dir/>
          <dgm:animLvl val="lvl"/>
          <dgm:resizeHandles val="exact"/>
        </dgm:presLayoutVars>
      </dgm:prSet>
      <dgm:spPr/>
      <dgm:t>
        <a:bodyPr/>
        <a:lstStyle/>
        <a:p>
          <a:endParaRPr lang="en-US"/>
        </a:p>
      </dgm:t>
    </dgm:pt>
    <dgm:pt modelId="{A78700A0-67E8-42DD-AE73-781486DF49DA}" type="pres">
      <dgm:prSet presAssocID="{21EB189B-65AB-4BD6-9A1B-B0D093E8B34D}" presName="linNode" presStyleCnt="0"/>
      <dgm:spPr/>
    </dgm:pt>
    <dgm:pt modelId="{4E95C324-4DC1-43D9-A545-D0C6691ACC89}" type="pres">
      <dgm:prSet presAssocID="{21EB189B-65AB-4BD6-9A1B-B0D093E8B34D}" presName="parentText" presStyleLbl="node1" presStyleIdx="0" presStyleCnt="4">
        <dgm:presLayoutVars>
          <dgm:chMax val="1"/>
          <dgm:bulletEnabled val="1"/>
        </dgm:presLayoutVars>
      </dgm:prSet>
      <dgm:spPr/>
      <dgm:t>
        <a:bodyPr/>
        <a:lstStyle/>
        <a:p>
          <a:endParaRPr lang="en-US"/>
        </a:p>
      </dgm:t>
    </dgm:pt>
    <dgm:pt modelId="{B07EA074-1969-48AD-8B6D-001CFA2C1EC6}" type="pres">
      <dgm:prSet presAssocID="{21EB189B-65AB-4BD6-9A1B-B0D093E8B34D}" presName="descendantText" presStyleLbl="alignAccFollowNode1" presStyleIdx="0" presStyleCnt="4">
        <dgm:presLayoutVars>
          <dgm:bulletEnabled val="1"/>
        </dgm:presLayoutVars>
      </dgm:prSet>
      <dgm:spPr/>
      <dgm:t>
        <a:bodyPr/>
        <a:lstStyle/>
        <a:p>
          <a:endParaRPr lang="en-US"/>
        </a:p>
      </dgm:t>
    </dgm:pt>
    <dgm:pt modelId="{833C80B6-4E81-4302-BE79-CD04D76D49EB}" type="pres">
      <dgm:prSet presAssocID="{3571C6A8-7CBA-4AEF-AB20-F135356B0B69}" presName="sp" presStyleCnt="0"/>
      <dgm:spPr/>
    </dgm:pt>
    <dgm:pt modelId="{DB441A6E-F67B-4377-99BC-DE7B8F1ACA52}" type="pres">
      <dgm:prSet presAssocID="{A5606914-9921-4E89-8092-8637B588EEB2}" presName="linNode" presStyleCnt="0"/>
      <dgm:spPr/>
    </dgm:pt>
    <dgm:pt modelId="{DB14B01C-1EBC-4C4A-A052-EC22661107A5}" type="pres">
      <dgm:prSet presAssocID="{A5606914-9921-4E89-8092-8637B588EEB2}" presName="parentText" presStyleLbl="node1" presStyleIdx="1" presStyleCnt="4">
        <dgm:presLayoutVars>
          <dgm:chMax val="1"/>
          <dgm:bulletEnabled val="1"/>
        </dgm:presLayoutVars>
      </dgm:prSet>
      <dgm:spPr/>
      <dgm:t>
        <a:bodyPr/>
        <a:lstStyle/>
        <a:p>
          <a:endParaRPr lang="en-US"/>
        </a:p>
      </dgm:t>
    </dgm:pt>
    <dgm:pt modelId="{A240D7D0-1EAD-47EB-84CF-3C432EB770F5}" type="pres">
      <dgm:prSet presAssocID="{A5606914-9921-4E89-8092-8637B588EEB2}" presName="descendantText" presStyleLbl="alignAccFollowNode1" presStyleIdx="1" presStyleCnt="4">
        <dgm:presLayoutVars>
          <dgm:bulletEnabled val="1"/>
        </dgm:presLayoutVars>
      </dgm:prSet>
      <dgm:spPr/>
      <dgm:t>
        <a:bodyPr/>
        <a:lstStyle/>
        <a:p>
          <a:endParaRPr lang="en-US"/>
        </a:p>
      </dgm:t>
    </dgm:pt>
    <dgm:pt modelId="{0354E0DA-06B2-4058-AE5C-C5A2DBE01A6E}" type="pres">
      <dgm:prSet presAssocID="{E0CCC589-3E86-4F5E-B375-2A970843A432}" presName="sp" presStyleCnt="0"/>
      <dgm:spPr/>
    </dgm:pt>
    <dgm:pt modelId="{2FC3101D-D792-4DAD-8B55-0ADF0D19C793}" type="pres">
      <dgm:prSet presAssocID="{109CE2D4-8223-4F3C-B846-344836E2CED7}" presName="linNode" presStyleCnt="0"/>
      <dgm:spPr/>
    </dgm:pt>
    <dgm:pt modelId="{21C0203A-A01E-4246-8600-5B35BA706106}" type="pres">
      <dgm:prSet presAssocID="{109CE2D4-8223-4F3C-B846-344836E2CED7}" presName="parentText" presStyleLbl="node1" presStyleIdx="2" presStyleCnt="4">
        <dgm:presLayoutVars>
          <dgm:chMax val="1"/>
          <dgm:bulletEnabled val="1"/>
        </dgm:presLayoutVars>
      </dgm:prSet>
      <dgm:spPr/>
      <dgm:t>
        <a:bodyPr/>
        <a:lstStyle/>
        <a:p>
          <a:endParaRPr lang="en-US"/>
        </a:p>
      </dgm:t>
    </dgm:pt>
    <dgm:pt modelId="{887895F4-83F6-4A07-A27A-EA46D2B696FE}" type="pres">
      <dgm:prSet presAssocID="{109CE2D4-8223-4F3C-B846-344836E2CED7}" presName="descendantText" presStyleLbl="alignAccFollowNode1" presStyleIdx="2" presStyleCnt="4">
        <dgm:presLayoutVars>
          <dgm:bulletEnabled val="1"/>
        </dgm:presLayoutVars>
      </dgm:prSet>
      <dgm:spPr/>
      <dgm:t>
        <a:bodyPr/>
        <a:lstStyle/>
        <a:p>
          <a:endParaRPr lang="en-US"/>
        </a:p>
      </dgm:t>
    </dgm:pt>
    <dgm:pt modelId="{67876736-CF26-4ED5-B5C3-51CE0930ADF2}" type="pres">
      <dgm:prSet presAssocID="{920983D9-C173-445E-A9FD-F9BCEB25CE90}" presName="sp" presStyleCnt="0"/>
      <dgm:spPr/>
    </dgm:pt>
    <dgm:pt modelId="{091DB2F0-DF61-498F-B3DE-ED3AAE6070D7}" type="pres">
      <dgm:prSet presAssocID="{E75980C5-48F4-4851-A3B2-73B5FDFBA58C}" presName="linNode" presStyleCnt="0"/>
      <dgm:spPr/>
    </dgm:pt>
    <dgm:pt modelId="{7F20B836-E1AA-47FC-837C-1B205895E98F}" type="pres">
      <dgm:prSet presAssocID="{E75980C5-48F4-4851-A3B2-73B5FDFBA58C}" presName="parentText" presStyleLbl="node1" presStyleIdx="3" presStyleCnt="4" custScaleY="141901">
        <dgm:presLayoutVars>
          <dgm:chMax val="1"/>
          <dgm:bulletEnabled val="1"/>
        </dgm:presLayoutVars>
      </dgm:prSet>
      <dgm:spPr/>
      <dgm:t>
        <a:bodyPr/>
        <a:lstStyle/>
        <a:p>
          <a:endParaRPr lang="en-US"/>
        </a:p>
      </dgm:t>
    </dgm:pt>
    <dgm:pt modelId="{54876645-9130-4C9F-BF9A-38BCFB0FC134}" type="pres">
      <dgm:prSet presAssocID="{E75980C5-48F4-4851-A3B2-73B5FDFBA58C}" presName="descendantText" presStyleLbl="alignAccFollowNode1" presStyleIdx="3" presStyleCnt="4" custScaleY="148793">
        <dgm:presLayoutVars>
          <dgm:bulletEnabled val="1"/>
        </dgm:presLayoutVars>
      </dgm:prSet>
      <dgm:spPr/>
      <dgm:t>
        <a:bodyPr/>
        <a:lstStyle/>
        <a:p>
          <a:endParaRPr lang="en-US"/>
        </a:p>
      </dgm:t>
    </dgm:pt>
  </dgm:ptLst>
  <dgm:cxnLst>
    <dgm:cxn modelId="{24B621C2-F798-4E7C-917F-0C2FDB3B4A10}" srcId="{A5606914-9921-4E89-8092-8637B588EEB2}" destId="{9CA19672-1050-45CC-B00A-97D07283E01B}" srcOrd="1" destOrd="0" parTransId="{4E0050BE-88A3-4A93-A87A-341E9CD1812D}" sibTransId="{8333D4A6-9898-4685-B8B3-135E381C394F}"/>
    <dgm:cxn modelId="{05ECFBC9-C9C0-43F0-8CE2-8369D06F42EC}" type="presOf" srcId="{9CA19672-1050-45CC-B00A-97D07283E01B}" destId="{A240D7D0-1EAD-47EB-84CF-3C432EB770F5}" srcOrd="0" destOrd="1" presId="urn:microsoft.com/office/officeart/2005/8/layout/vList5"/>
    <dgm:cxn modelId="{53A7850D-4B67-4E2C-8292-A17C3722BD0A}" type="presOf" srcId="{E75980C5-48F4-4851-A3B2-73B5FDFBA58C}" destId="{7F20B836-E1AA-47FC-837C-1B205895E98F}" srcOrd="0" destOrd="0" presId="urn:microsoft.com/office/officeart/2005/8/layout/vList5"/>
    <dgm:cxn modelId="{18C0FE04-A8AA-4575-8E71-B6A1E4D76AAC}" type="presOf" srcId="{B60DA5AF-6DEA-49CE-B0FB-6018CE8AD61A}" destId="{54876645-9130-4C9F-BF9A-38BCFB0FC134}" srcOrd="0" destOrd="1" presId="urn:microsoft.com/office/officeart/2005/8/layout/vList5"/>
    <dgm:cxn modelId="{1CE6522B-1421-48FF-AC3C-6CB156D7AEA7}" type="presOf" srcId="{21EB189B-65AB-4BD6-9A1B-B0D093E8B34D}" destId="{4E95C324-4DC1-43D9-A545-D0C6691ACC89}" srcOrd="0" destOrd="0" presId="urn:microsoft.com/office/officeart/2005/8/layout/vList5"/>
    <dgm:cxn modelId="{342ED86A-4A0D-4332-9F48-0DF5E4AAF913}" type="presOf" srcId="{DB618DA8-62AC-4D34-BA8D-306C469F6A32}" destId="{54876645-9130-4C9F-BF9A-38BCFB0FC134}" srcOrd="0" destOrd="0" presId="urn:microsoft.com/office/officeart/2005/8/layout/vList5"/>
    <dgm:cxn modelId="{FE8D4C86-10DC-4491-B501-4182B091350F}" srcId="{E75980C5-48F4-4851-A3B2-73B5FDFBA58C}" destId="{B60DA5AF-6DEA-49CE-B0FB-6018CE8AD61A}" srcOrd="1" destOrd="0" parTransId="{8BFE9D11-AE7C-4560-83A9-57453A4EA1AB}" sibTransId="{98335900-FAF7-40E8-AF9A-242EC6CACCC3}"/>
    <dgm:cxn modelId="{FB784FCE-1A71-413E-8E88-059F74AFBD06}" srcId="{92357D67-3EB9-48BD-8A21-E22CC8A72C67}" destId="{109CE2D4-8223-4F3C-B846-344836E2CED7}" srcOrd="2" destOrd="0" parTransId="{9FFADA55-B9C1-4EC7-8101-6FE813D3E72B}" sibTransId="{920983D9-C173-445E-A9FD-F9BCEB25CE90}"/>
    <dgm:cxn modelId="{598CAABB-27A2-408E-BAF7-793503D3F8AA}" type="presOf" srcId="{A5606914-9921-4E89-8092-8637B588EEB2}" destId="{DB14B01C-1EBC-4C4A-A052-EC22661107A5}" srcOrd="0" destOrd="0" presId="urn:microsoft.com/office/officeart/2005/8/layout/vList5"/>
    <dgm:cxn modelId="{142695FE-6004-4D90-9653-22F3AF466115}" srcId="{109CE2D4-8223-4F3C-B846-344836E2CED7}" destId="{52C90439-A2FA-4F4F-BC91-5CC381E36F85}" srcOrd="0" destOrd="0" parTransId="{9187DC17-839A-4316-BDE2-D390FC935E78}" sibTransId="{F144CA8D-E998-4A08-B30C-041C87013A36}"/>
    <dgm:cxn modelId="{472A2013-7F37-4C85-ACEA-C0EA4430B21F}" srcId="{92357D67-3EB9-48BD-8A21-E22CC8A72C67}" destId="{E75980C5-48F4-4851-A3B2-73B5FDFBA58C}" srcOrd="3" destOrd="0" parTransId="{61B90E8A-5EC6-4CED-A9B3-7AA56FDB72B7}" sibTransId="{73499E34-44A5-43C0-8A00-9C45CC303D50}"/>
    <dgm:cxn modelId="{02683254-D68F-4701-8ADE-562B4ED2342A}" type="presOf" srcId="{52C90439-A2FA-4F4F-BC91-5CC381E36F85}" destId="{887895F4-83F6-4A07-A27A-EA46D2B696FE}" srcOrd="0" destOrd="0" presId="urn:microsoft.com/office/officeart/2005/8/layout/vList5"/>
    <dgm:cxn modelId="{860380CD-A19D-45AD-971C-15E16EEDB426}" srcId="{21EB189B-65AB-4BD6-9A1B-B0D093E8B34D}" destId="{4D2A9B1B-04EE-4065-9F3F-7CEF055D094C}" srcOrd="0" destOrd="0" parTransId="{656EEEBD-242E-42DF-84D7-18CD7B02308D}" sibTransId="{04CDE084-7B94-4D11-8FB2-F5191E8663E8}"/>
    <dgm:cxn modelId="{4952DF41-F25D-4592-9C54-21F302A2B40A}" srcId="{92357D67-3EB9-48BD-8A21-E22CC8A72C67}" destId="{A5606914-9921-4E89-8092-8637B588EEB2}" srcOrd="1" destOrd="0" parTransId="{3780436D-513E-4E6E-85AB-44B84927CE32}" sibTransId="{E0CCC589-3E86-4F5E-B375-2A970843A432}"/>
    <dgm:cxn modelId="{BB6C20A5-834B-4B01-A22A-01D3D465EFD2}" type="presOf" srcId="{92357D67-3EB9-48BD-8A21-E22CC8A72C67}" destId="{67DDB34D-A020-477B-9A05-958FF4F0C00C}" srcOrd="0" destOrd="0" presId="urn:microsoft.com/office/officeart/2005/8/layout/vList5"/>
    <dgm:cxn modelId="{410545FE-4BB8-4E6B-B0AE-9DF294639D59}" srcId="{E75980C5-48F4-4851-A3B2-73B5FDFBA58C}" destId="{DB618DA8-62AC-4D34-BA8D-306C469F6A32}" srcOrd="0" destOrd="0" parTransId="{FBFCD909-809D-4E63-90E6-645247F12DDA}" sibTransId="{E3D63446-4D41-48BB-BA15-C82B95EFE64F}"/>
    <dgm:cxn modelId="{78EF419F-697B-42AC-8DDB-1D4B4E21D728}" type="presOf" srcId="{4D2A9B1B-04EE-4065-9F3F-7CEF055D094C}" destId="{B07EA074-1969-48AD-8B6D-001CFA2C1EC6}" srcOrd="0" destOrd="0" presId="urn:microsoft.com/office/officeart/2005/8/layout/vList5"/>
    <dgm:cxn modelId="{9DE023C9-1799-4D79-9B28-FF1D8CD15303}" srcId="{A5606914-9921-4E89-8092-8637B588EEB2}" destId="{45B54B2D-2AA6-4BF8-B347-AEBDD5A77D13}" srcOrd="0" destOrd="0" parTransId="{85E77C57-74D9-4259-881A-5BCCF37D71C8}" sibTransId="{DDEFB8FA-FD6E-4060-8337-375A075BA351}"/>
    <dgm:cxn modelId="{E868A425-0411-432B-A434-327E8A8CC29B}" type="presOf" srcId="{45B54B2D-2AA6-4BF8-B347-AEBDD5A77D13}" destId="{A240D7D0-1EAD-47EB-84CF-3C432EB770F5}" srcOrd="0" destOrd="0" presId="urn:microsoft.com/office/officeart/2005/8/layout/vList5"/>
    <dgm:cxn modelId="{86B239BA-F4AB-445A-8470-8D3E98CDE1E0}" srcId="{92357D67-3EB9-48BD-8A21-E22CC8A72C67}" destId="{21EB189B-65AB-4BD6-9A1B-B0D093E8B34D}" srcOrd="0" destOrd="0" parTransId="{57A9304B-752E-479A-AE88-9A9D61AB3B76}" sibTransId="{3571C6A8-7CBA-4AEF-AB20-F135356B0B69}"/>
    <dgm:cxn modelId="{437E0CD3-236D-4C5E-A398-867E6A03E387}" type="presOf" srcId="{109CE2D4-8223-4F3C-B846-344836E2CED7}" destId="{21C0203A-A01E-4246-8600-5B35BA706106}" srcOrd="0" destOrd="0" presId="urn:microsoft.com/office/officeart/2005/8/layout/vList5"/>
    <dgm:cxn modelId="{0F3849A7-0D9D-42A0-900C-09942CE73939}" type="presParOf" srcId="{67DDB34D-A020-477B-9A05-958FF4F0C00C}" destId="{A78700A0-67E8-42DD-AE73-781486DF49DA}" srcOrd="0" destOrd="0" presId="urn:microsoft.com/office/officeart/2005/8/layout/vList5"/>
    <dgm:cxn modelId="{AE9799B2-3184-417C-948E-EA4C705F710D}" type="presParOf" srcId="{A78700A0-67E8-42DD-AE73-781486DF49DA}" destId="{4E95C324-4DC1-43D9-A545-D0C6691ACC89}" srcOrd="0" destOrd="0" presId="urn:microsoft.com/office/officeart/2005/8/layout/vList5"/>
    <dgm:cxn modelId="{8ACB2C64-55CE-4C7B-BC14-822D4C655EE5}" type="presParOf" srcId="{A78700A0-67E8-42DD-AE73-781486DF49DA}" destId="{B07EA074-1969-48AD-8B6D-001CFA2C1EC6}" srcOrd="1" destOrd="0" presId="urn:microsoft.com/office/officeart/2005/8/layout/vList5"/>
    <dgm:cxn modelId="{D4A7497C-167D-48B2-B39E-EAE100BD3B49}" type="presParOf" srcId="{67DDB34D-A020-477B-9A05-958FF4F0C00C}" destId="{833C80B6-4E81-4302-BE79-CD04D76D49EB}" srcOrd="1" destOrd="0" presId="urn:microsoft.com/office/officeart/2005/8/layout/vList5"/>
    <dgm:cxn modelId="{A7D3DB11-1707-4380-98A3-858F87E89E1C}" type="presParOf" srcId="{67DDB34D-A020-477B-9A05-958FF4F0C00C}" destId="{DB441A6E-F67B-4377-99BC-DE7B8F1ACA52}" srcOrd="2" destOrd="0" presId="urn:microsoft.com/office/officeart/2005/8/layout/vList5"/>
    <dgm:cxn modelId="{7C1297F6-B6FF-4E3C-B20B-813795ECA94C}" type="presParOf" srcId="{DB441A6E-F67B-4377-99BC-DE7B8F1ACA52}" destId="{DB14B01C-1EBC-4C4A-A052-EC22661107A5}" srcOrd="0" destOrd="0" presId="urn:microsoft.com/office/officeart/2005/8/layout/vList5"/>
    <dgm:cxn modelId="{22D3BB2B-A153-4D3D-8F68-179B3512DDF0}" type="presParOf" srcId="{DB441A6E-F67B-4377-99BC-DE7B8F1ACA52}" destId="{A240D7D0-1EAD-47EB-84CF-3C432EB770F5}" srcOrd="1" destOrd="0" presId="urn:microsoft.com/office/officeart/2005/8/layout/vList5"/>
    <dgm:cxn modelId="{8439B17C-B86E-43B6-9556-F962E0C840BC}" type="presParOf" srcId="{67DDB34D-A020-477B-9A05-958FF4F0C00C}" destId="{0354E0DA-06B2-4058-AE5C-C5A2DBE01A6E}" srcOrd="3" destOrd="0" presId="urn:microsoft.com/office/officeart/2005/8/layout/vList5"/>
    <dgm:cxn modelId="{102A868F-4729-495A-81CB-566BCCAB8A37}" type="presParOf" srcId="{67DDB34D-A020-477B-9A05-958FF4F0C00C}" destId="{2FC3101D-D792-4DAD-8B55-0ADF0D19C793}" srcOrd="4" destOrd="0" presId="urn:microsoft.com/office/officeart/2005/8/layout/vList5"/>
    <dgm:cxn modelId="{7B2F6B72-1BDD-4350-A9C1-BB8BE8B29377}" type="presParOf" srcId="{2FC3101D-D792-4DAD-8B55-0ADF0D19C793}" destId="{21C0203A-A01E-4246-8600-5B35BA706106}" srcOrd="0" destOrd="0" presId="urn:microsoft.com/office/officeart/2005/8/layout/vList5"/>
    <dgm:cxn modelId="{064D6A3B-65B7-4B69-8801-E7FAEA8EAA0C}" type="presParOf" srcId="{2FC3101D-D792-4DAD-8B55-0ADF0D19C793}" destId="{887895F4-83F6-4A07-A27A-EA46D2B696FE}" srcOrd="1" destOrd="0" presId="urn:microsoft.com/office/officeart/2005/8/layout/vList5"/>
    <dgm:cxn modelId="{5F613B75-6BBD-403F-AC48-8013B9ACCCFE}" type="presParOf" srcId="{67DDB34D-A020-477B-9A05-958FF4F0C00C}" destId="{67876736-CF26-4ED5-B5C3-51CE0930ADF2}" srcOrd="5" destOrd="0" presId="urn:microsoft.com/office/officeart/2005/8/layout/vList5"/>
    <dgm:cxn modelId="{52999327-3607-4093-9753-063A1C1C50FB}" type="presParOf" srcId="{67DDB34D-A020-477B-9A05-958FF4F0C00C}" destId="{091DB2F0-DF61-498F-B3DE-ED3AAE6070D7}" srcOrd="6" destOrd="0" presId="urn:microsoft.com/office/officeart/2005/8/layout/vList5"/>
    <dgm:cxn modelId="{9C5635E9-8CCA-4FFD-8561-938816906C2C}" type="presParOf" srcId="{091DB2F0-DF61-498F-B3DE-ED3AAE6070D7}" destId="{7F20B836-E1AA-47FC-837C-1B205895E98F}" srcOrd="0" destOrd="0" presId="urn:microsoft.com/office/officeart/2005/8/layout/vList5"/>
    <dgm:cxn modelId="{726DB8DE-96CF-4CB1-8CFD-FD6260D70CBB}" type="presParOf" srcId="{091DB2F0-DF61-498F-B3DE-ED3AAE6070D7}" destId="{54876645-9130-4C9F-BF9A-38BCFB0FC1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BF8E6-A1D0-4179-BCDE-3BAF75D38B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27D089-A2C2-49F0-A632-D087B33E93D5}">
      <dgm:prSet/>
      <dgm:spPr/>
      <dgm:t>
        <a:bodyPr/>
        <a:lstStyle/>
        <a:p>
          <a:pPr rtl="0"/>
          <a:r>
            <a:rPr lang="en-US" b="1" dirty="0" smtClean="0"/>
            <a:t>Behavioral Learning</a:t>
          </a:r>
          <a:endParaRPr lang="en-US" dirty="0"/>
        </a:p>
      </dgm:t>
    </dgm:pt>
    <dgm:pt modelId="{5ED1CFD1-BA9F-4F7B-8D9F-B064F6564E90}" type="parTrans" cxnId="{56D45B35-044F-4ED6-81BD-FCAD45176021}">
      <dgm:prSet/>
      <dgm:spPr/>
      <dgm:t>
        <a:bodyPr/>
        <a:lstStyle/>
        <a:p>
          <a:endParaRPr lang="en-US"/>
        </a:p>
      </dgm:t>
    </dgm:pt>
    <dgm:pt modelId="{D150B322-E8BC-4BBD-9FCE-6B0997217808}" type="sibTrans" cxnId="{56D45B35-044F-4ED6-81BD-FCAD45176021}">
      <dgm:prSet/>
      <dgm:spPr/>
      <dgm:t>
        <a:bodyPr/>
        <a:lstStyle/>
        <a:p>
          <a:endParaRPr lang="en-US"/>
        </a:p>
      </dgm:t>
    </dgm:pt>
    <dgm:pt modelId="{E88EC617-5C3B-4DFA-8333-618D9A1AB758}">
      <dgm:prSet/>
      <dgm:spPr/>
      <dgm:t>
        <a:bodyPr/>
        <a:lstStyle/>
        <a:p>
          <a:pPr rtl="0"/>
          <a:r>
            <a:rPr lang="en-US" dirty="0" smtClean="0"/>
            <a:t>Based on </a:t>
          </a:r>
          <a:r>
            <a:rPr lang="en-US" b="1" u="sng" dirty="0" smtClean="0">
              <a:solidFill>
                <a:srgbClr val="FF0000"/>
              </a:solidFill>
            </a:rPr>
            <a:t>observable behaviors </a:t>
          </a:r>
          <a:r>
            <a:rPr lang="en-US" dirty="0" smtClean="0"/>
            <a:t>(</a:t>
          </a:r>
          <a:r>
            <a:rPr lang="en-US" b="1" u="sng" dirty="0" smtClean="0">
              <a:solidFill>
                <a:srgbClr val="FF0000"/>
              </a:solidFill>
            </a:rPr>
            <a:t>responses</a:t>
          </a:r>
          <a:r>
            <a:rPr lang="en-US" dirty="0" smtClean="0"/>
            <a:t>) that occur as the result of </a:t>
          </a:r>
          <a:r>
            <a:rPr lang="en-US" b="1" u="sng" dirty="0" smtClean="0">
              <a:solidFill>
                <a:srgbClr val="FF0000"/>
              </a:solidFill>
            </a:rPr>
            <a:t>exposure to stimuli</a:t>
          </a:r>
          <a:endParaRPr lang="en-US" b="1" u="sng" dirty="0">
            <a:solidFill>
              <a:srgbClr val="FF0000"/>
            </a:solidFill>
          </a:endParaRPr>
        </a:p>
      </dgm:t>
    </dgm:pt>
    <dgm:pt modelId="{B3788CD7-3B60-4084-BBED-79DCCA9FBDE3}" type="parTrans" cxnId="{7FBBB6D4-1A89-499A-865B-8402D8EC0A2C}">
      <dgm:prSet/>
      <dgm:spPr/>
      <dgm:t>
        <a:bodyPr/>
        <a:lstStyle/>
        <a:p>
          <a:endParaRPr lang="en-US"/>
        </a:p>
      </dgm:t>
    </dgm:pt>
    <dgm:pt modelId="{5D11C65D-7124-4FBD-9E55-7EEB9A63A994}" type="sibTrans" cxnId="{7FBBB6D4-1A89-499A-865B-8402D8EC0A2C}">
      <dgm:prSet/>
      <dgm:spPr/>
      <dgm:t>
        <a:bodyPr/>
        <a:lstStyle/>
        <a:p>
          <a:endParaRPr lang="en-US"/>
        </a:p>
      </dgm:t>
    </dgm:pt>
    <dgm:pt modelId="{3ACBC9E9-6092-4F7E-8218-0B05CBF7295E}">
      <dgm:prSet/>
      <dgm:spPr/>
      <dgm:t>
        <a:bodyPr/>
        <a:lstStyle/>
        <a:p>
          <a:pPr rtl="0"/>
          <a:r>
            <a:rPr lang="en-US" b="1" dirty="0" smtClean="0"/>
            <a:t>Cognitive Learning</a:t>
          </a:r>
          <a:endParaRPr lang="en-US" dirty="0"/>
        </a:p>
      </dgm:t>
    </dgm:pt>
    <dgm:pt modelId="{AFC3CD78-5EDF-4B94-9E97-0C9234A402B7}" type="parTrans" cxnId="{D64CFEAB-5B31-4461-AE91-925B5D867E51}">
      <dgm:prSet/>
      <dgm:spPr/>
      <dgm:t>
        <a:bodyPr/>
        <a:lstStyle/>
        <a:p>
          <a:endParaRPr lang="en-US"/>
        </a:p>
      </dgm:t>
    </dgm:pt>
    <dgm:pt modelId="{CECD495B-ACCA-490A-ACBE-53686A7388E9}" type="sibTrans" cxnId="{D64CFEAB-5B31-4461-AE91-925B5D867E51}">
      <dgm:prSet/>
      <dgm:spPr/>
      <dgm:t>
        <a:bodyPr/>
        <a:lstStyle/>
        <a:p>
          <a:endParaRPr lang="en-US"/>
        </a:p>
      </dgm:t>
    </dgm:pt>
    <dgm:pt modelId="{208CB258-EFEC-43D6-9125-037F4C25F807}">
      <dgm:prSet/>
      <dgm:spPr/>
      <dgm:t>
        <a:bodyPr/>
        <a:lstStyle/>
        <a:p>
          <a:r>
            <a:rPr lang="en-US" dirty="0" smtClean="0"/>
            <a:t>Learning based on mental </a:t>
          </a:r>
          <a:r>
            <a:rPr lang="en-US" b="1" u="sng" dirty="0" smtClean="0">
              <a:solidFill>
                <a:srgbClr val="FF0000"/>
              </a:solidFill>
            </a:rPr>
            <a:t>information processing</a:t>
          </a:r>
          <a:endParaRPr lang="en-US" b="1" u="sng" dirty="0">
            <a:solidFill>
              <a:srgbClr val="FF0000"/>
            </a:solidFill>
          </a:endParaRPr>
        </a:p>
      </dgm:t>
    </dgm:pt>
    <dgm:pt modelId="{42600790-2B78-474C-86CB-9254FA37F649}" type="parTrans" cxnId="{B871535E-374F-40E0-943F-A91FC28A644F}">
      <dgm:prSet/>
      <dgm:spPr/>
      <dgm:t>
        <a:bodyPr/>
        <a:lstStyle/>
        <a:p>
          <a:endParaRPr lang="en-US"/>
        </a:p>
      </dgm:t>
    </dgm:pt>
    <dgm:pt modelId="{2033602A-8431-462B-9DCB-A7DC284D6878}" type="sibTrans" cxnId="{B871535E-374F-40E0-943F-A91FC28A644F}">
      <dgm:prSet/>
      <dgm:spPr/>
      <dgm:t>
        <a:bodyPr/>
        <a:lstStyle/>
        <a:p>
          <a:endParaRPr lang="en-US"/>
        </a:p>
      </dgm:t>
    </dgm:pt>
    <dgm:pt modelId="{0C12D1A2-2DFF-4123-A241-820D7E4C1C72}">
      <dgm:prSet/>
      <dgm:spPr/>
      <dgm:t>
        <a:bodyPr/>
        <a:lstStyle/>
        <a:p>
          <a:r>
            <a:rPr lang="en-US" dirty="0" smtClean="0"/>
            <a:t>Often in response to </a:t>
          </a:r>
          <a:r>
            <a:rPr lang="en-US" b="1" u="sng" dirty="0" smtClean="0">
              <a:solidFill>
                <a:srgbClr val="FF0000"/>
              </a:solidFill>
            </a:rPr>
            <a:t>problem solving</a:t>
          </a:r>
          <a:endParaRPr lang="en-US" b="1" u="sng" dirty="0">
            <a:solidFill>
              <a:srgbClr val="FF0000"/>
            </a:solidFill>
          </a:endParaRPr>
        </a:p>
      </dgm:t>
    </dgm:pt>
    <dgm:pt modelId="{BDA5826B-CCAA-4E1C-8845-B341EEFB8529}" type="parTrans" cxnId="{814819F3-7B5C-4F34-9EA5-AC93884FB401}">
      <dgm:prSet/>
      <dgm:spPr/>
      <dgm:t>
        <a:bodyPr/>
        <a:lstStyle/>
        <a:p>
          <a:endParaRPr lang="en-US"/>
        </a:p>
      </dgm:t>
    </dgm:pt>
    <dgm:pt modelId="{5C6EBD70-A6C0-4829-82F8-C70720CB8CDB}" type="sibTrans" cxnId="{814819F3-7B5C-4F34-9EA5-AC93884FB401}">
      <dgm:prSet/>
      <dgm:spPr/>
      <dgm:t>
        <a:bodyPr/>
        <a:lstStyle/>
        <a:p>
          <a:endParaRPr lang="en-US"/>
        </a:p>
      </dgm:t>
    </dgm:pt>
    <dgm:pt modelId="{8727FB78-1F00-443B-93D6-B380A896FD18}" type="pres">
      <dgm:prSet presAssocID="{AF5BF8E6-A1D0-4179-BCDE-3BAF75D38BEA}" presName="Name0" presStyleCnt="0">
        <dgm:presLayoutVars>
          <dgm:dir/>
          <dgm:animLvl val="lvl"/>
          <dgm:resizeHandles val="exact"/>
        </dgm:presLayoutVars>
      </dgm:prSet>
      <dgm:spPr/>
      <dgm:t>
        <a:bodyPr/>
        <a:lstStyle/>
        <a:p>
          <a:endParaRPr lang="en-US"/>
        </a:p>
      </dgm:t>
    </dgm:pt>
    <dgm:pt modelId="{94093F48-F5D6-49C4-AED1-4C572470E21B}" type="pres">
      <dgm:prSet presAssocID="{5527D089-A2C2-49F0-A632-D087B33E93D5}" presName="composite" presStyleCnt="0"/>
      <dgm:spPr/>
      <dgm:t>
        <a:bodyPr/>
        <a:lstStyle/>
        <a:p>
          <a:endParaRPr lang="en-US"/>
        </a:p>
      </dgm:t>
    </dgm:pt>
    <dgm:pt modelId="{6FC16DB1-4D96-49B0-97B1-FEA7DC8F27A5}" type="pres">
      <dgm:prSet presAssocID="{5527D089-A2C2-49F0-A632-D087B33E93D5}" presName="parTx" presStyleLbl="alignNode1" presStyleIdx="0" presStyleCnt="2">
        <dgm:presLayoutVars>
          <dgm:chMax val="0"/>
          <dgm:chPref val="0"/>
          <dgm:bulletEnabled val="1"/>
        </dgm:presLayoutVars>
      </dgm:prSet>
      <dgm:spPr/>
      <dgm:t>
        <a:bodyPr/>
        <a:lstStyle/>
        <a:p>
          <a:endParaRPr lang="en-US"/>
        </a:p>
      </dgm:t>
    </dgm:pt>
    <dgm:pt modelId="{92F9901A-57BF-4AD5-A0A3-3B896EAA2502}" type="pres">
      <dgm:prSet presAssocID="{5527D089-A2C2-49F0-A632-D087B33E93D5}" presName="desTx" presStyleLbl="alignAccFollowNode1" presStyleIdx="0" presStyleCnt="2">
        <dgm:presLayoutVars>
          <dgm:bulletEnabled val="1"/>
        </dgm:presLayoutVars>
      </dgm:prSet>
      <dgm:spPr/>
      <dgm:t>
        <a:bodyPr/>
        <a:lstStyle/>
        <a:p>
          <a:endParaRPr lang="en-US"/>
        </a:p>
      </dgm:t>
    </dgm:pt>
    <dgm:pt modelId="{EA7B7AE8-3632-4DEE-8989-009005B7479F}" type="pres">
      <dgm:prSet presAssocID="{D150B322-E8BC-4BBD-9FCE-6B0997217808}" presName="space" presStyleCnt="0"/>
      <dgm:spPr/>
      <dgm:t>
        <a:bodyPr/>
        <a:lstStyle/>
        <a:p>
          <a:endParaRPr lang="en-US"/>
        </a:p>
      </dgm:t>
    </dgm:pt>
    <dgm:pt modelId="{970744FE-0C47-4282-86D7-EB98CE20A104}" type="pres">
      <dgm:prSet presAssocID="{3ACBC9E9-6092-4F7E-8218-0B05CBF7295E}" presName="composite" presStyleCnt="0"/>
      <dgm:spPr/>
      <dgm:t>
        <a:bodyPr/>
        <a:lstStyle/>
        <a:p>
          <a:endParaRPr lang="en-US"/>
        </a:p>
      </dgm:t>
    </dgm:pt>
    <dgm:pt modelId="{EAC11E51-685E-4642-B5A2-3D76EC129351}" type="pres">
      <dgm:prSet presAssocID="{3ACBC9E9-6092-4F7E-8218-0B05CBF7295E}" presName="parTx" presStyleLbl="alignNode1" presStyleIdx="1" presStyleCnt="2">
        <dgm:presLayoutVars>
          <dgm:chMax val="0"/>
          <dgm:chPref val="0"/>
          <dgm:bulletEnabled val="1"/>
        </dgm:presLayoutVars>
      </dgm:prSet>
      <dgm:spPr/>
      <dgm:t>
        <a:bodyPr/>
        <a:lstStyle/>
        <a:p>
          <a:endParaRPr lang="en-US"/>
        </a:p>
      </dgm:t>
    </dgm:pt>
    <dgm:pt modelId="{F69A81B9-6CD4-486B-8B9E-546873C37B14}" type="pres">
      <dgm:prSet presAssocID="{3ACBC9E9-6092-4F7E-8218-0B05CBF7295E}" presName="desTx" presStyleLbl="alignAccFollowNode1" presStyleIdx="1" presStyleCnt="2">
        <dgm:presLayoutVars>
          <dgm:bulletEnabled val="1"/>
        </dgm:presLayoutVars>
      </dgm:prSet>
      <dgm:spPr/>
      <dgm:t>
        <a:bodyPr/>
        <a:lstStyle/>
        <a:p>
          <a:endParaRPr lang="en-US"/>
        </a:p>
      </dgm:t>
    </dgm:pt>
  </dgm:ptLst>
  <dgm:cxnLst>
    <dgm:cxn modelId="{BB41C9C3-531C-4887-9802-08A56736824B}" type="presOf" srcId="{3ACBC9E9-6092-4F7E-8218-0B05CBF7295E}" destId="{EAC11E51-685E-4642-B5A2-3D76EC129351}" srcOrd="0" destOrd="0" presId="urn:microsoft.com/office/officeart/2005/8/layout/hList1"/>
    <dgm:cxn modelId="{814819F3-7B5C-4F34-9EA5-AC93884FB401}" srcId="{3ACBC9E9-6092-4F7E-8218-0B05CBF7295E}" destId="{0C12D1A2-2DFF-4123-A241-820D7E4C1C72}" srcOrd="1" destOrd="0" parTransId="{BDA5826B-CCAA-4E1C-8845-B341EEFB8529}" sibTransId="{5C6EBD70-A6C0-4829-82F8-C70720CB8CDB}"/>
    <dgm:cxn modelId="{D2333303-A858-49F5-BF5C-850931BA2C85}" type="presOf" srcId="{0C12D1A2-2DFF-4123-A241-820D7E4C1C72}" destId="{F69A81B9-6CD4-486B-8B9E-546873C37B14}" srcOrd="0" destOrd="1" presId="urn:microsoft.com/office/officeart/2005/8/layout/hList1"/>
    <dgm:cxn modelId="{56D45B35-044F-4ED6-81BD-FCAD45176021}" srcId="{AF5BF8E6-A1D0-4179-BCDE-3BAF75D38BEA}" destId="{5527D089-A2C2-49F0-A632-D087B33E93D5}" srcOrd="0" destOrd="0" parTransId="{5ED1CFD1-BA9F-4F7B-8D9F-B064F6564E90}" sibTransId="{D150B322-E8BC-4BBD-9FCE-6B0997217808}"/>
    <dgm:cxn modelId="{D64CFEAB-5B31-4461-AE91-925B5D867E51}" srcId="{AF5BF8E6-A1D0-4179-BCDE-3BAF75D38BEA}" destId="{3ACBC9E9-6092-4F7E-8218-0B05CBF7295E}" srcOrd="1" destOrd="0" parTransId="{AFC3CD78-5EDF-4B94-9E97-0C9234A402B7}" sibTransId="{CECD495B-ACCA-490A-ACBE-53686A7388E9}"/>
    <dgm:cxn modelId="{B871535E-374F-40E0-943F-A91FC28A644F}" srcId="{3ACBC9E9-6092-4F7E-8218-0B05CBF7295E}" destId="{208CB258-EFEC-43D6-9125-037F4C25F807}" srcOrd="0" destOrd="0" parTransId="{42600790-2B78-474C-86CB-9254FA37F649}" sibTransId="{2033602A-8431-462B-9DCB-A7DC284D6878}"/>
    <dgm:cxn modelId="{9F914618-2DF4-4701-8050-32AB61E6E9B2}" type="presOf" srcId="{5527D089-A2C2-49F0-A632-D087B33E93D5}" destId="{6FC16DB1-4D96-49B0-97B1-FEA7DC8F27A5}" srcOrd="0" destOrd="0" presId="urn:microsoft.com/office/officeart/2005/8/layout/hList1"/>
    <dgm:cxn modelId="{DA486010-ECC9-4257-9B3B-014019B4EC76}" type="presOf" srcId="{AF5BF8E6-A1D0-4179-BCDE-3BAF75D38BEA}" destId="{8727FB78-1F00-443B-93D6-B380A896FD18}" srcOrd="0" destOrd="0" presId="urn:microsoft.com/office/officeart/2005/8/layout/hList1"/>
    <dgm:cxn modelId="{2A87A639-2248-4740-ABA2-B1CC202ADD6B}" type="presOf" srcId="{208CB258-EFEC-43D6-9125-037F4C25F807}" destId="{F69A81B9-6CD4-486B-8B9E-546873C37B14}" srcOrd="0" destOrd="0" presId="urn:microsoft.com/office/officeart/2005/8/layout/hList1"/>
    <dgm:cxn modelId="{7FBBB6D4-1A89-499A-865B-8402D8EC0A2C}" srcId="{5527D089-A2C2-49F0-A632-D087B33E93D5}" destId="{E88EC617-5C3B-4DFA-8333-618D9A1AB758}" srcOrd="0" destOrd="0" parTransId="{B3788CD7-3B60-4084-BBED-79DCCA9FBDE3}" sibTransId="{5D11C65D-7124-4FBD-9E55-7EEB9A63A994}"/>
    <dgm:cxn modelId="{1C86D363-63BE-4F85-98A8-3CFB30CBAFD9}" type="presOf" srcId="{E88EC617-5C3B-4DFA-8333-618D9A1AB758}" destId="{92F9901A-57BF-4AD5-A0A3-3B896EAA2502}" srcOrd="0" destOrd="0" presId="urn:microsoft.com/office/officeart/2005/8/layout/hList1"/>
    <dgm:cxn modelId="{3ADBBF95-D4EB-4DF3-99C2-A23666DFE245}" type="presParOf" srcId="{8727FB78-1F00-443B-93D6-B380A896FD18}" destId="{94093F48-F5D6-49C4-AED1-4C572470E21B}" srcOrd="0" destOrd="0" presId="urn:microsoft.com/office/officeart/2005/8/layout/hList1"/>
    <dgm:cxn modelId="{77FDBE65-D65F-4FB7-97F2-9F39CDD6B560}" type="presParOf" srcId="{94093F48-F5D6-49C4-AED1-4C572470E21B}" destId="{6FC16DB1-4D96-49B0-97B1-FEA7DC8F27A5}" srcOrd="0" destOrd="0" presId="urn:microsoft.com/office/officeart/2005/8/layout/hList1"/>
    <dgm:cxn modelId="{2016DCFD-FC13-4F63-8624-5A2006C626A8}" type="presParOf" srcId="{94093F48-F5D6-49C4-AED1-4C572470E21B}" destId="{92F9901A-57BF-4AD5-A0A3-3B896EAA2502}" srcOrd="1" destOrd="0" presId="urn:microsoft.com/office/officeart/2005/8/layout/hList1"/>
    <dgm:cxn modelId="{A6FCF896-B6AB-4AA3-8BEE-85D5A268BDC2}" type="presParOf" srcId="{8727FB78-1F00-443B-93D6-B380A896FD18}" destId="{EA7B7AE8-3632-4DEE-8989-009005B7479F}" srcOrd="1" destOrd="0" presId="urn:microsoft.com/office/officeart/2005/8/layout/hList1"/>
    <dgm:cxn modelId="{C412E07F-1513-4831-951D-1832594043B4}" type="presParOf" srcId="{8727FB78-1F00-443B-93D6-B380A896FD18}" destId="{970744FE-0C47-4282-86D7-EB98CE20A104}" srcOrd="2" destOrd="0" presId="urn:microsoft.com/office/officeart/2005/8/layout/hList1"/>
    <dgm:cxn modelId="{00219B31-E184-42B6-8611-5983D173E755}" type="presParOf" srcId="{970744FE-0C47-4282-86D7-EB98CE20A104}" destId="{EAC11E51-685E-4642-B5A2-3D76EC129351}" srcOrd="0" destOrd="0" presId="urn:microsoft.com/office/officeart/2005/8/layout/hList1"/>
    <dgm:cxn modelId="{6DB64D63-4F3D-4039-B79C-FECDF66FEB25}" type="presParOf" srcId="{970744FE-0C47-4282-86D7-EB98CE20A104}" destId="{F69A81B9-6CD4-486B-8B9E-546873C37B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40111F-A372-46AA-B664-423F4902699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09F748F8-E2FA-44AD-8E6C-494D26F6FDA2}">
      <dgm:prSet custT="1"/>
      <dgm:spPr/>
      <dgm:t>
        <a:bodyPr/>
        <a:lstStyle/>
        <a:p>
          <a:pPr rtl="0"/>
          <a:r>
            <a:rPr lang="en-US" sz="2800" dirty="0" smtClean="0"/>
            <a:t>A behavioral learning theory according to which a </a:t>
          </a:r>
          <a:r>
            <a:rPr lang="en-US" sz="2800" b="1" u="sng" dirty="0" smtClean="0">
              <a:solidFill>
                <a:srgbClr val="FF0000"/>
              </a:solidFill>
            </a:rPr>
            <a:t>stimulus</a:t>
          </a:r>
          <a:r>
            <a:rPr lang="en-US" sz="2800" dirty="0" smtClean="0"/>
            <a:t> is </a:t>
          </a:r>
          <a:r>
            <a:rPr lang="en-US" sz="2800" b="1" u="sng" dirty="0" smtClean="0">
              <a:solidFill>
                <a:srgbClr val="FF0000"/>
              </a:solidFill>
            </a:rPr>
            <a:t>paired</a:t>
          </a:r>
          <a:r>
            <a:rPr lang="en-US" sz="2800" dirty="0" smtClean="0"/>
            <a:t> with </a:t>
          </a:r>
          <a:r>
            <a:rPr lang="en-US" sz="2800" b="1" u="sng" dirty="0" smtClean="0">
              <a:solidFill>
                <a:srgbClr val="FF0000"/>
              </a:solidFill>
            </a:rPr>
            <a:t>another stimulus</a:t>
          </a:r>
          <a:r>
            <a:rPr lang="en-US" sz="2800" dirty="0" smtClean="0"/>
            <a:t> that </a:t>
          </a:r>
          <a:r>
            <a:rPr lang="en-US" sz="2800" b="1" u="sng" dirty="0" smtClean="0">
              <a:solidFill>
                <a:srgbClr val="FF0000"/>
              </a:solidFill>
            </a:rPr>
            <a:t>elicits</a:t>
          </a:r>
          <a:r>
            <a:rPr lang="en-US" sz="2800" dirty="0" smtClean="0"/>
            <a:t> a </a:t>
          </a:r>
          <a:r>
            <a:rPr lang="en-US" sz="2800" b="1" u="sng" dirty="0" smtClean="0">
              <a:solidFill>
                <a:srgbClr val="FF0000"/>
              </a:solidFill>
            </a:rPr>
            <a:t>known response </a:t>
          </a:r>
          <a:r>
            <a:rPr lang="en-US" sz="2800" dirty="0" smtClean="0"/>
            <a:t>that serves to produce the </a:t>
          </a:r>
          <a:r>
            <a:rPr lang="en-US" sz="2800" b="1" u="sng" dirty="0" smtClean="0">
              <a:solidFill>
                <a:srgbClr val="FF0000"/>
              </a:solidFill>
            </a:rPr>
            <a:t>same response when used alone.</a:t>
          </a:r>
          <a:endParaRPr lang="en-US" sz="2800" b="1" u="sng" dirty="0">
            <a:solidFill>
              <a:srgbClr val="FF0000"/>
            </a:solidFill>
          </a:endParaRPr>
        </a:p>
      </dgm:t>
    </dgm:pt>
    <dgm:pt modelId="{5A1674F8-A526-48B0-A50B-DDEA037CE00D}" type="parTrans" cxnId="{3F69B46D-3036-4D04-981F-80EB1698C7F2}">
      <dgm:prSet/>
      <dgm:spPr/>
      <dgm:t>
        <a:bodyPr/>
        <a:lstStyle/>
        <a:p>
          <a:endParaRPr lang="en-US"/>
        </a:p>
      </dgm:t>
    </dgm:pt>
    <dgm:pt modelId="{DE0FBC96-2D9F-4898-A794-D4656F7DEBF8}" type="sibTrans" cxnId="{3F69B46D-3036-4D04-981F-80EB1698C7F2}">
      <dgm:prSet/>
      <dgm:spPr/>
      <dgm:t>
        <a:bodyPr/>
        <a:lstStyle/>
        <a:p>
          <a:endParaRPr lang="en-US"/>
        </a:p>
      </dgm:t>
    </dgm:pt>
    <dgm:pt modelId="{9AF7431F-09DD-4E37-8B67-ACDC35D4896D}">
      <dgm:prSet custT="1"/>
      <dgm:spPr>
        <a:solidFill>
          <a:schemeClr val="bg2">
            <a:lumMod val="75000"/>
          </a:schemeClr>
        </a:solidFill>
      </dgm:spPr>
      <dgm:t>
        <a:bodyPr/>
        <a:lstStyle/>
        <a:p>
          <a:pPr rtl="0"/>
          <a:r>
            <a:rPr lang="en-US" sz="4800" dirty="0" smtClean="0"/>
            <a:t>Classical Conditioning</a:t>
          </a:r>
          <a:endParaRPr lang="en-US" sz="4800" dirty="0"/>
        </a:p>
      </dgm:t>
    </dgm:pt>
    <dgm:pt modelId="{372A8A05-E657-42D3-81CD-E1265A31BF03}" type="parTrans" cxnId="{179A4B9F-9F07-421B-A146-BC8026E7F5B6}">
      <dgm:prSet/>
      <dgm:spPr/>
      <dgm:t>
        <a:bodyPr/>
        <a:lstStyle/>
        <a:p>
          <a:endParaRPr lang="en-US"/>
        </a:p>
      </dgm:t>
    </dgm:pt>
    <dgm:pt modelId="{07BF1A85-7EA6-4EF8-BD5D-5C1E1CA31075}" type="sibTrans" cxnId="{179A4B9F-9F07-421B-A146-BC8026E7F5B6}">
      <dgm:prSet/>
      <dgm:spPr/>
      <dgm:t>
        <a:bodyPr/>
        <a:lstStyle/>
        <a:p>
          <a:endParaRPr lang="en-US"/>
        </a:p>
      </dgm:t>
    </dgm:pt>
    <dgm:pt modelId="{AD4FFE15-8E32-4F92-A6F7-1C5B3FFB478A}" type="pres">
      <dgm:prSet presAssocID="{A140111F-A372-46AA-B664-423F49026993}" presName="Name0" presStyleCnt="0">
        <dgm:presLayoutVars>
          <dgm:dir/>
          <dgm:animLvl val="lvl"/>
          <dgm:resizeHandles val="exact"/>
        </dgm:presLayoutVars>
      </dgm:prSet>
      <dgm:spPr/>
      <dgm:t>
        <a:bodyPr/>
        <a:lstStyle/>
        <a:p>
          <a:endParaRPr lang="en-US"/>
        </a:p>
      </dgm:t>
    </dgm:pt>
    <dgm:pt modelId="{DBF1F62E-7DCF-429D-A15C-FD2DA02C31A1}" type="pres">
      <dgm:prSet presAssocID="{9AF7431F-09DD-4E37-8B67-ACDC35D4896D}" presName="composite" presStyleCnt="0"/>
      <dgm:spPr/>
    </dgm:pt>
    <dgm:pt modelId="{A0CC4B2C-C072-4243-A4FC-BCA0955D39A6}" type="pres">
      <dgm:prSet presAssocID="{9AF7431F-09DD-4E37-8B67-ACDC35D4896D}" presName="parTx" presStyleLbl="alignNode1" presStyleIdx="0" presStyleCnt="1">
        <dgm:presLayoutVars>
          <dgm:chMax val="0"/>
          <dgm:chPref val="0"/>
          <dgm:bulletEnabled val="1"/>
        </dgm:presLayoutVars>
      </dgm:prSet>
      <dgm:spPr/>
      <dgm:t>
        <a:bodyPr/>
        <a:lstStyle/>
        <a:p>
          <a:endParaRPr lang="en-US"/>
        </a:p>
      </dgm:t>
    </dgm:pt>
    <dgm:pt modelId="{670A7A92-B12F-40A3-8612-EBD0F7F04CBA}" type="pres">
      <dgm:prSet presAssocID="{9AF7431F-09DD-4E37-8B67-ACDC35D4896D}" presName="desTx" presStyleLbl="alignAccFollowNode1" presStyleIdx="0" presStyleCnt="1">
        <dgm:presLayoutVars>
          <dgm:bulletEnabled val="1"/>
        </dgm:presLayoutVars>
      </dgm:prSet>
      <dgm:spPr/>
      <dgm:t>
        <a:bodyPr/>
        <a:lstStyle/>
        <a:p>
          <a:endParaRPr lang="en-US"/>
        </a:p>
      </dgm:t>
    </dgm:pt>
  </dgm:ptLst>
  <dgm:cxnLst>
    <dgm:cxn modelId="{DAB9BCA7-B4CF-4E6C-91CB-93CED7E16C0A}" type="presOf" srcId="{A140111F-A372-46AA-B664-423F49026993}" destId="{AD4FFE15-8E32-4F92-A6F7-1C5B3FFB478A}" srcOrd="0" destOrd="0" presId="urn:microsoft.com/office/officeart/2005/8/layout/hList1"/>
    <dgm:cxn modelId="{B42C39DC-8C39-4B7F-8311-C1339A9C17BA}" type="presOf" srcId="{9AF7431F-09DD-4E37-8B67-ACDC35D4896D}" destId="{A0CC4B2C-C072-4243-A4FC-BCA0955D39A6}" srcOrd="0" destOrd="0" presId="urn:microsoft.com/office/officeart/2005/8/layout/hList1"/>
    <dgm:cxn modelId="{3F69B46D-3036-4D04-981F-80EB1698C7F2}" srcId="{9AF7431F-09DD-4E37-8B67-ACDC35D4896D}" destId="{09F748F8-E2FA-44AD-8E6C-494D26F6FDA2}" srcOrd="0" destOrd="0" parTransId="{5A1674F8-A526-48B0-A50B-DDEA037CE00D}" sibTransId="{DE0FBC96-2D9F-4898-A794-D4656F7DEBF8}"/>
    <dgm:cxn modelId="{8D827492-D386-46DC-9D0B-7F702733A3A8}" type="presOf" srcId="{09F748F8-E2FA-44AD-8E6C-494D26F6FDA2}" destId="{670A7A92-B12F-40A3-8612-EBD0F7F04CBA}" srcOrd="0" destOrd="0" presId="urn:microsoft.com/office/officeart/2005/8/layout/hList1"/>
    <dgm:cxn modelId="{179A4B9F-9F07-421B-A146-BC8026E7F5B6}" srcId="{A140111F-A372-46AA-B664-423F49026993}" destId="{9AF7431F-09DD-4E37-8B67-ACDC35D4896D}" srcOrd="0" destOrd="0" parTransId="{372A8A05-E657-42D3-81CD-E1265A31BF03}" sibTransId="{07BF1A85-7EA6-4EF8-BD5D-5C1E1CA31075}"/>
    <dgm:cxn modelId="{4AB8F66E-AEEF-4924-B290-A5A55FDCC1F8}" type="presParOf" srcId="{AD4FFE15-8E32-4F92-A6F7-1C5B3FFB478A}" destId="{DBF1F62E-7DCF-429D-A15C-FD2DA02C31A1}" srcOrd="0" destOrd="0" presId="urn:microsoft.com/office/officeart/2005/8/layout/hList1"/>
    <dgm:cxn modelId="{A4A1A92C-6651-4908-8506-917D01C693B4}" type="presParOf" srcId="{DBF1F62E-7DCF-429D-A15C-FD2DA02C31A1}" destId="{A0CC4B2C-C072-4243-A4FC-BCA0955D39A6}" srcOrd="0" destOrd="0" presId="urn:microsoft.com/office/officeart/2005/8/layout/hList1"/>
    <dgm:cxn modelId="{6F9109C5-6D02-463A-938B-92DA98DC47CA}" type="presParOf" srcId="{DBF1F62E-7DCF-429D-A15C-FD2DA02C31A1}" destId="{670A7A92-B12F-40A3-8612-EBD0F7F04C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EA074-1969-48AD-8B6D-001CFA2C1EC6}">
      <dsp:nvSpPr>
        <dsp:cNvPr id="0" name=""/>
        <dsp:cNvSpPr/>
      </dsp:nvSpPr>
      <dsp:spPr>
        <a:xfrm rot="5400000">
          <a:off x="5213441" y="-2153956"/>
          <a:ext cx="765373" cy="5266944"/>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b="1" u="none" kern="1200" dirty="0" smtClean="0">
              <a:solidFill>
                <a:schemeClr val="bg1"/>
              </a:solidFill>
            </a:rPr>
            <a:t>Unfilled needs</a:t>
          </a:r>
          <a:r>
            <a:rPr lang="en-US" sz="1800" u="none" kern="1200" dirty="0" smtClean="0">
              <a:solidFill>
                <a:schemeClr val="bg1"/>
              </a:solidFill>
            </a:rPr>
            <a:t> lead to </a:t>
          </a:r>
          <a:r>
            <a:rPr lang="en-US" sz="1800" b="1" u="none" kern="1200" dirty="0" smtClean="0">
              <a:solidFill>
                <a:schemeClr val="bg1"/>
              </a:solidFill>
            </a:rPr>
            <a:t>motivation</a:t>
          </a:r>
          <a:endParaRPr lang="en-US" sz="1800" b="1" u="none" kern="1200" dirty="0">
            <a:solidFill>
              <a:schemeClr val="bg1"/>
            </a:solidFill>
          </a:endParaRPr>
        </a:p>
      </dsp:txBody>
      <dsp:txXfrm rot="-5400000">
        <a:off x="2962656" y="134191"/>
        <a:ext cx="5229582" cy="690649"/>
      </dsp:txXfrm>
    </dsp:sp>
    <dsp:sp modelId="{4E95C324-4DC1-43D9-A545-D0C6691ACC89}">
      <dsp:nvSpPr>
        <dsp:cNvPr id="0" name=""/>
        <dsp:cNvSpPr/>
      </dsp:nvSpPr>
      <dsp:spPr>
        <a:xfrm>
          <a:off x="0" y="1156"/>
          <a:ext cx="2962656" cy="956716"/>
        </a:xfrm>
        <a:prstGeom prst="roundRect">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smtClean="0"/>
            <a:t>Motivation</a:t>
          </a:r>
          <a:endParaRPr lang="en-US" sz="3400" kern="1200" dirty="0"/>
        </a:p>
      </dsp:txBody>
      <dsp:txXfrm>
        <a:off x="46703" y="47859"/>
        <a:ext cx="2869250" cy="863310"/>
      </dsp:txXfrm>
    </dsp:sp>
    <dsp:sp modelId="{A240D7D0-1EAD-47EB-84CF-3C432EB770F5}">
      <dsp:nvSpPr>
        <dsp:cNvPr id="0" name=""/>
        <dsp:cNvSpPr/>
      </dsp:nvSpPr>
      <dsp:spPr>
        <a:xfrm rot="5400000">
          <a:off x="5213441" y="-1149403"/>
          <a:ext cx="765373" cy="5266944"/>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b="1" u="sng" kern="1200" dirty="0" smtClean="0">
              <a:solidFill>
                <a:schemeClr val="bg1"/>
              </a:solidFill>
            </a:rPr>
            <a:t>Stimuli</a:t>
          </a:r>
          <a:r>
            <a:rPr lang="en-US" sz="1800" kern="1200" dirty="0" smtClean="0">
              <a:solidFill>
                <a:schemeClr val="bg1"/>
              </a:solidFill>
            </a:rPr>
            <a:t> that direct motives</a:t>
          </a:r>
          <a:endParaRPr lang="en-US" sz="1800" kern="1200" dirty="0">
            <a:solidFill>
              <a:schemeClr val="bg1"/>
            </a:solidFill>
          </a:endParaRPr>
        </a:p>
        <a:p>
          <a:pPr marL="171450" lvl="1" indent="-171450" algn="l" defTabSz="800100" rtl="0">
            <a:lnSpc>
              <a:spcPct val="90000"/>
            </a:lnSpc>
            <a:spcBef>
              <a:spcPct val="0"/>
            </a:spcBef>
            <a:spcAft>
              <a:spcPct val="15000"/>
            </a:spcAft>
            <a:buChar char="••"/>
          </a:pPr>
          <a:r>
            <a:rPr lang="en-US" sz="1800" kern="1200" dirty="0" smtClean="0">
              <a:solidFill>
                <a:schemeClr val="bg1"/>
              </a:solidFill>
            </a:rPr>
            <a:t>Price, styling, packaging, advertising, store displays</a:t>
          </a:r>
          <a:endParaRPr lang="en-US" sz="1800" kern="1200" dirty="0">
            <a:solidFill>
              <a:schemeClr val="bg1"/>
            </a:solidFill>
          </a:endParaRPr>
        </a:p>
      </dsp:txBody>
      <dsp:txXfrm rot="-5400000">
        <a:off x="2962656" y="1138744"/>
        <a:ext cx="5229582" cy="690649"/>
      </dsp:txXfrm>
    </dsp:sp>
    <dsp:sp modelId="{DB14B01C-1EBC-4C4A-A052-EC22661107A5}">
      <dsp:nvSpPr>
        <dsp:cNvPr id="0" name=""/>
        <dsp:cNvSpPr/>
      </dsp:nvSpPr>
      <dsp:spPr>
        <a:xfrm>
          <a:off x="0" y="1005709"/>
          <a:ext cx="2962656" cy="95671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smtClean="0"/>
            <a:t>Cues</a:t>
          </a:r>
          <a:endParaRPr lang="en-US" sz="3400" kern="1200" dirty="0"/>
        </a:p>
      </dsp:txBody>
      <dsp:txXfrm>
        <a:off x="46703" y="1052412"/>
        <a:ext cx="2869250" cy="863310"/>
      </dsp:txXfrm>
    </dsp:sp>
    <dsp:sp modelId="{887895F4-83F6-4A07-A27A-EA46D2B696FE}">
      <dsp:nvSpPr>
        <dsp:cNvPr id="0" name=""/>
        <dsp:cNvSpPr/>
      </dsp:nvSpPr>
      <dsp:spPr>
        <a:xfrm rot="5400000">
          <a:off x="5213441" y="-144851"/>
          <a:ext cx="765373" cy="5266944"/>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bg1"/>
              </a:solidFill>
            </a:rPr>
            <a:t>Consumer </a:t>
          </a:r>
          <a:r>
            <a:rPr lang="en-US" sz="1800" b="1" u="sng" kern="1200" dirty="0" smtClean="0">
              <a:solidFill>
                <a:schemeClr val="bg1"/>
              </a:solidFill>
            </a:rPr>
            <a:t>reaction</a:t>
          </a:r>
          <a:r>
            <a:rPr lang="en-US" sz="1800" kern="1200" dirty="0" smtClean="0">
              <a:solidFill>
                <a:schemeClr val="bg1"/>
              </a:solidFill>
            </a:rPr>
            <a:t> to a drive or cue</a:t>
          </a:r>
          <a:endParaRPr lang="en-US" sz="1800" kern="1200" dirty="0">
            <a:solidFill>
              <a:schemeClr val="bg1"/>
            </a:solidFill>
          </a:endParaRPr>
        </a:p>
      </dsp:txBody>
      <dsp:txXfrm rot="-5400000">
        <a:off x="2962656" y="2143296"/>
        <a:ext cx="5229582" cy="690649"/>
      </dsp:txXfrm>
    </dsp:sp>
    <dsp:sp modelId="{21C0203A-A01E-4246-8600-5B35BA706106}">
      <dsp:nvSpPr>
        <dsp:cNvPr id="0" name=""/>
        <dsp:cNvSpPr/>
      </dsp:nvSpPr>
      <dsp:spPr>
        <a:xfrm>
          <a:off x="0" y="2010262"/>
          <a:ext cx="2962656" cy="95671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smtClean="0"/>
            <a:t>Response</a:t>
          </a:r>
          <a:endParaRPr lang="en-US" sz="3400" kern="1200" dirty="0"/>
        </a:p>
      </dsp:txBody>
      <dsp:txXfrm>
        <a:off x="46703" y="2056965"/>
        <a:ext cx="2869250" cy="863310"/>
      </dsp:txXfrm>
    </dsp:sp>
    <dsp:sp modelId="{54876645-9130-4C9F-BF9A-38BCFB0FC134}">
      <dsp:nvSpPr>
        <dsp:cNvPr id="0" name=""/>
        <dsp:cNvSpPr/>
      </dsp:nvSpPr>
      <dsp:spPr>
        <a:xfrm rot="5400000">
          <a:off x="5021251" y="1062710"/>
          <a:ext cx="1138822" cy="5261800"/>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b="1" u="sng" kern="1200" dirty="0" smtClean="0">
              <a:solidFill>
                <a:schemeClr val="bg1"/>
              </a:solidFill>
            </a:rPr>
            <a:t>Reward, benefit, pleasure, enjoyment </a:t>
          </a:r>
          <a:endParaRPr lang="en-US" sz="1800" b="1" u="sng" kern="1200" dirty="0">
            <a:solidFill>
              <a:schemeClr val="bg1"/>
            </a:solidFill>
          </a:endParaRPr>
        </a:p>
        <a:p>
          <a:pPr marL="171450" lvl="1" indent="-171450" algn="l" defTabSz="800100" rtl="0">
            <a:lnSpc>
              <a:spcPct val="90000"/>
            </a:lnSpc>
            <a:spcBef>
              <a:spcPct val="0"/>
            </a:spcBef>
            <a:spcAft>
              <a:spcPct val="15000"/>
            </a:spcAft>
            <a:buChar char="••"/>
          </a:pPr>
          <a:r>
            <a:rPr lang="en-US" sz="1800" b="1" u="sng" kern="1200" dirty="0" smtClean="0">
              <a:solidFill>
                <a:schemeClr val="bg1"/>
              </a:solidFill>
            </a:rPr>
            <a:t>Increases</a:t>
          </a:r>
          <a:r>
            <a:rPr lang="en-US" sz="1800" kern="1200" dirty="0" smtClean="0">
              <a:solidFill>
                <a:schemeClr val="bg1"/>
              </a:solidFill>
            </a:rPr>
            <a:t> the likelihood that a </a:t>
          </a:r>
          <a:r>
            <a:rPr lang="en-US" sz="1800" b="1" u="sng" kern="1200" dirty="0" smtClean="0">
              <a:solidFill>
                <a:schemeClr val="bg1"/>
              </a:solidFill>
            </a:rPr>
            <a:t>response</a:t>
          </a:r>
          <a:r>
            <a:rPr lang="en-US" sz="1800" kern="1200" dirty="0" smtClean="0">
              <a:solidFill>
                <a:schemeClr val="bg1"/>
              </a:solidFill>
            </a:rPr>
            <a:t> will occur </a:t>
          </a:r>
          <a:r>
            <a:rPr lang="en-US" sz="1800" b="1" u="sng" kern="1200" dirty="0" smtClean="0">
              <a:solidFill>
                <a:schemeClr val="bg1"/>
              </a:solidFill>
            </a:rPr>
            <a:t>in the future</a:t>
          </a:r>
          <a:r>
            <a:rPr lang="en-US" sz="1800" kern="1200" dirty="0" smtClean="0">
              <a:solidFill>
                <a:schemeClr val="bg1"/>
              </a:solidFill>
            </a:rPr>
            <a:t> as a </a:t>
          </a:r>
          <a:r>
            <a:rPr lang="en-US" sz="1800" b="1" u="sng" kern="1200" dirty="0" smtClean="0">
              <a:solidFill>
                <a:schemeClr val="bg1"/>
              </a:solidFill>
            </a:rPr>
            <a:t>result of a cue</a:t>
          </a:r>
          <a:endParaRPr lang="en-US" sz="1800" b="1" u="sng" kern="1200" dirty="0">
            <a:solidFill>
              <a:schemeClr val="bg1"/>
            </a:solidFill>
          </a:endParaRPr>
        </a:p>
      </dsp:txBody>
      <dsp:txXfrm rot="-5400000">
        <a:off x="2959763" y="3179792"/>
        <a:ext cx="5206207" cy="1027636"/>
      </dsp:txXfrm>
    </dsp:sp>
    <dsp:sp modelId="{7F20B836-E1AA-47FC-837C-1B205895E98F}">
      <dsp:nvSpPr>
        <dsp:cNvPr id="0" name=""/>
        <dsp:cNvSpPr/>
      </dsp:nvSpPr>
      <dsp:spPr>
        <a:xfrm>
          <a:off x="0" y="3014815"/>
          <a:ext cx="2959762" cy="13575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smtClean="0"/>
            <a:t>Reinforcement</a:t>
          </a:r>
          <a:endParaRPr lang="en-US" sz="3400" kern="1200" dirty="0"/>
        </a:p>
      </dsp:txBody>
      <dsp:txXfrm>
        <a:off x="66272" y="3081087"/>
        <a:ext cx="2827218" cy="1225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16DB1-4D96-49B0-97B1-FEA7DC8F27A5}">
      <dsp:nvSpPr>
        <dsp:cNvPr id="0" name=""/>
        <dsp:cNvSpPr/>
      </dsp:nvSpPr>
      <dsp:spPr>
        <a:xfrm>
          <a:off x="35" y="164027"/>
          <a:ext cx="3418284"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Behavioral Learning</a:t>
          </a:r>
          <a:endParaRPr lang="en-US" sz="2800" kern="1200" dirty="0"/>
        </a:p>
      </dsp:txBody>
      <dsp:txXfrm>
        <a:off x="35" y="164027"/>
        <a:ext cx="3418284" cy="806400"/>
      </dsp:txXfrm>
    </dsp:sp>
    <dsp:sp modelId="{92F9901A-57BF-4AD5-A0A3-3B896EAA2502}">
      <dsp:nvSpPr>
        <dsp:cNvPr id="0" name=""/>
        <dsp:cNvSpPr/>
      </dsp:nvSpPr>
      <dsp:spPr>
        <a:xfrm>
          <a:off x="35" y="970427"/>
          <a:ext cx="3418284" cy="28438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Based on </a:t>
          </a:r>
          <a:r>
            <a:rPr lang="en-US" sz="2800" b="1" u="sng" kern="1200" dirty="0" smtClean="0">
              <a:solidFill>
                <a:srgbClr val="FF0000"/>
              </a:solidFill>
            </a:rPr>
            <a:t>observable behaviors </a:t>
          </a:r>
          <a:r>
            <a:rPr lang="en-US" sz="2800" kern="1200" dirty="0" smtClean="0"/>
            <a:t>(</a:t>
          </a:r>
          <a:r>
            <a:rPr lang="en-US" sz="2800" b="1" u="sng" kern="1200" dirty="0" smtClean="0">
              <a:solidFill>
                <a:srgbClr val="FF0000"/>
              </a:solidFill>
            </a:rPr>
            <a:t>responses</a:t>
          </a:r>
          <a:r>
            <a:rPr lang="en-US" sz="2800" kern="1200" dirty="0" smtClean="0"/>
            <a:t>) that occur as the result of </a:t>
          </a:r>
          <a:r>
            <a:rPr lang="en-US" sz="2800" b="1" u="sng" kern="1200" dirty="0" smtClean="0">
              <a:solidFill>
                <a:srgbClr val="FF0000"/>
              </a:solidFill>
            </a:rPr>
            <a:t>exposure to stimuli</a:t>
          </a:r>
          <a:endParaRPr lang="en-US" sz="2800" b="1" u="sng" kern="1200" dirty="0">
            <a:solidFill>
              <a:srgbClr val="FF0000"/>
            </a:solidFill>
          </a:endParaRPr>
        </a:p>
      </dsp:txBody>
      <dsp:txXfrm>
        <a:off x="35" y="970427"/>
        <a:ext cx="3418284" cy="2843819"/>
      </dsp:txXfrm>
    </dsp:sp>
    <dsp:sp modelId="{EAC11E51-685E-4642-B5A2-3D76EC129351}">
      <dsp:nvSpPr>
        <dsp:cNvPr id="0" name=""/>
        <dsp:cNvSpPr/>
      </dsp:nvSpPr>
      <dsp:spPr>
        <a:xfrm>
          <a:off x="3896879" y="164027"/>
          <a:ext cx="3418284"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Cognitive Learning</a:t>
          </a:r>
          <a:endParaRPr lang="en-US" sz="2800" kern="1200" dirty="0"/>
        </a:p>
      </dsp:txBody>
      <dsp:txXfrm>
        <a:off x="3896879" y="164027"/>
        <a:ext cx="3418284" cy="806400"/>
      </dsp:txXfrm>
    </dsp:sp>
    <dsp:sp modelId="{F69A81B9-6CD4-486B-8B9E-546873C37B14}">
      <dsp:nvSpPr>
        <dsp:cNvPr id="0" name=""/>
        <dsp:cNvSpPr/>
      </dsp:nvSpPr>
      <dsp:spPr>
        <a:xfrm>
          <a:off x="3896879" y="970427"/>
          <a:ext cx="3418284" cy="28438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Learning based on mental </a:t>
          </a:r>
          <a:r>
            <a:rPr lang="en-US" sz="2800" b="1" u="sng" kern="1200" dirty="0" smtClean="0">
              <a:solidFill>
                <a:srgbClr val="FF0000"/>
              </a:solidFill>
            </a:rPr>
            <a:t>information processing</a:t>
          </a:r>
          <a:endParaRPr lang="en-US" sz="2800" b="1" u="sng" kern="1200" dirty="0">
            <a:solidFill>
              <a:srgbClr val="FF0000"/>
            </a:solidFill>
          </a:endParaRPr>
        </a:p>
        <a:p>
          <a:pPr marL="285750" lvl="1" indent="-285750" algn="l" defTabSz="1244600">
            <a:lnSpc>
              <a:spcPct val="90000"/>
            </a:lnSpc>
            <a:spcBef>
              <a:spcPct val="0"/>
            </a:spcBef>
            <a:spcAft>
              <a:spcPct val="15000"/>
            </a:spcAft>
            <a:buChar char="••"/>
          </a:pPr>
          <a:r>
            <a:rPr lang="en-US" sz="2800" kern="1200" dirty="0" smtClean="0"/>
            <a:t>Often in response to </a:t>
          </a:r>
          <a:r>
            <a:rPr lang="en-US" sz="2800" b="1" u="sng" kern="1200" dirty="0" smtClean="0">
              <a:solidFill>
                <a:srgbClr val="FF0000"/>
              </a:solidFill>
            </a:rPr>
            <a:t>problem solving</a:t>
          </a:r>
          <a:endParaRPr lang="en-US" sz="2800" b="1" u="sng" kern="1200" dirty="0">
            <a:solidFill>
              <a:srgbClr val="FF0000"/>
            </a:solidFill>
          </a:endParaRPr>
        </a:p>
      </dsp:txBody>
      <dsp:txXfrm>
        <a:off x="3896879" y="970427"/>
        <a:ext cx="3418284" cy="284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C4B2C-C072-4243-A4FC-BCA0955D39A6}">
      <dsp:nvSpPr>
        <dsp:cNvPr id="0" name=""/>
        <dsp:cNvSpPr/>
      </dsp:nvSpPr>
      <dsp:spPr>
        <a:xfrm>
          <a:off x="0" y="6921"/>
          <a:ext cx="6781800" cy="1756800"/>
        </a:xfrm>
        <a:prstGeom prst="rect">
          <a:avLst/>
        </a:prstGeom>
        <a:solidFill>
          <a:schemeClr val="bg2">
            <a:lumMod val="7500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0">
            <a:lnSpc>
              <a:spcPct val="90000"/>
            </a:lnSpc>
            <a:spcBef>
              <a:spcPct val="0"/>
            </a:spcBef>
            <a:spcAft>
              <a:spcPct val="35000"/>
            </a:spcAft>
          </a:pPr>
          <a:r>
            <a:rPr lang="en-US" sz="4800" kern="1200" dirty="0" smtClean="0"/>
            <a:t>Classical Conditioning</a:t>
          </a:r>
          <a:endParaRPr lang="en-US" sz="4800" kern="1200" dirty="0"/>
        </a:p>
      </dsp:txBody>
      <dsp:txXfrm>
        <a:off x="0" y="6921"/>
        <a:ext cx="6781800" cy="1756800"/>
      </dsp:txXfrm>
    </dsp:sp>
    <dsp:sp modelId="{670A7A92-B12F-40A3-8612-EBD0F7F04CBA}">
      <dsp:nvSpPr>
        <dsp:cNvPr id="0" name=""/>
        <dsp:cNvSpPr/>
      </dsp:nvSpPr>
      <dsp:spPr>
        <a:xfrm>
          <a:off x="0" y="1763721"/>
          <a:ext cx="6781800" cy="267912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A behavioral learning theory according to which a </a:t>
          </a:r>
          <a:r>
            <a:rPr lang="en-US" sz="2800" b="1" u="sng" kern="1200" dirty="0" smtClean="0">
              <a:solidFill>
                <a:srgbClr val="FF0000"/>
              </a:solidFill>
            </a:rPr>
            <a:t>stimulus</a:t>
          </a:r>
          <a:r>
            <a:rPr lang="en-US" sz="2800" kern="1200" dirty="0" smtClean="0"/>
            <a:t> is </a:t>
          </a:r>
          <a:r>
            <a:rPr lang="en-US" sz="2800" b="1" u="sng" kern="1200" dirty="0" smtClean="0">
              <a:solidFill>
                <a:srgbClr val="FF0000"/>
              </a:solidFill>
            </a:rPr>
            <a:t>paired</a:t>
          </a:r>
          <a:r>
            <a:rPr lang="en-US" sz="2800" kern="1200" dirty="0" smtClean="0"/>
            <a:t> with </a:t>
          </a:r>
          <a:r>
            <a:rPr lang="en-US" sz="2800" b="1" u="sng" kern="1200" dirty="0" smtClean="0">
              <a:solidFill>
                <a:srgbClr val="FF0000"/>
              </a:solidFill>
            </a:rPr>
            <a:t>another stimulus</a:t>
          </a:r>
          <a:r>
            <a:rPr lang="en-US" sz="2800" kern="1200" dirty="0" smtClean="0"/>
            <a:t> that </a:t>
          </a:r>
          <a:r>
            <a:rPr lang="en-US" sz="2800" b="1" u="sng" kern="1200" dirty="0" smtClean="0">
              <a:solidFill>
                <a:srgbClr val="FF0000"/>
              </a:solidFill>
            </a:rPr>
            <a:t>elicits</a:t>
          </a:r>
          <a:r>
            <a:rPr lang="en-US" sz="2800" kern="1200" dirty="0" smtClean="0"/>
            <a:t> a </a:t>
          </a:r>
          <a:r>
            <a:rPr lang="en-US" sz="2800" b="1" u="sng" kern="1200" dirty="0" smtClean="0">
              <a:solidFill>
                <a:srgbClr val="FF0000"/>
              </a:solidFill>
            </a:rPr>
            <a:t>known response </a:t>
          </a:r>
          <a:r>
            <a:rPr lang="en-US" sz="2800" kern="1200" dirty="0" smtClean="0"/>
            <a:t>that serves to produce the </a:t>
          </a:r>
          <a:r>
            <a:rPr lang="en-US" sz="2800" b="1" u="sng" kern="1200" dirty="0" smtClean="0">
              <a:solidFill>
                <a:srgbClr val="FF0000"/>
              </a:solidFill>
            </a:rPr>
            <a:t>same response when used alone.</a:t>
          </a:r>
          <a:endParaRPr lang="en-US" sz="2800" b="1" u="sng" kern="1200" dirty="0">
            <a:solidFill>
              <a:srgbClr val="FF0000"/>
            </a:solidFill>
          </a:endParaRPr>
        </a:p>
      </dsp:txBody>
      <dsp:txXfrm>
        <a:off x="0" y="1763721"/>
        <a:ext cx="6781800" cy="26791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513" cy="351957"/>
          </a:xfrm>
          <a:prstGeom prst="rect">
            <a:avLst/>
          </a:prstGeom>
        </p:spPr>
        <p:txBody>
          <a:bodyPr vert="horz" lIns="92446" tIns="46223" rIns="92446" bIns="46223"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5264743" y="1"/>
            <a:ext cx="4029511" cy="351957"/>
          </a:xfrm>
          <a:prstGeom prst="rect">
            <a:avLst/>
          </a:prstGeom>
        </p:spPr>
        <p:txBody>
          <a:bodyPr vert="horz" lIns="92446" tIns="46223" rIns="92446" bIns="46223" rtlCol="0"/>
          <a:lstStyle>
            <a:lvl1pPr algn="r" eaLnBrk="1" hangingPunct="1">
              <a:defRPr sz="1200">
                <a:latin typeface="Arial" panose="020B0604020202020204" pitchFamily="34" charset="0"/>
              </a:defRPr>
            </a:lvl1pPr>
          </a:lstStyle>
          <a:p>
            <a:pPr>
              <a:defRPr/>
            </a:pPr>
            <a:fld id="{0EA68FCA-787D-495A-909E-293BA1814DA6}" type="datetimeFigureOut">
              <a:rPr lang="en-US"/>
              <a:pPr>
                <a:defRPr/>
              </a:pPr>
              <a:t>3/11/2020</a:t>
            </a:fld>
            <a:endParaRPr lang="en-US"/>
          </a:p>
        </p:txBody>
      </p:sp>
      <p:sp>
        <p:nvSpPr>
          <p:cNvPr id="4" name="Footer Placeholder 3"/>
          <p:cNvSpPr>
            <a:spLocks noGrp="1"/>
          </p:cNvSpPr>
          <p:nvPr>
            <p:ph type="ftr" sz="quarter" idx="2"/>
          </p:nvPr>
        </p:nvSpPr>
        <p:spPr>
          <a:xfrm>
            <a:off x="1" y="6658444"/>
            <a:ext cx="4029513" cy="351957"/>
          </a:xfrm>
          <a:prstGeom prst="rect">
            <a:avLst/>
          </a:prstGeom>
        </p:spPr>
        <p:txBody>
          <a:bodyPr vert="horz" lIns="92446" tIns="46223" rIns="92446" bIns="46223" rtlCol="0" anchor="b"/>
          <a:lstStyle>
            <a:lvl1pPr algn="l" eaLnBrk="1" hangingPunct="1">
              <a:defRPr sz="1200">
                <a:latin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5264743" y="6658444"/>
            <a:ext cx="4029511" cy="351957"/>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fld id="{B6E398D3-A979-4EFC-9BF7-BB51BEC300C8}" type="slidenum">
              <a:rPr lang="en-US"/>
              <a:pPr/>
              <a:t>‹#›</a:t>
            </a:fld>
            <a:endParaRPr lang="en-US"/>
          </a:p>
        </p:txBody>
      </p:sp>
    </p:spTree>
    <p:extLst>
      <p:ext uri="{BB962C8B-B14F-4D97-AF65-F5344CB8AC3E}">
        <p14:creationId xmlns:p14="http://schemas.microsoft.com/office/powerpoint/2010/main" val="1553015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513" cy="350760"/>
          </a:xfrm>
          <a:prstGeom prst="rect">
            <a:avLst/>
          </a:prstGeom>
        </p:spPr>
        <p:txBody>
          <a:bodyPr vert="horz" lIns="92446" tIns="46223" rIns="92446" bIns="46223"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4743" y="0"/>
            <a:ext cx="4029511" cy="350760"/>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A0B865A-5280-4614-A6FB-817CB40037F0}" type="datetimeFigureOut">
              <a:rPr lang="en-US" altLang="en-US"/>
              <a:pPr>
                <a:defRPr/>
              </a:pPr>
              <a:t>3/11/2020</a:t>
            </a:fld>
            <a:endParaRPr lang="en-US" altLang="en-US"/>
          </a:p>
        </p:txBody>
      </p:sp>
      <p:sp>
        <p:nvSpPr>
          <p:cNvPr id="4" name="Slide Image Placeholder 3"/>
          <p:cNvSpPr>
            <a:spLocks noGrp="1" noRot="1" noChangeAspect="1"/>
          </p:cNvSpPr>
          <p:nvPr>
            <p:ph type="sldImg" idx="2"/>
          </p:nvPr>
        </p:nvSpPr>
        <p:spPr>
          <a:xfrm>
            <a:off x="2897188" y="525463"/>
            <a:ext cx="3505200" cy="262890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930711" y="3330420"/>
            <a:ext cx="7437120" cy="3154441"/>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443"/>
            <a:ext cx="4029513" cy="350760"/>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4743" y="6658443"/>
            <a:ext cx="4029511" cy="350760"/>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atin typeface="Calibri" pitchFamily="34" charset="0"/>
              </a:defRPr>
            </a:lvl1pPr>
          </a:lstStyle>
          <a:p>
            <a:fld id="{5111FEB6-90AA-4873-9E45-63AB3260CFDE}" type="slidenum">
              <a:rPr lang="en-US" altLang="en-US"/>
              <a:pPr/>
              <a:t>‹#›</a:t>
            </a:fld>
            <a:endParaRPr lang="en-US" altLang="en-US"/>
          </a:p>
        </p:txBody>
      </p:sp>
    </p:spTree>
    <p:extLst>
      <p:ext uri="{BB962C8B-B14F-4D97-AF65-F5344CB8AC3E}">
        <p14:creationId xmlns:p14="http://schemas.microsoft.com/office/powerpoint/2010/main" val="215589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273D38DF-0DD7-49A9-8659-828D2E75A1A4}" type="slidenum">
              <a:rPr lang="en-US" altLang="en-US"/>
              <a:pPr/>
              <a:t>1</a:t>
            </a:fld>
            <a:endParaRPr lang="en-US" altLang="en-US"/>
          </a:p>
        </p:txBody>
      </p:sp>
    </p:spTree>
    <p:extLst>
      <p:ext uri="{BB962C8B-B14F-4D97-AF65-F5344CB8AC3E}">
        <p14:creationId xmlns:p14="http://schemas.microsoft.com/office/powerpoint/2010/main" val="189633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Stimulus generalization </a:t>
            </a:r>
            <a:r>
              <a:rPr lang="en-US" altLang="en-US" smtClean="0"/>
              <a:t>is when a consumer applies a conditioned response to a stimulus that is not the same but is similar to a conditioned stimuli.  An example you might recognize is when we react to someone in a certain way because they remind us of someone we know and have interacted with before.  Stimulus generalization can be helpful as marketers extend their product line, product form, and product category.</a:t>
            </a:r>
          </a:p>
        </p:txBody>
      </p:sp>
      <p:sp>
        <p:nvSpPr>
          <p:cNvPr id="35844" name="Slide Number Placeholder 3"/>
          <p:cNvSpPr>
            <a:spLocks noGrp="1"/>
          </p:cNvSpPr>
          <p:nvPr>
            <p:ph type="sldNum" sz="quarter" idx="5"/>
          </p:nvPr>
        </p:nvSpPr>
        <p:spPr bwMode="auto">
          <a:noFill/>
          <a:ln>
            <a:miter lim="800000"/>
            <a:headEnd/>
            <a:tailEnd/>
          </a:ln>
        </p:spPr>
        <p:txBody>
          <a:bodyPr/>
          <a:lstStyle/>
          <a:p>
            <a:fld id="{DD6F350A-C4CF-44B9-8BC0-8F0ECDA6729E}" type="slidenum">
              <a:rPr lang="en-US" altLang="en-US"/>
              <a:pPr/>
              <a:t>12</a:t>
            </a:fld>
            <a:endParaRPr lang="en-US" altLang="en-US"/>
          </a:p>
        </p:txBody>
      </p:sp>
    </p:spTree>
    <p:extLst>
      <p:ext uri="{BB962C8B-B14F-4D97-AF65-F5344CB8AC3E}">
        <p14:creationId xmlns:p14="http://schemas.microsoft.com/office/powerpoint/2010/main" val="327438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Stimulus discrimination </a:t>
            </a:r>
            <a:r>
              <a:rPr lang="en-US" altLang="en-US" smtClean="0"/>
              <a:t>is closely linked to the concept of positioning.  Marketers want you to think of their product differently than the rest when you are looking at the shelf in the grocery store.  Using the example of the brand Tylenol, the manufacturer would want you to know that it is superior to the store brand.</a:t>
            </a:r>
          </a:p>
        </p:txBody>
      </p:sp>
      <p:sp>
        <p:nvSpPr>
          <p:cNvPr id="41988" name="Slide Number Placeholder 3"/>
          <p:cNvSpPr>
            <a:spLocks noGrp="1"/>
          </p:cNvSpPr>
          <p:nvPr>
            <p:ph type="sldNum" sz="quarter" idx="5"/>
          </p:nvPr>
        </p:nvSpPr>
        <p:spPr bwMode="auto">
          <a:noFill/>
          <a:ln>
            <a:miter lim="800000"/>
            <a:headEnd/>
            <a:tailEnd/>
          </a:ln>
        </p:spPr>
        <p:txBody>
          <a:bodyPr/>
          <a:lstStyle/>
          <a:p>
            <a:fld id="{A3BD4B0D-C31D-458A-B9DD-CCAE8EA456C1}" type="slidenum">
              <a:rPr lang="en-US" altLang="en-US"/>
              <a:pPr/>
              <a:t>17</a:t>
            </a:fld>
            <a:endParaRPr lang="en-US" altLang="en-US"/>
          </a:p>
        </p:txBody>
      </p:sp>
    </p:spTree>
    <p:extLst>
      <p:ext uri="{BB962C8B-B14F-4D97-AF65-F5344CB8AC3E}">
        <p14:creationId xmlns:p14="http://schemas.microsoft.com/office/powerpoint/2010/main" val="412366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This definition of</a:t>
            </a:r>
            <a:r>
              <a:rPr lang="en-US" altLang="en-US" b="1" smtClean="0"/>
              <a:t> learning </a:t>
            </a:r>
            <a:r>
              <a:rPr lang="en-US" altLang="en-US" smtClean="0"/>
              <a:t>can be looked at more specifically.  It is important to realize that it is a process, that it changes over time as new knowledge and experiences are gained by the consumer.  New knowledge and experience serve as feedback to the consumer and will influence their future behavior.</a:t>
            </a:r>
          </a:p>
        </p:txBody>
      </p:sp>
      <p:sp>
        <p:nvSpPr>
          <p:cNvPr id="19460" name="Slide Number Placeholder 3"/>
          <p:cNvSpPr>
            <a:spLocks noGrp="1"/>
          </p:cNvSpPr>
          <p:nvPr>
            <p:ph type="sldNum" sz="quarter" idx="5"/>
          </p:nvPr>
        </p:nvSpPr>
        <p:spPr bwMode="auto">
          <a:noFill/>
          <a:ln>
            <a:miter lim="800000"/>
            <a:headEnd/>
            <a:tailEnd/>
          </a:ln>
        </p:spPr>
        <p:txBody>
          <a:bodyPr/>
          <a:lstStyle/>
          <a:p>
            <a:fld id="{31173528-33EB-4D0D-AFB6-6BF2AE0AD215}" type="slidenum">
              <a:rPr lang="en-US" altLang="en-US"/>
              <a:pPr/>
              <a:t>4</a:t>
            </a:fld>
            <a:endParaRPr lang="en-US" altLang="en-US"/>
          </a:p>
        </p:txBody>
      </p:sp>
    </p:spTree>
    <p:extLst>
      <p:ext uri="{BB962C8B-B14F-4D97-AF65-F5344CB8AC3E}">
        <p14:creationId xmlns:p14="http://schemas.microsoft.com/office/powerpoint/2010/main" val="167548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There are the four major elements of all learning theories.  </a:t>
            </a:r>
            <a:r>
              <a:rPr lang="en-US" altLang="en-US" b="1" dirty="0" smtClean="0"/>
              <a:t>Motivation</a:t>
            </a:r>
            <a:r>
              <a:rPr lang="en-US" altLang="en-US" dirty="0" smtClean="0"/>
              <a:t> is important because it will differ from one consumer to the next.  We may all have a need, but some are more motivated to fulfill the need versus another.  Often, a consumer does not realize they have a need.  A </a:t>
            </a:r>
            <a:r>
              <a:rPr lang="en-US" altLang="en-US" b="1" dirty="0" smtClean="0"/>
              <a:t>cue</a:t>
            </a:r>
            <a:r>
              <a:rPr lang="en-US" altLang="en-US" dirty="0" smtClean="0"/>
              <a:t> is the stimulus that helps direct a consumer</a:t>
            </a:r>
            <a:r>
              <a:rPr lang="ja-JP" altLang="en-US" dirty="0" smtClean="0"/>
              <a:t>’</a:t>
            </a:r>
            <a:r>
              <a:rPr lang="en-US" altLang="ja-JP" dirty="0" smtClean="0"/>
              <a:t>s motives.  They include price, styling, packaging, advertising, and store displays.  A consumer will have a </a:t>
            </a:r>
            <a:r>
              <a:rPr lang="en-US" altLang="ja-JP" b="1" dirty="0" smtClean="0"/>
              <a:t>response</a:t>
            </a:r>
            <a:r>
              <a:rPr lang="en-US" altLang="ja-JP" dirty="0" smtClean="0"/>
              <a:t> to a drive or a cue.  The response is how the consumer behaves after being exposed to a cue or developing motivation.  Finally, </a:t>
            </a:r>
            <a:r>
              <a:rPr lang="en-US" altLang="ja-JP" b="1" dirty="0" smtClean="0"/>
              <a:t>reinforcement</a:t>
            </a:r>
            <a:r>
              <a:rPr lang="en-US" altLang="ja-JP" dirty="0" smtClean="0"/>
              <a:t> is tied to the likelihood that the response will occur in the future.</a:t>
            </a: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D1F9449F-0575-4140-BBF3-BDE440701324}" type="slidenum">
              <a:rPr lang="en-US" altLang="en-US"/>
              <a:pPr/>
              <a:t>5</a:t>
            </a:fld>
            <a:endParaRPr lang="en-US" altLang="en-US"/>
          </a:p>
        </p:txBody>
      </p:sp>
    </p:spTree>
    <p:extLst>
      <p:ext uri="{BB962C8B-B14F-4D97-AF65-F5344CB8AC3E}">
        <p14:creationId xmlns:p14="http://schemas.microsoft.com/office/powerpoint/2010/main" val="88173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These are the two general categories of learning that will be discussed in this chapter.  Each is covered in extensive detail on future slides. </a:t>
            </a:r>
          </a:p>
        </p:txBody>
      </p:sp>
      <p:sp>
        <p:nvSpPr>
          <p:cNvPr id="23556" name="Slide Number Placeholder 3"/>
          <p:cNvSpPr>
            <a:spLocks noGrp="1"/>
          </p:cNvSpPr>
          <p:nvPr>
            <p:ph type="sldNum" sz="quarter" idx="5"/>
          </p:nvPr>
        </p:nvSpPr>
        <p:spPr bwMode="auto">
          <a:noFill/>
          <a:ln>
            <a:miter lim="800000"/>
            <a:headEnd/>
            <a:tailEnd/>
          </a:ln>
        </p:spPr>
        <p:txBody>
          <a:bodyPr/>
          <a:lstStyle/>
          <a:p>
            <a:fld id="{0E2D9BBE-3161-4F08-95B9-70866723775C}" type="slidenum">
              <a:rPr lang="en-US" altLang="en-US"/>
              <a:pPr/>
              <a:t>6</a:t>
            </a:fld>
            <a:endParaRPr lang="en-US" altLang="en-US"/>
          </a:p>
        </p:txBody>
      </p:sp>
    </p:spTree>
    <p:extLst>
      <p:ext uri="{BB962C8B-B14F-4D97-AF65-F5344CB8AC3E}">
        <p14:creationId xmlns:p14="http://schemas.microsoft.com/office/powerpoint/2010/main" val="17696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In  behavioral learning, it is </a:t>
            </a:r>
            <a:r>
              <a:rPr lang="en-US" altLang="en-US" b="1" smtClean="0"/>
              <a:t>classical</a:t>
            </a:r>
            <a:r>
              <a:rPr lang="en-US" altLang="en-US" smtClean="0"/>
              <a:t> conditioning and </a:t>
            </a:r>
            <a:r>
              <a:rPr lang="en-US" altLang="en-US" b="1" smtClean="0"/>
              <a:t>instrumental </a:t>
            </a:r>
            <a:r>
              <a:rPr lang="en-US" altLang="en-US" smtClean="0"/>
              <a:t>conditioning that are the two most researched, explored, and applied within consumer behavior.</a:t>
            </a:r>
          </a:p>
        </p:txBody>
      </p:sp>
      <p:sp>
        <p:nvSpPr>
          <p:cNvPr id="25604" name="Slide Number Placeholder 3"/>
          <p:cNvSpPr>
            <a:spLocks noGrp="1"/>
          </p:cNvSpPr>
          <p:nvPr>
            <p:ph type="sldNum" sz="quarter" idx="5"/>
          </p:nvPr>
        </p:nvSpPr>
        <p:spPr bwMode="auto">
          <a:noFill/>
          <a:ln>
            <a:miter lim="800000"/>
            <a:headEnd/>
            <a:tailEnd/>
          </a:ln>
        </p:spPr>
        <p:txBody>
          <a:bodyPr/>
          <a:lstStyle/>
          <a:p>
            <a:fld id="{3FE94B58-B86F-4FB9-AF6C-28537359BAEB}" type="slidenum">
              <a:rPr lang="en-US" altLang="en-US"/>
              <a:pPr/>
              <a:t>7</a:t>
            </a:fld>
            <a:endParaRPr lang="en-US" altLang="en-US"/>
          </a:p>
        </p:txBody>
      </p:sp>
    </p:spTree>
    <p:extLst>
      <p:ext uri="{BB962C8B-B14F-4D97-AF65-F5344CB8AC3E}">
        <p14:creationId xmlns:p14="http://schemas.microsoft.com/office/powerpoint/2010/main" val="345516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Many of you may be familiar with Pavlov</a:t>
            </a:r>
            <a:r>
              <a:rPr lang="ja-JP" altLang="en-US" smtClean="0"/>
              <a:t>’</a:t>
            </a:r>
            <a:r>
              <a:rPr lang="en-US" altLang="ja-JP" smtClean="0"/>
              <a:t>s dog.  In this situation, Pavlov sounded a bell, then applied meat paste to the dog</a:t>
            </a:r>
            <a:r>
              <a:rPr lang="ja-JP" altLang="en-US" smtClean="0"/>
              <a:t>’</a:t>
            </a:r>
            <a:r>
              <a:rPr lang="en-US" altLang="ja-JP" smtClean="0"/>
              <a:t>s tongue.  Over time, the dog began to associate the bell with the meat paste.  Eventually, when Pavlov rang the bell, the dog would salivate because he expected the meat paste to be applied.  What happened was learning or conditioning.  The dog learned that the meat paste, which is called the unconditioned stimulus, was associated with the bell, which is the conditioned stimulus.  He began to have a conditioned response to the bell when he learned that the bell meant food.  The experiment is provided in more detail on the following slide.</a:t>
            </a:r>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B370914B-4097-401A-89DE-6D6997EA4FFD}" type="slidenum">
              <a:rPr lang="en-US" altLang="en-US"/>
              <a:pPr/>
              <a:t>8</a:t>
            </a:fld>
            <a:endParaRPr lang="en-US" altLang="en-US"/>
          </a:p>
        </p:txBody>
      </p:sp>
    </p:spTree>
    <p:extLst>
      <p:ext uri="{BB962C8B-B14F-4D97-AF65-F5344CB8AC3E}">
        <p14:creationId xmlns:p14="http://schemas.microsoft.com/office/powerpoint/2010/main" val="331625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This is Pavlov</a:t>
            </a:r>
            <a:r>
              <a:rPr lang="ja-JP" altLang="en-US" smtClean="0"/>
              <a:t>’</a:t>
            </a:r>
            <a:r>
              <a:rPr lang="en-US" altLang="ja-JP" smtClean="0"/>
              <a:t>s experiment.  As explained on the previous slide, the dog learned, was conditioned, to salivate from the bell after it was repeatedly paired with the unconditioned stimulus of the meat paste.</a:t>
            </a:r>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A387B929-8B02-4414-A7C3-FE8CE30A2114}" type="slidenum">
              <a:rPr lang="en-US" altLang="en-US"/>
              <a:pPr/>
              <a:t>9</a:t>
            </a:fld>
            <a:endParaRPr lang="en-US" altLang="en-US"/>
          </a:p>
        </p:txBody>
      </p:sp>
    </p:spTree>
    <p:extLst>
      <p:ext uri="{BB962C8B-B14F-4D97-AF65-F5344CB8AC3E}">
        <p14:creationId xmlns:p14="http://schemas.microsoft.com/office/powerpoint/2010/main" val="198019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Here is another example of how classical conditioning might work.  Why are dinner aromas an unconditioned stimulus?  Why is salivation an unconditioned response?  Do you often get hungry when you watch television?</a:t>
            </a:r>
          </a:p>
        </p:txBody>
      </p:sp>
      <p:sp>
        <p:nvSpPr>
          <p:cNvPr id="31748" name="Slide Number Placeholder 3"/>
          <p:cNvSpPr>
            <a:spLocks noGrp="1"/>
          </p:cNvSpPr>
          <p:nvPr>
            <p:ph type="sldNum" sz="quarter" idx="5"/>
          </p:nvPr>
        </p:nvSpPr>
        <p:spPr bwMode="auto">
          <a:noFill/>
          <a:ln>
            <a:miter lim="800000"/>
            <a:headEnd/>
            <a:tailEnd/>
          </a:ln>
        </p:spPr>
        <p:txBody>
          <a:bodyPr/>
          <a:lstStyle/>
          <a:p>
            <a:fld id="{06F3F4BB-9A1B-40B3-B641-9387C4825659}" type="slidenum">
              <a:rPr lang="en-US" altLang="en-US"/>
              <a:pPr/>
              <a:t>10</a:t>
            </a:fld>
            <a:endParaRPr lang="en-US" altLang="en-US"/>
          </a:p>
        </p:txBody>
      </p:sp>
    </p:spTree>
    <p:extLst>
      <p:ext uri="{BB962C8B-B14F-4D97-AF65-F5344CB8AC3E}">
        <p14:creationId xmlns:p14="http://schemas.microsoft.com/office/powerpoint/2010/main" val="178172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For the association between the unconditioned and the conditioned stimuli to become strong, the exposure to the pairing must be repeated.  In addition, the </a:t>
            </a:r>
            <a:r>
              <a:rPr lang="en-US" altLang="en-US" b="1" smtClean="0"/>
              <a:t>repetition</a:t>
            </a:r>
            <a:r>
              <a:rPr lang="en-US" altLang="en-US" smtClean="0"/>
              <a:t> is important so that the association is remembered by the subject.  Of course, too much repetition can also be a problem.  Think of the ad you have just seen so many times you feel like you can</a:t>
            </a:r>
            <a:r>
              <a:rPr lang="ja-JP" altLang="en-US" smtClean="0"/>
              <a:t>’</a:t>
            </a:r>
            <a:r>
              <a:rPr lang="en-US" altLang="ja-JP" smtClean="0"/>
              <a:t>t stand to see it again.  This advertising wearout can be a big problem for advertisers, which is why they change their ads frequently.</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ECBA9DD8-7AEC-4C1E-9FFD-BDDF74450462}" type="slidenum">
              <a:rPr lang="en-US" altLang="en-US"/>
              <a:pPr/>
              <a:t>11</a:t>
            </a:fld>
            <a:endParaRPr lang="en-US" altLang="en-US"/>
          </a:p>
        </p:txBody>
      </p:sp>
    </p:spTree>
    <p:extLst>
      <p:ext uri="{BB962C8B-B14F-4D97-AF65-F5344CB8AC3E}">
        <p14:creationId xmlns:p14="http://schemas.microsoft.com/office/powerpoint/2010/main" val="750833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3C46BE88-1C65-4157-B28F-5A576FDAA0C3}" type="datetime1">
              <a:rPr lang="en-US" altLang="en-US" smtClean="0"/>
              <a:pPr>
                <a:defRPr/>
              </a:pPr>
              <a:t>3/11/2020</a:t>
            </a:fld>
            <a:endParaRPr lang="en-US" alt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9500D070-84AD-4DC9-92C4-447EBE66EFF6}" type="slidenum">
              <a:rPr lang="en-US" altLang="en-US" smtClean="0"/>
              <a:pPr/>
              <a:t>‹#›</a:t>
            </a:fld>
            <a:endParaRPr lang="en-US" altLang="en-US"/>
          </a:p>
        </p:txBody>
      </p:sp>
    </p:spTree>
    <p:extLst>
      <p:ext uri="{BB962C8B-B14F-4D97-AF65-F5344CB8AC3E}">
        <p14:creationId xmlns:p14="http://schemas.microsoft.com/office/powerpoint/2010/main" val="420877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C67831-1393-4FF3-9B51-938D7899A6AC}" type="slidenum">
              <a:rPr lang="en-US" altLang="en-US" smtClean="0"/>
              <a:pPr/>
              <a:t>‹#›</a:t>
            </a:fld>
            <a:endParaRPr lang="en-US" altLang="en-US"/>
          </a:p>
        </p:txBody>
      </p:sp>
    </p:spTree>
    <p:extLst>
      <p:ext uri="{BB962C8B-B14F-4D97-AF65-F5344CB8AC3E}">
        <p14:creationId xmlns:p14="http://schemas.microsoft.com/office/powerpoint/2010/main" val="27916667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C67831-1393-4FF3-9B51-938D7899A6AC}" type="slidenum">
              <a:rPr lang="en-US" altLang="en-US" smtClean="0"/>
              <a:pPr/>
              <a:t>‹#›</a:t>
            </a:fld>
            <a:endParaRPr lang="en-US" altLang="en-US"/>
          </a:p>
        </p:txBody>
      </p:sp>
    </p:spTree>
    <p:extLst>
      <p:ext uri="{BB962C8B-B14F-4D97-AF65-F5344CB8AC3E}">
        <p14:creationId xmlns:p14="http://schemas.microsoft.com/office/powerpoint/2010/main" val="33073646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C67831-1393-4FF3-9B51-938D7899A6AC}"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772876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C67831-1393-4FF3-9B51-938D7899A6AC}" type="slidenum">
              <a:rPr lang="en-US" altLang="en-US" smtClean="0"/>
              <a:pPr/>
              <a:t>‹#›</a:t>
            </a:fld>
            <a:endParaRPr lang="en-US" altLang="en-US"/>
          </a:p>
        </p:txBody>
      </p:sp>
    </p:spTree>
    <p:extLst>
      <p:ext uri="{BB962C8B-B14F-4D97-AF65-F5344CB8AC3E}">
        <p14:creationId xmlns:p14="http://schemas.microsoft.com/office/powerpoint/2010/main" val="12978296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3/11/2020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DC67831-1393-4FF3-9B51-938D7899A6AC}" type="slidenum">
              <a:rPr lang="en-US" altLang="en-US" smtClean="0"/>
              <a:pPr/>
              <a:t>‹#›</a:t>
            </a:fld>
            <a:endParaRPr lang="en-US" altLang="en-US"/>
          </a:p>
        </p:txBody>
      </p:sp>
    </p:spTree>
    <p:extLst>
      <p:ext uri="{BB962C8B-B14F-4D97-AF65-F5344CB8AC3E}">
        <p14:creationId xmlns:p14="http://schemas.microsoft.com/office/powerpoint/2010/main" val="351252487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3/11/2020</a:t>
            </a:fld>
            <a:endParaRPr lang="en-US" dirty="0"/>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fld id="{6DC67831-1393-4FF3-9B51-938D7899A6AC}" type="slidenum">
              <a:rPr lang="en-US" altLang="en-US" smtClean="0"/>
              <a:pPr/>
              <a:t>‹#›</a:t>
            </a:fld>
            <a:endParaRPr lang="en-US" altLang="en-US"/>
          </a:p>
        </p:txBody>
      </p:sp>
    </p:spTree>
    <p:extLst>
      <p:ext uri="{BB962C8B-B14F-4D97-AF65-F5344CB8AC3E}">
        <p14:creationId xmlns:p14="http://schemas.microsoft.com/office/powerpoint/2010/main" val="2910352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0638443-D50B-42EC-AEFB-B6ECB65BB804}" type="datetime1">
              <a:rPr lang="en-US" altLang="en-US" smtClean="0"/>
              <a:pPr>
                <a:defRPr/>
              </a:pPr>
              <a:t>3/11/2020</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2864DC-7006-48BE-9EB5-1D081AA323F3}" type="slidenum">
              <a:rPr lang="en-US" altLang="en-US" smtClean="0"/>
              <a:pPr/>
              <a:t>‹#›</a:t>
            </a:fld>
            <a:endParaRPr lang="en-US" altLang="en-US"/>
          </a:p>
        </p:txBody>
      </p:sp>
    </p:spTree>
    <p:extLst>
      <p:ext uri="{BB962C8B-B14F-4D97-AF65-F5344CB8AC3E}">
        <p14:creationId xmlns:p14="http://schemas.microsoft.com/office/powerpoint/2010/main" val="2197785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A35D6B9-FA40-46AC-9DE9-04AB2474EA9D}" type="datetime1">
              <a:rPr lang="en-US" altLang="en-US" smtClean="0"/>
              <a:pPr>
                <a:defRPr/>
              </a:pPr>
              <a:t>3/11/2020</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3787557-7BDA-4966-94D4-29CE237D5DA2}" type="slidenum">
              <a:rPr lang="en-US" altLang="en-US" smtClean="0"/>
              <a:pPr/>
              <a:t>‹#›</a:t>
            </a:fld>
            <a:endParaRPr lang="en-US" altLang="en-US"/>
          </a:p>
        </p:txBody>
      </p:sp>
    </p:spTree>
    <p:extLst>
      <p:ext uri="{BB962C8B-B14F-4D97-AF65-F5344CB8AC3E}">
        <p14:creationId xmlns:p14="http://schemas.microsoft.com/office/powerpoint/2010/main" val="2651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D5F04F0B-36EF-418A-A1A1-9EA6035B806D}" type="datetime1">
              <a:rPr lang="en-US" altLang="en-US" smtClean="0"/>
              <a:pPr>
                <a:defRPr/>
              </a:pPr>
              <a:t>3/11/2020</a:t>
            </a:fld>
            <a:endParaRPr lang="en-US" alt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EB05CBAA-9718-4A54-8E63-73392108210F}" type="slidenum">
              <a:rPr lang="en-US" altLang="en-US" smtClean="0"/>
              <a:pPr/>
              <a:t>‹#›</a:t>
            </a:fld>
            <a:endParaRPr lang="en-US" altLang="en-US"/>
          </a:p>
        </p:txBody>
      </p:sp>
      <p:sp>
        <p:nvSpPr>
          <p:cNvPr id="7" name="Rounded Rectangle 6"/>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30660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FEB86ED-7CA5-43AB-9B83-74B89A0DB7CF}" type="datetime1">
              <a:rPr lang="en-US" altLang="en-US" smtClean="0"/>
              <a:pPr>
                <a:defRPr/>
              </a:pPr>
              <a:t>3/11/2020</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05C311-6921-4676-A9DA-43655EFDA582}" type="slidenum">
              <a:rPr lang="en-US" altLang="en-US" smtClean="0"/>
              <a:pPr/>
              <a:t>‹#›</a:t>
            </a:fld>
            <a:endParaRPr lang="en-US" altLang="en-US"/>
          </a:p>
        </p:txBody>
      </p:sp>
    </p:spTree>
    <p:extLst>
      <p:ext uri="{BB962C8B-B14F-4D97-AF65-F5344CB8AC3E}">
        <p14:creationId xmlns:p14="http://schemas.microsoft.com/office/powerpoint/2010/main" val="366395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FD88720-7FD7-4330-92BF-822A28868074}" type="datetime1">
              <a:rPr lang="en-US" altLang="en-US" smtClean="0"/>
              <a:pPr>
                <a:defRPr/>
              </a:pPr>
              <a:t>3/11/2020</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48DB25-72FB-43EE-A2AB-79D63703E1D3}" type="slidenum">
              <a:rPr lang="en-US" altLang="en-US" smtClean="0"/>
              <a:pPr/>
              <a:t>‹#›</a:t>
            </a:fld>
            <a:endParaRPr lang="en-US" altLang="en-US"/>
          </a:p>
        </p:txBody>
      </p:sp>
      <p:sp>
        <p:nvSpPr>
          <p:cNvPr id="8" name="Rounded Rectangle 7"/>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67145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034C810-8F41-4E0F-BBFE-BB11EA3E581E}" type="datetime1">
              <a:rPr lang="en-US" altLang="en-US" smtClean="0"/>
              <a:pPr>
                <a:defRPr/>
              </a:pPr>
              <a:t>3/11/2020</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A7FDBE7-DF1B-4B25-A325-E2C26F199F95}" type="slidenum">
              <a:rPr lang="en-US" altLang="en-US" smtClean="0"/>
              <a:pPr/>
              <a:t>‹#›</a:t>
            </a:fld>
            <a:endParaRPr lang="en-US" altLang="en-US"/>
          </a:p>
        </p:txBody>
      </p:sp>
    </p:spTree>
    <p:extLst>
      <p:ext uri="{BB962C8B-B14F-4D97-AF65-F5344CB8AC3E}">
        <p14:creationId xmlns:p14="http://schemas.microsoft.com/office/powerpoint/2010/main" val="319254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9298AF4-DB9F-4F43-A222-420E04C3AE9D}" type="datetime1">
              <a:rPr lang="en-US" altLang="en-US" smtClean="0"/>
              <a:pPr>
                <a:defRPr/>
              </a:pPr>
              <a:t>3/11/2020</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0BDCE7F-BB1C-4FC7-8AE0-FFEC610A86A2}" type="slidenum">
              <a:rPr lang="en-US" altLang="en-US" smtClean="0"/>
              <a:pPr/>
              <a:t>‹#›</a:t>
            </a:fld>
            <a:endParaRPr lang="en-US" altLang="en-US"/>
          </a:p>
        </p:txBody>
      </p:sp>
    </p:spTree>
    <p:extLst>
      <p:ext uri="{BB962C8B-B14F-4D97-AF65-F5344CB8AC3E}">
        <p14:creationId xmlns:p14="http://schemas.microsoft.com/office/powerpoint/2010/main" val="19569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4E86B73-98FB-4412-8F8F-8FE2E172FFC3}" type="datetime1">
              <a:rPr lang="en-US" altLang="en-US" smtClean="0"/>
              <a:pPr>
                <a:defRPr/>
              </a:pPr>
              <a:t>3/11/2020</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A01E333-CA07-4A76-8C6E-E8F195E3F890}" type="slidenum">
              <a:rPr lang="en-US" altLang="en-US" smtClean="0"/>
              <a:pPr/>
              <a:t>‹#›</a:t>
            </a:fld>
            <a:endParaRPr lang="en-US" altLang="en-US"/>
          </a:p>
        </p:txBody>
      </p:sp>
    </p:spTree>
    <p:extLst>
      <p:ext uri="{BB962C8B-B14F-4D97-AF65-F5344CB8AC3E}">
        <p14:creationId xmlns:p14="http://schemas.microsoft.com/office/powerpoint/2010/main" val="125987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7DF5B4D-EC75-45BE-A613-B8D630A79B42}" type="datetime1">
              <a:rPr lang="en-US" altLang="en-US" smtClean="0"/>
              <a:pPr>
                <a:defRPr/>
              </a:pPr>
              <a:t>3/11/2020</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56C83A-2CEB-44E2-9B24-D1E6C2CC1223}" type="slidenum">
              <a:rPr lang="en-US" altLang="en-US" smtClean="0"/>
              <a:pPr/>
              <a:t>‹#›</a:t>
            </a:fld>
            <a:endParaRPr lang="en-US" altLang="en-US"/>
          </a:p>
        </p:txBody>
      </p:sp>
    </p:spTree>
    <p:extLst>
      <p:ext uri="{BB962C8B-B14F-4D97-AF65-F5344CB8AC3E}">
        <p14:creationId xmlns:p14="http://schemas.microsoft.com/office/powerpoint/2010/main" val="281538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23DE6F2-387C-4956-BA7B-1B3BE23152A4}" type="datetime1">
              <a:rPr lang="en-US" altLang="en-US" smtClean="0"/>
              <a:pPr>
                <a:defRPr/>
              </a:pPr>
              <a:t>3/11/2020</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874C24A-FDB7-4493-A6F1-42719E533ACC}" type="slidenum">
              <a:rPr lang="en-US" altLang="en-US" smtClean="0"/>
              <a:pPr/>
              <a:t>‹#›</a:t>
            </a:fld>
            <a:endParaRPr lang="en-US" altLang="en-US"/>
          </a:p>
        </p:txBody>
      </p:sp>
    </p:spTree>
    <p:extLst>
      <p:ext uri="{BB962C8B-B14F-4D97-AF65-F5344CB8AC3E}">
        <p14:creationId xmlns:p14="http://schemas.microsoft.com/office/powerpoint/2010/main" val="356675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3/11/2020</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C67831-1393-4FF3-9B51-938D7899A6AC}" type="slidenum">
              <a:rPr lang="en-US" altLang="en-US" smtClean="0"/>
              <a:pPr/>
              <a:t>‹#›</a:t>
            </a:fld>
            <a:endParaRPr lang="en-US" altLang="en-US"/>
          </a:p>
        </p:txBody>
      </p:sp>
    </p:spTree>
    <p:extLst>
      <p:ext uri="{BB962C8B-B14F-4D97-AF65-F5344CB8AC3E}">
        <p14:creationId xmlns:p14="http://schemas.microsoft.com/office/powerpoint/2010/main" val="587007379"/>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0" y="304800"/>
            <a:ext cx="152400" cy="5791200"/>
          </a:xfrm>
          <a:prstGeom prst="rect">
            <a:avLst/>
          </a:prstGeom>
          <a:solidFill>
            <a:srgbClr val="C6C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63" name="Title 1"/>
          <p:cNvSpPr>
            <a:spLocks noGrp="1"/>
          </p:cNvSpPr>
          <p:nvPr>
            <p:ph type="ctrTitle"/>
          </p:nvPr>
        </p:nvSpPr>
        <p:spPr>
          <a:xfrm>
            <a:off x="1905000" y="3124200"/>
            <a:ext cx="5486400" cy="1143000"/>
          </a:xfrm>
        </p:spPr>
        <p:txBody>
          <a:bodyPr>
            <a:normAutofit fontScale="90000"/>
          </a:bodyPr>
          <a:lstStyle/>
          <a:p>
            <a:pPr eaLnBrk="1" hangingPunct="1"/>
            <a:r>
              <a:rPr lang="en-US" altLang="en-US" sz="4400" b="1" dirty="0" smtClean="0">
                <a:solidFill>
                  <a:schemeClr val="tx1"/>
                </a:solidFill>
              </a:rPr>
              <a:t>Consumer Learning</a:t>
            </a:r>
          </a:p>
        </p:txBody>
      </p:sp>
      <p:sp>
        <p:nvSpPr>
          <p:cNvPr id="3" name="Subtitle 2"/>
          <p:cNvSpPr>
            <a:spLocks noGrp="1"/>
          </p:cNvSpPr>
          <p:nvPr>
            <p:ph type="subTitle" idx="1"/>
          </p:nvPr>
        </p:nvSpPr>
        <p:spPr>
          <a:xfrm>
            <a:off x="2095500" y="1600200"/>
            <a:ext cx="5105400" cy="1371600"/>
          </a:xfrm>
        </p:spPr>
        <p:txBody>
          <a:bodyPr rtlCol="0">
            <a:normAutofit fontScale="55000" lnSpcReduction="20000"/>
          </a:bodyPr>
          <a:lstStyle/>
          <a:p>
            <a:pPr eaLnBrk="1" fontAlgn="auto" hangingPunct="1">
              <a:spcAft>
                <a:spcPts val="0"/>
              </a:spcAft>
              <a:buFont typeface="Arial" panose="020B0604020202020204" pitchFamily="34" charset="0"/>
              <a:buNone/>
              <a:defRPr/>
            </a:pPr>
            <a:r>
              <a:rPr lang="en-US" sz="6500" b="1" dirty="0" smtClean="0">
                <a:solidFill>
                  <a:schemeClr val="tx1"/>
                </a:solidFill>
                <a:ea typeface="+mn-ea"/>
                <a:cs typeface="+mn-cs"/>
              </a:rPr>
              <a:t>CHAPTER</a:t>
            </a:r>
          </a:p>
          <a:p>
            <a:pPr eaLnBrk="1" fontAlgn="auto" hangingPunct="1">
              <a:spcAft>
                <a:spcPts val="0"/>
              </a:spcAft>
              <a:buFont typeface="Arial" panose="020B0604020202020204" pitchFamily="34" charset="0"/>
              <a:buNone/>
              <a:defRPr/>
            </a:pPr>
            <a:r>
              <a:rPr lang="en-US" sz="6500" b="1" smtClean="0">
                <a:solidFill>
                  <a:schemeClr val="tx1"/>
                </a:solidFill>
                <a:ea typeface="+mn-ea"/>
                <a:cs typeface="+mn-cs"/>
              </a:rPr>
              <a:t>SEVEN</a:t>
            </a:r>
            <a:endParaRPr lang="en-US" sz="6500" b="1" dirty="0" smtClean="0">
              <a:solidFill>
                <a:schemeClr val="tx1"/>
              </a:solidFill>
              <a:ea typeface="+mn-ea"/>
              <a:cs typeface="+mn-cs"/>
            </a:endParaRPr>
          </a:p>
          <a:p>
            <a:pPr eaLnBrk="1" fontAlgn="auto" hangingPunct="1">
              <a:spcAft>
                <a:spcPts val="0"/>
              </a:spcAft>
              <a:buFont typeface="Arial" panose="020B0604020202020204" pitchFamily="34" charset="0"/>
              <a:buNone/>
              <a:defRPr/>
            </a:pPr>
            <a:endParaRPr lang="en-US" dirty="0">
              <a:ea typeface="+mn-ea"/>
              <a:cs typeface="+mn-cs"/>
            </a:endParaRPr>
          </a:p>
        </p:txBody>
      </p:sp>
      <p:sp>
        <p:nvSpPr>
          <p:cNvPr id="16" name="Rectangle 15"/>
          <p:cNvSpPr/>
          <p:nvPr/>
        </p:nvSpPr>
        <p:spPr>
          <a:xfrm>
            <a:off x="152400" y="6400800"/>
            <a:ext cx="8763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1365310" y="381000"/>
            <a:ext cx="7092890" cy="762000"/>
          </a:xfrm>
        </p:spPr>
        <p:txBody>
          <a:bodyPr>
            <a:noAutofit/>
          </a:bodyPr>
          <a:lstStyle/>
          <a:p>
            <a:pPr eaLnBrk="1" hangingPunct="1"/>
            <a:r>
              <a:rPr lang="en-US" altLang="en-US" sz="3200" b="1" dirty="0" smtClean="0"/>
              <a:t>Models of Classical Conditioning</a:t>
            </a:r>
          </a:p>
        </p:txBody>
      </p:sp>
      <p:sp>
        <p:nvSpPr>
          <p:cNvPr id="30722" name="Slide Number Placeholder 5"/>
          <p:cNvSpPr>
            <a:spLocks noGrp="1"/>
          </p:cNvSpPr>
          <p:nvPr>
            <p:ph type="sldNum" sz="quarter" idx="12"/>
          </p:nvPr>
        </p:nvSpPr>
        <p:spPr bwMode="auto">
          <a:noFill/>
          <a:ln>
            <a:miter lim="800000"/>
            <a:headEnd/>
            <a:tailEnd/>
          </a:ln>
        </p:spPr>
        <p:txBody>
          <a:bodyPr/>
          <a:lstStyle/>
          <a:p>
            <a:fld id="{C6BA4050-E006-4CA2-B88D-779592A32874}" type="slidenum">
              <a:rPr lang="en-US" altLang="en-US"/>
              <a:pPr/>
              <a:t>10</a:t>
            </a:fld>
            <a:endParaRPr lang="en-US" altLang="en-US"/>
          </a:p>
        </p:txBody>
      </p:sp>
      <p:sp>
        <p:nvSpPr>
          <p:cNvPr id="7"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pic>
        <p:nvPicPr>
          <p:cNvPr id="30724" name="Picture 8" descr="fig07_02b"/>
          <p:cNvPicPr>
            <a:picLocks noChangeAspect="1" noChangeArrowheads="1"/>
          </p:cNvPicPr>
          <p:nvPr/>
        </p:nvPicPr>
        <p:blipFill>
          <a:blip r:embed="rId3"/>
          <a:srcRect/>
          <a:stretch>
            <a:fillRect/>
          </a:stretch>
        </p:blipFill>
        <p:spPr bwMode="auto">
          <a:xfrm>
            <a:off x="1490902" y="1613948"/>
            <a:ext cx="6456758" cy="4407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109438"/>
            <a:ext cx="7143749" cy="1276450"/>
          </a:xfrm>
        </p:spPr>
        <p:txBody>
          <a:bodyPr>
            <a:normAutofit/>
          </a:bodyPr>
          <a:lstStyle/>
          <a:p>
            <a:pPr eaLnBrk="1" hangingPunct="1"/>
            <a:r>
              <a:rPr lang="en-US" altLang="en-US" b="1" dirty="0" smtClean="0">
                <a:solidFill>
                  <a:schemeClr val="tx1"/>
                </a:solidFill>
              </a:rPr>
              <a:t>Strategic Applications of </a:t>
            </a:r>
            <a:br>
              <a:rPr lang="en-US" altLang="en-US" b="1" dirty="0" smtClean="0">
                <a:solidFill>
                  <a:schemeClr val="tx1"/>
                </a:solidFill>
              </a:rPr>
            </a:br>
            <a:r>
              <a:rPr lang="en-US" altLang="en-US" b="1" dirty="0" smtClean="0">
                <a:solidFill>
                  <a:schemeClr val="tx1"/>
                </a:solidFill>
              </a:rPr>
              <a:t>Classical Conditioning</a:t>
            </a:r>
          </a:p>
        </p:txBody>
      </p:sp>
      <p:sp>
        <p:nvSpPr>
          <p:cNvPr id="32771" name="Rectangle 3"/>
          <p:cNvSpPr>
            <a:spLocks noGrp="1" noChangeArrowheads="1"/>
          </p:cNvSpPr>
          <p:nvPr>
            <p:ph sz="half" idx="1"/>
          </p:nvPr>
        </p:nvSpPr>
        <p:spPr>
          <a:xfrm>
            <a:off x="685800" y="2758281"/>
            <a:ext cx="3429000" cy="2590800"/>
          </a:xfrm>
        </p:spPr>
        <p:txBody>
          <a:bodyPr/>
          <a:lstStyle/>
          <a:p>
            <a:pPr eaLnBrk="1" hangingPunct="1"/>
            <a:r>
              <a:rPr lang="en-US" altLang="en-US" dirty="0" smtClean="0"/>
              <a:t>Repetition</a:t>
            </a:r>
          </a:p>
          <a:p>
            <a:pPr eaLnBrk="1" hangingPunct="1"/>
            <a:r>
              <a:rPr lang="en-US" altLang="en-US" dirty="0" smtClean="0">
                <a:solidFill>
                  <a:schemeClr val="bg2"/>
                </a:solidFill>
              </a:rPr>
              <a:t>Stimulus generalization</a:t>
            </a:r>
          </a:p>
          <a:p>
            <a:pPr eaLnBrk="1" hangingPunct="1"/>
            <a:r>
              <a:rPr lang="en-US" altLang="en-US" dirty="0" smtClean="0">
                <a:solidFill>
                  <a:schemeClr val="bg2"/>
                </a:solidFill>
              </a:rPr>
              <a:t>Stimulus discrimination</a:t>
            </a:r>
          </a:p>
        </p:txBody>
      </p:sp>
      <p:sp>
        <p:nvSpPr>
          <p:cNvPr id="32772" name="Rectangle 4"/>
          <p:cNvSpPr>
            <a:spLocks noGrp="1" noChangeArrowheads="1"/>
          </p:cNvSpPr>
          <p:nvPr>
            <p:ph sz="half" idx="2"/>
          </p:nvPr>
        </p:nvSpPr>
        <p:spPr>
          <a:xfrm>
            <a:off x="4724400" y="1905000"/>
            <a:ext cx="3657600" cy="4297363"/>
          </a:xfrm>
        </p:spPr>
        <p:txBody>
          <a:bodyPr/>
          <a:lstStyle/>
          <a:p>
            <a:pPr marL="290513" indent="-290513" eaLnBrk="1" hangingPunct="1">
              <a:spcBef>
                <a:spcPct val="0"/>
              </a:spcBef>
            </a:pPr>
            <a:r>
              <a:rPr lang="en-US" altLang="en-US" dirty="0" smtClean="0"/>
              <a:t>Repetition increases </a:t>
            </a:r>
            <a:r>
              <a:rPr lang="en-US" altLang="en-US" b="1" dirty="0" smtClean="0">
                <a:solidFill>
                  <a:srgbClr val="FF0000"/>
                </a:solidFill>
              </a:rPr>
              <a:t>strength of associations</a:t>
            </a:r>
            <a:r>
              <a:rPr lang="en-US" altLang="en-US" dirty="0" smtClean="0"/>
              <a:t> and </a:t>
            </a:r>
          </a:p>
          <a:p>
            <a:pPr marL="290513" indent="-290513" eaLnBrk="1" hangingPunct="1">
              <a:spcBef>
                <a:spcPct val="0"/>
              </a:spcBef>
            </a:pPr>
            <a:r>
              <a:rPr lang="en-US" altLang="en-US" b="1" dirty="0" smtClean="0">
                <a:solidFill>
                  <a:srgbClr val="FF0000"/>
                </a:solidFill>
              </a:rPr>
              <a:t>slows forgetting</a:t>
            </a:r>
            <a:r>
              <a:rPr lang="en-US" altLang="en-US" dirty="0" smtClean="0"/>
              <a:t> </a:t>
            </a:r>
          </a:p>
          <a:p>
            <a:pPr marL="290513" indent="-290513" eaLnBrk="1" hangingPunct="1">
              <a:spcBef>
                <a:spcPct val="0"/>
              </a:spcBef>
            </a:pPr>
            <a:r>
              <a:rPr lang="en-US" altLang="en-US" dirty="0" smtClean="0"/>
              <a:t>but over time may result in </a:t>
            </a:r>
            <a:r>
              <a:rPr lang="en-US" altLang="en-US" i="1" dirty="0" smtClean="0"/>
              <a:t>advertising </a:t>
            </a:r>
            <a:r>
              <a:rPr lang="en-US" altLang="en-US" i="1" dirty="0" err="1" smtClean="0"/>
              <a:t>wearout</a:t>
            </a:r>
            <a:r>
              <a:rPr lang="en-US" altLang="en-US" i="1" dirty="0" smtClean="0"/>
              <a:t>.</a:t>
            </a:r>
            <a:endParaRPr lang="en-US" altLang="en-US" b="1" u="sng" dirty="0" smtClean="0">
              <a:solidFill>
                <a:srgbClr val="FF0000"/>
              </a:solidFill>
            </a:endParaRPr>
          </a:p>
          <a:p>
            <a:pPr marL="290513" indent="-290513" eaLnBrk="1" hangingPunct="1">
              <a:spcBef>
                <a:spcPct val="0"/>
              </a:spcBef>
            </a:pPr>
            <a:r>
              <a:rPr lang="en-US" altLang="en-US" b="1" u="sng" dirty="0" smtClean="0">
                <a:solidFill>
                  <a:srgbClr val="FF0000"/>
                </a:solidFill>
              </a:rPr>
              <a:t>Advertising </a:t>
            </a:r>
            <a:r>
              <a:rPr lang="en-US" altLang="en-US" b="1" u="sng" dirty="0" err="1" smtClean="0">
                <a:solidFill>
                  <a:srgbClr val="FF0000"/>
                </a:solidFill>
              </a:rPr>
              <a:t>wearout</a:t>
            </a:r>
            <a:r>
              <a:rPr lang="en-US" altLang="en-US" dirty="0" smtClean="0"/>
              <a:t> is a problem</a:t>
            </a:r>
          </a:p>
          <a:p>
            <a:pPr marL="690563" lvl="1" indent="-290513" eaLnBrk="1" hangingPunct="1">
              <a:spcBef>
                <a:spcPct val="0"/>
              </a:spcBef>
            </a:pPr>
            <a:r>
              <a:rPr lang="en-US" altLang="en-US" dirty="0" smtClean="0"/>
              <a:t>Cosmetic variations</a:t>
            </a:r>
          </a:p>
        </p:txBody>
      </p:sp>
      <p:sp>
        <p:nvSpPr>
          <p:cNvPr id="32775" name="Slide Number Placeholder 5"/>
          <p:cNvSpPr>
            <a:spLocks noGrp="1"/>
          </p:cNvSpPr>
          <p:nvPr>
            <p:ph type="sldNum" sz="quarter" idx="12"/>
          </p:nvPr>
        </p:nvSpPr>
        <p:spPr bwMode="auto">
          <a:noFill/>
          <a:ln>
            <a:miter lim="800000"/>
            <a:headEnd/>
            <a:tailEnd/>
          </a:ln>
        </p:spPr>
        <p:txBody>
          <a:bodyPr/>
          <a:lstStyle/>
          <a:p>
            <a:fld id="{D3052B59-CB70-4915-BC9D-B20A54BE3DDF}" type="slidenum">
              <a:rPr lang="en-US" altLang="en-US"/>
              <a:pPr/>
              <a:t>11</a:t>
            </a:fld>
            <a:endParaRPr lang="en-US" altLang="en-US"/>
          </a:p>
        </p:txBody>
      </p:sp>
      <p:sp>
        <p:nvSpPr>
          <p:cNvPr id="32773" name="Rectangle 7"/>
          <p:cNvSpPr>
            <a:spLocks noChangeArrowheads="1"/>
          </p:cNvSpPr>
          <p:nvPr/>
        </p:nvSpPr>
        <p:spPr bwMode="auto">
          <a:xfrm>
            <a:off x="838200" y="1782763"/>
            <a:ext cx="4267200" cy="579437"/>
          </a:xfrm>
          <a:prstGeom prst="rect">
            <a:avLst/>
          </a:prstGeom>
          <a:noFill/>
          <a:ln w="9525">
            <a:noFill/>
            <a:miter lim="800000"/>
            <a:headEnd/>
            <a:tailEnd/>
          </a:ln>
        </p:spPr>
        <p:txBody>
          <a:bodyPr wrap="square">
            <a:spAutoFit/>
          </a:bodyPr>
          <a:lstStyle/>
          <a:p>
            <a:pPr eaLnBrk="1" hangingPunct="1"/>
            <a:r>
              <a:rPr lang="en-US" altLang="en-US" sz="3200" b="1" dirty="0">
                <a:solidFill>
                  <a:srgbClr val="002060"/>
                </a:solidFill>
                <a:latin typeface="Calibri" pitchFamily="34" charset="0"/>
              </a:rPr>
              <a:t>Basic Concepts</a:t>
            </a:r>
          </a:p>
        </p:txBody>
      </p:sp>
      <p:sp>
        <p:nvSpPr>
          <p:cNvPr id="32774" name="Rectangle 5"/>
          <p:cNvSpPr>
            <a:spLocks noChangeArrowheads="1"/>
          </p:cNvSpPr>
          <p:nvPr/>
        </p:nvSpPr>
        <p:spPr bwMode="auto">
          <a:xfrm>
            <a:off x="4572000" y="1676400"/>
            <a:ext cx="76200" cy="4876800"/>
          </a:xfrm>
          <a:prstGeom prst="rect">
            <a:avLst/>
          </a:prstGeom>
          <a:solidFill>
            <a:srgbClr val="ABA761"/>
          </a:solidFill>
          <a:ln w="9525">
            <a:noFill/>
            <a:miter lim="800000"/>
            <a:headEnd/>
            <a:tailEnd/>
          </a:ln>
        </p:spPr>
        <p:txBody>
          <a:bodyPr wrap="none" anchor="ctr"/>
          <a:lstStyle/>
          <a:p>
            <a:pPr eaLnBrk="1" hangingPunct="1"/>
            <a:endParaRPr lang="en-US" altLang="en-US">
              <a:solidFill>
                <a:srgbClr val="ABA761"/>
              </a:solidFill>
              <a:latin typeface="Calibri" pitchFamily="34" charset="0"/>
            </a:endParaRPr>
          </a:p>
        </p:txBody>
      </p:sp>
      <p:sp>
        <p:nvSpPr>
          <p:cNvPr id="12" name="Footer Placeholder 6"/>
          <p:cNvSpPr txBox="1">
            <a:spLocks/>
          </p:cNvSpPr>
          <p:nvPr/>
        </p:nvSpPr>
        <p:spPr>
          <a:xfrm>
            <a:off x="70104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228600"/>
            <a:ext cx="6990159" cy="1066800"/>
          </a:xfrm>
        </p:spPr>
        <p:txBody>
          <a:bodyPr>
            <a:normAutofit fontScale="90000"/>
          </a:bodyPr>
          <a:lstStyle/>
          <a:p>
            <a:pPr eaLnBrk="1" hangingPunct="1"/>
            <a:r>
              <a:rPr lang="en-US" altLang="en-US" b="1" dirty="0" smtClean="0">
                <a:solidFill>
                  <a:schemeClr val="tx1"/>
                </a:solidFill>
              </a:rPr>
              <a:t>Strategic Applications of </a:t>
            </a:r>
            <a:br>
              <a:rPr lang="en-US" altLang="en-US" b="1" dirty="0" smtClean="0">
                <a:solidFill>
                  <a:schemeClr val="tx1"/>
                </a:solidFill>
              </a:rPr>
            </a:br>
            <a:r>
              <a:rPr lang="en-US" altLang="en-US" b="1" dirty="0" smtClean="0">
                <a:solidFill>
                  <a:schemeClr val="tx1"/>
                </a:solidFill>
              </a:rPr>
              <a:t>Classical Conditioning</a:t>
            </a:r>
          </a:p>
        </p:txBody>
      </p:sp>
      <p:sp>
        <p:nvSpPr>
          <p:cNvPr id="34819" name="Rectangle 3"/>
          <p:cNvSpPr>
            <a:spLocks noGrp="1" noChangeArrowheads="1"/>
          </p:cNvSpPr>
          <p:nvPr>
            <p:ph sz="half" idx="1"/>
          </p:nvPr>
        </p:nvSpPr>
        <p:spPr>
          <a:xfrm>
            <a:off x="685800" y="2743200"/>
            <a:ext cx="3429000" cy="4525963"/>
          </a:xfrm>
        </p:spPr>
        <p:txBody>
          <a:bodyPr/>
          <a:lstStyle/>
          <a:p>
            <a:pPr eaLnBrk="1" hangingPunct="1"/>
            <a:r>
              <a:rPr lang="en-US" altLang="en-US" dirty="0" smtClean="0">
                <a:solidFill>
                  <a:schemeClr val="bg2"/>
                </a:solidFill>
              </a:rPr>
              <a:t>Repetition</a:t>
            </a:r>
          </a:p>
          <a:p>
            <a:pPr eaLnBrk="1" hangingPunct="1"/>
            <a:r>
              <a:rPr lang="en-US" altLang="en-US" dirty="0" smtClean="0"/>
              <a:t>Stimulus generalization</a:t>
            </a:r>
          </a:p>
          <a:p>
            <a:pPr eaLnBrk="1" hangingPunct="1"/>
            <a:r>
              <a:rPr lang="en-US" altLang="en-US" dirty="0" smtClean="0">
                <a:solidFill>
                  <a:schemeClr val="bg2"/>
                </a:solidFill>
              </a:rPr>
              <a:t>Stimulus discrimination</a:t>
            </a:r>
          </a:p>
        </p:txBody>
      </p:sp>
      <p:sp>
        <p:nvSpPr>
          <p:cNvPr id="34820" name="Rectangle 4"/>
          <p:cNvSpPr>
            <a:spLocks noGrp="1" noChangeArrowheads="1"/>
          </p:cNvSpPr>
          <p:nvPr>
            <p:ph sz="half" idx="2"/>
          </p:nvPr>
        </p:nvSpPr>
        <p:spPr>
          <a:xfrm>
            <a:off x="4724400" y="1828800"/>
            <a:ext cx="4191000" cy="4525963"/>
          </a:xfrm>
        </p:spPr>
        <p:txBody>
          <a:bodyPr/>
          <a:lstStyle/>
          <a:p>
            <a:pPr marL="290513" indent="-290513" eaLnBrk="1" hangingPunct="1">
              <a:spcBef>
                <a:spcPct val="0"/>
              </a:spcBef>
            </a:pPr>
            <a:r>
              <a:rPr lang="en-US" altLang="en-US" smtClean="0"/>
              <a:t>The inability to perceive differences between slightly dissimilar stimuli.</a:t>
            </a:r>
          </a:p>
          <a:p>
            <a:pPr marL="290513" indent="-290513" eaLnBrk="1" hangingPunct="1">
              <a:spcBef>
                <a:spcPct val="0"/>
              </a:spcBef>
            </a:pPr>
            <a:r>
              <a:rPr lang="en-US" altLang="en-US" smtClean="0"/>
              <a:t>Helps </a:t>
            </a:r>
            <a:r>
              <a:rPr lang="ja-JP" altLang="en-US" smtClean="0"/>
              <a:t>“</a:t>
            </a:r>
            <a:r>
              <a:rPr lang="en-US" altLang="ja-JP" smtClean="0"/>
              <a:t>me-too</a:t>
            </a:r>
            <a:r>
              <a:rPr lang="ja-JP" altLang="en-US" smtClean="0"/>
              <a:t>”</a:t>
            </a:r>
            <a:r>
              <a:rPr lang="en-US" altLang="ja-JP" smtClean="0"/>
              <a:t> products to succeed</a:t>
            </a:r>
          </a:p>
          <a:p>
            <a:pPr marL="290513" indent="-290513" eaLnBrk="1" hangingPunct="1">
              <a:spcBef>
                <a:spcPct val="0"/>
              </a:spcBef>
            </a:pPr>
            <a:r>
              <a:rPr lang="en-US" altLang="en-US" smtClean="0"/>
              <a:t>Useful in:</a:t>
            </a:r>
          </a:p>
          <a:p>
            <a:pPr marL="690563" lvl="1" indent="-290513" eaLnBrk="1" hangingPunct="1">
              <a:spcBef>
                <a:spcPct val="0"/>
              </a:spcBef>
            </a:pPr>
            <a:r>
              <a:rPr lang="en-US" altLang="en-US" smtClean="0"/>
              <a:t>Product Line, Form and Category Extensions</a:t>
            </a:r>
          </a:p>
          <a:p>
            <a:pPr marL="690563" lvl="1" indent="-290513" eaLnBrk="1" hangingPunct="1">
              <a:spcBef>
                <a:spcPct val="0"/>
              </a:spcBef>
            </a:pPr>
            <a:r>
              <a:rPr lang="en-US" altLang="en-US" smtClean="0"/>
              <a:t>family branding</a:t>
            </a:r>
          </a:p>
          <a:p>
            <a:pPr marL="690563" lvl="1" indent="-290513" eaLnBrk="1" hangingPunct="1">
              <a:spcBef>
                <a:spcPct val="0"/>
              </a:spcBef>
            </a:pPr>
            <a:r>
              <a:rPr lang="en-US" altLang="en-US" smtClean="0"/>
              <a:t>Licensing</a:t>
            </a:r>
          </a:p>
          <a:p>
            <a:pPr marL="690563" lvl="1" indent="-290513" eaLnBrk="1" hangingPunct="1">
              <a:spcBef>
                <a:spcPct val="0"/>
              </a:spcBef>
            </a:pPr>
            <a:endParaRPr lang="en-US" altLang="en-US" smtClean="0"/>
          </a:p>
        </p:txBody>
      </p:sp>
      <p:sp>
        <p:nvSpPr>
          <p:cNvPr id="34823" name="Slide Number Placeholder 5"/>
          <p:cNvSpPr>
            <a:spLocks noGrp="1"/>
          </p:cNvSpPr>
          <p:nvPr>
            <p:ph type="sldNum" sz="quarter" idx="12"/>
          </p:nvPr>
        </p:nvSpPr>
        <p:spPr bwMode="auto">
          <a:noFill/>
          <a:ln>
            <a:miter lim="800000"/>
            <a:headEnd/>
            <a:tailEnd/>
          </a:ln>
        </p:spPr>
        <p:txBody>
          <a:bodyPr/>
          <a:lstStyle/>
          <a:p>
            <a:fld id="{1D5E0B84-AB04-426A-9778-350DF3C83629}" type="slidenum">
              <a:rPr lang="en-US" altLang="en-US"/>
              <a:pPr/>
              <a:t>12</a:t>
            </a:fld>
            <a:endParaRPr lang="en-US" altLang="en-US"/>
          </a:p>
        </p:txBody>
      </p:sp>
      <p:sp>
        <p:nvSpPr>
          <p:cNvPr id="34821" name="Rectangle 7"/>
          <p:cNvSpPr>
            <a:spLocks noChangeArrowheads="1"/>
          </p:cNvSpPr>
          <p:nvPr/>
        </p:nvSpPr>
        <p:spPr bwMode="auto">
          <a:xfrm>
            <a:off x="914400" y="1782763"/>
            <a:ext cx="3200400" cy="579437"/>
          </a:xfrm>
          <a:prstGeom prst="rect">
            <a:avLst/>
          </a:prstGeom>
          <a:noFill/>
          <a:ln w="9525">
            <a:noFill/>
            <a:miter lim="800000"/>
            <a:headEnd/>
            <a:tailEnd/>
          </a:ln>
        </p:spPr>
        <p:txBody>
          <a:bodyPr wrap="square">
            <a:spAutoFit/>
          </a:bodyPr>
          <a:lstStyle/>
          <a:p>
            <a:pPr eaLnBrk="1" hangingPunct="1"/>
            <a:r>
              <a:rPr lang="en-US" altLang="en-US" sz="3200" b="1" dirty="0">
                <a:solidFill>
                  <a:srgbClr val="002060"/>
                </a:solidFill>
                <a:latin typeface="Calibri" pitchFamily="34" charset="0"/>
              </a:rPr>
              <a:t>Basic Concepts</a:t>
            </a:r>
          </a:p>
        </p:txBody>
      </p:sp>
      <p:sp>
        <p:nvSpPr>
          <p:cNvPr id="34822" name="Rectangle 5"/>
          <p:cNvSpPr>
            <a:spLocks noChangeArrowheads="1"/>
          </p:cNvSpPr>
          <p:nvPr/>
        </p:nvSpPr>
        <p:spPr bwMode="auto">
          <a:xfrm>
            <a:off x="4572000" y="1676400"/>
            <a:ext cx="76200" cy="4876800"/>
          </a:xfrm>
          <a:prstGeom prst="rect">
            <a:avLst/>
          </a:prstGeom>
          <a:solidFill>
            <a:srgbClr val="ABA761"/>
          </a:solidFill>
          <a:ln w="9525">
            <a:noFill/>
            <a:miter lim="800000"/>
            <a:headEnd/>
            <a:tailEnd/>
          </a:ln>
        </p:spPr>
        <p:txBody>
          <a:bodyPr wrap="none" anchor="ctr"/>
          <a:lstStyle/>
          <a:p>
            <a:pPr eaLnBrk="1" hangingPunct="1"/>
            <a:endParaRPr lang="en-US" altLang="en-US">
              <a:solidFill>
                <a:srgbClr val="ABA761"/>
              </a:solidFill>
              <a:latin typeface="Calibri" pitchFamily="34" charset="0"/>
            </a:endParaRPr>
          </a:p>
        </p:txBody>
      </p:sp>
      <p:sp>
        <p:nvSpPr>
          <p:cNvPr id="12" name="Footer Placeholder 6"/>
          <p:cNvSpPr txBox="1">
            <a:spLocks/>
          </p:cNvSpPr>
          <p:nvPr/>
        </p:nvSpPr>
        <p:spPr>
          <a:xfrm>
            <a:off x="70104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01E333-CA07-4A76-8C6E-E8F195E3F890}" type="slidenum">
              <a:rPr lang="en-US" altLang="en-US" smtClean="0"/>
              <a:pPr/>
              <a:t>13</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519" y="3657600"/>
            <a:ext cx="3654880" cy="28087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657600"/>
            <a:ext cx="3694542" cy="28392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42" y="715051"/>
            <a:ext cx="2032938" cy="28258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912" y="774972"/>
            <a:ext cx="2263918" cy="2649265"/>
          </a:xfrm>
          <a:prstGeom prst="rect">
            <a:avLst/>
          </a:prstGeom>
        </p:spPr>
      </p:pic>
    </p:spTree>
    <p:extLst>
      <p:ext uri="{BB962C8B-B14F-4D97-AF65-F5344CB8AC3E}">
        <p14:creationId xmlns:p14="http://schemas.microsoft.com/office/powerpoint/2010/main" val="349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5400" y="381000"/>
            <a:ext cx="6990159" cy="714375"/>
          </a:xfrm>
        </p:spPr>
        <p:txBody>
          <a:bodyPr>
            <a:noAutofit/>
          </a:bodyPr>
          <a:lstStyle/>
          <a:p>
            <a:r>
              <a:rPr lang="en-US" altLang="en-US" b="1" dirty="0" smtClean="0">
                <a:solidFill>
                  <a:schemeClr val="tx1"/>
                </a:solidFill>
              </a:rPr>
              <a:t>Strategic Applications of </a:t>
            </a:r>
            <a:br>
              <a:rPr lang="en-US" altLang="en-US" b="1" dirty="0" smtClean="0">
                <a:solidFill>
                  <a:schemeClr val="tx1"/>
                </a:solidFill>
              </a:rPr>
            </a:br>
            <a:r>
              <a:rPr lang="en-US" altLang="en-US" b="1" dirty="0" smtClean="0">
                <a:solidFill>
                  <a:schemeClr val="tx1"/>
                </a:solidFill>
              </a:rPr>
              <a:t>Classical Conditioning</a:t>
            </a:r>
            <a:endParaRPr lang="en-US" altLang="en-US" b="1" dirty="0" smtClean="0"/>
          </a:p>
        </p:txBody>
      </p:sp>
      <p:sp>
        <p:nvSpPr>
          <p:cNvPr id="36867" name="Slide Number Placeholder 4"/>
          <p:cNvSpPr>
            <a:spLocks noGrp="1"/>
          </p:cNvSpPr>
          <p:nvPr>
            <p:ph type="sldNum" sz="quarter" idx="12"/>
          </p:nvPr>
        </p:nvSpPr>
        <p:spPr bwMode="auto">
          <a:noFill/>
          <a:ln>
            <a:miter lim="800000"/>
            <a:headEnd/>
            <a:tailEnd/>
          </a:ln>
        </p:spPr>
        <p:txBody>
          <a:bodyPr/>
          <a:lstStyle/>
          <a:p>
            <a:fld id="{1A636361-65C2-4E3F-8470-39BC71997DF5}" type="slidenum">
              <a:rPr lang="en-US" altLang="en-US"/>
              <a:pPr/>
              <a:t>14</a:t>
            </a:fld>
            <a:endParaRPr lang="en-US" altLang="en-US"/>
          </a:p>
        </p:txBody>
      </p:sp>
      <p:sp>
        <p:nvSpPr>
          <p:cNvPr id="36868" name="TextBox 6"/>
          <p:cNvSpPr txBox="1">
            <a:spLocks noChangeArrowheads="1"/>
          </p:cNvSpPr>
          <p:nvPr/>
        </p:nvSpPr>
        <p:spPr bwMode="auto">
          <a:xfrm>
            <a:off x="1981200" y="1752600"/>
            <a:ext cx="6304358" cy="707886"/>
          </a:xfrm>
          <a:prstGeom prst="rect">
            <a:avLst/>
          </a:prstGeom>
          <a:noFill/>
          <a:ln w="9525">
            <a:noFill/>
            <a:miter lim="800000"/>
            <a:headEnd/>
            <a:tailEnd/>
          </a:ln>
        </p:spPr>
        <p:txBody>
          <a:bodyPr wrap="square">
            <a:spAutoFit/>
          </a:bodyPr>
          <a:lstStyle/>
          <a:p>
            <a:pPr eaLnBrk="1" hangingPunct="1"/>
            <a:r>
              <a:rPr lang="en-US" altLang="en-US" sz="4000" dirty="0"/>
              <a:t>Product </a:t>
            </a:r>
            <a:r>
              <a:rPr lang="en-US" altLang="en-US" sz="4000" dirty="0" smtClean="0"/>
              <a:t>form </a:t>
            </a:r>
            <a:r>
              <a:rPr lang="en-US" altLang="en-US" sz="4000" dirty="0"/>
              <a:t>extension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312" y="2827476"/>
            <a:ext cx="3381375" cy="3381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77" y="2827476"/>
            <a:ext cx="3819525" cy="3848100"/>
          </a:xfrm>
          <a:prstGeom prst="rect">
            <a:avLst/>
          </a:prstGeom>
        </p:spPr>
      </p:pic>
    </p:spTree>
    <p:extLst>
      <p:ext uri="{BB962C8B-B14F-4D97-AF65-F5344CB8AC3E}">
        <p14:creationId xmlns:p14="http://schemas.microsoft.com/office/powerpoint/2010/main" val="100279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5400" y="381000"/>
            <a:ext cx="6990159" cy="714375"/>
          </a:xfrm>
        </p:spPr>
        <p:txBody>
          <a:bodyPr>
            <a:noAutofit/>
          </a:bodyPr>
          <a:lstStyle/>
          <a:p>
            <a:r>
              <a:rPr lang="en-US" altLang="en-US" b="1" dirty="0" smtClean="0">
                <a:solidFill>
                  <a:schemeClr val="tx1"/>
                </a:solidFill>
              </a:rPr>
              <a:t>Strategic Applications of </a:t>
            </a:r>
            <a:br>
              <a:rPr lang="en-US" altLang="en-US" b="1" dirty="0" smtClean="0">
                <a:solidFill>
                  <a:schemeClr val="tx1"/>
                </a:solidFill>
              </a:rPr>
            </a:br>
            <a:r>
              <a:rPr lang="en-US" altLang="en-US" b="1" dirty="0" smtClean="0">
                <a:solidFill>
                  <a:schemeClr val="tx1"/>
                </a:solidFill>
              </a:rPr>
              <a:t>Classical Conditioning</a:t>
            </a:r>
            <a:endParaRPr lang="en-US" altLang="en-US" b="1" dirty="0" smtClean="0"/>
          </a:p>
        </p:txBody>
      </p:sp>
      <p:sp>
        <p:nvSpPr>
          <p:cNvPr id="36867" name="Slide Number Placeholder 4"/>
          <p:cNvSpPr>
            <a:spLocks noGrp="1"/>
          </p:cNvSpPr>
          <p:nvPr>
            <p:ph type="sldNum" sz="quarter" idx="12"/>
          </p:nvPr>
        </p:nvSpPr>
        <p:spPr bwMode="auto">
          <a:noFill/>
          <a:ln>
            <a:miter lim="800000"/>
            <a:headEnd/>
            <a:tailEnd/>
          </a:ln>
        </p:spPr>
        <p:txBody>
          <a:bodyPr/>
          <a:lstStyle/>
          <a:p>
            <a:fld id="{1A636361-65C2-4E3F-8470-39BC71997DF5}" type="slidenum">
              <a:rPr lang="en-US" altLang="en-US"/>
              <a:pPr/>
              <a:t>15</a:t>
            </a:fld>
            <a:endParaRPr lang="en-US" altLang="en-US"/>
          </a:p>
        </p:txBody>
      </p:sp>
      <p:sp>
        <p:nvSpPr>
          <p:cNvPr id="36868" name="TextBox 6"/>
          <p:cNvSpPr txBox="1">
            <a:spLocks noChangeArrowheads="1"/>
          </p:cNvSpPr>
          <p:nvPr/>
        </p:nvSpPr>
        <p:spPr bwMode="auto">
          <a:xfrm>
            <a:off x="609600" y="2183652"/>
            <a:ext cx="2971801" cy="1323439"/>
          </a:xfrm>
          <a:prstGeom prst="rect">
            <a:avLst/>
          </a:prstGeom>
          <a:noFill/>
          <a:ln w="9525">
            <a:noFill/>
            <a:miter lim="800000"/>
            <a:headEnd/>
            <a:tailEnd/>
          </a:ln>
        </p:spPr>
        <p:txBody>
          <a:bodyPr wrap="square">
            <a:spAutoFit/>
          </a:bodyPr>
          <a:lstStyle/>
          <a:p>
            <a:pPr eaLnBrk="1" hangingPunct="1"/>
            <a:r>
              <a:rPr lang="en-US" altLang="en-US" sz="4000" dirty="0"/>
              <a:t>Product line extension</a:t>
            </a:r>
          </a:p>
        </p:txBody>
      </p:sp>
      <p:pic>
        <p:nvPicPr>
          <p:cNvPr id="36869" name="Picture 1"/>
          <p:cNvPicPr>
            <a:picLocks noChangeAspect="1"/>
          </p:cNvPicPr>
          <p:nvPr/>
        </p:nvPicPr>
        <p:blipFill>
          <a:blip r:embed="rId2"/>
          <a:srcRect t="29329" b="28773"/>
          <a:stretch>
            <a:fillRect/>
          </a:stretch>
        </p:blipFill>
        <p:spPr bwMode="auto">
          <a:xfrm>
            <a:off x="3776318" y="1811655"/>
            <a:ext cx="4697122" cy="2074863"/>
          </a:xfrm>
          <a:prstGeom prst="rect">
            <a:avLst/>
          </a:prstGeom>
          <a:noFill/>
          <a:ln w="9525">
            <a:noFill/>
            <a:miter lim="800000"/>
            <a:headEnd/>
            <a:tailEnd/>
          </a:ln>
        </p:spPr>
      </p:pic>
      <p:pic>
        <p:nvPicPr>
          <p:cNvPr id="36870" name="Picture 2"/>
          <p:cNvPicPr>
            <a:picLocks noChangeAspect="1"/>
          </p:cNvPicPr>
          <p:nvPr/>
        </p:nvPicPr>
        <p:blipFill>
          <a:blip r:embed="rId3"/>
          <a:srcRect/>
          <a:stretch>
            <a:fillRect/>
          </a:stretch>
        </p:blipFill>
        <p:spPr bwMode="auto">
          <a:xfrm>
            <a:off x="4892040" y="3886518"/>
            <a:ext cx="3581400" cy="2387600"/>
          </a:xfrm>
          <a:prstGeom prst="rect">
            <a:avLst/>
          </a:prstGeom>
          <a:noFill/>
          <a:ln w="9525">
            <a:noFill/>
            <a:miter lim="800000"/>
            <a:headEnd/>
            <a:tailEnd/>
          </a:ln>
        </p:spPr>
      </p:pic>
      <p:pic>
        <p:nvPicPr>
          <p:cNvPr id="36871" name="Picture 3"/>
          <p:cNvPicPr>
            <a:picLocks noChangeAspect="1"/>
          </p:cNvPicPr>
          <p:nvPr/>
        </p:nvPicPr>
        <p:blipFill>
          <a:blip r:embed="rId4"/>
          <a:srcRect/>
          <a:stretch>
            <a:fillRect/>
          </a:stretch>
        </p:blipFill>
        <p:spPr bwMode="auto">
          <a:xfrm>
            <a:off x="1310640" y="3879088"/>
            <a:ext cx="35814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370294"/>
            <a:ext cx="4152900" cy="848906"/>
          </a:xfrm>
        </p:spPr>
        <p:txBody>
          <a:bodyPr/>
          <a:lstStyle/>
          <a:p>
            <a:r>
              <a:rPr lang="en-US" b="1" dirty="0" smtClean="0"/>
              <a:t>Family brand </a:t>
            </a:r>
            <a:endParaRPr lang="en-US" b="1" dirty="0"/>
          </a:p>
        </p:txBody>
      </p:sp>
      <p:sp>
        <p:nvSpPr>
          <p:cNvPr id="5" name="Slide Number Placeholder 4"/>
          <p:cNvSpPr>
            <a:spLocks noGrp="1"/>
          </p:cNvSpPr>
          <p:nvPr>
            <p:ph type="sldNum" sz="quarter" idx="12"/>
          </p:nvPr>
        </p:nvSpPr>
        <p:spPr/>
        <p:txBody>
          <a:bodyPr/>
          <a:lstStyle/>
          <a:p>
            <a:fld id="{9148DB25-72FB-43EE-A2AB-79D63703E1D3}" type="slidenum">
              <a:rPr lang="en-US" altLang="en-US" smtClean="0"/>
              <a:pPr/>
              <a:t>16</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5486400" cy="4465930"/>
          </a:xfrm>
          <a:prstGeom prst="rect">
            <a:avLst/>
          </a:prstGeom>
        </p:spPr>
      </p:pic>
    </p:spTree>
    <p:extLst>
      <p:ext uri="{BB962C8B-B14F-4D97-AF65-F5344CB8AC3E}">
        <p14:creationId xmlns:p14="http://schemas.microsoft.com/office/powerpoint/2010/main" val="96959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9200" y="228600"/>
            <a:ext cx="7391400" cy="1143000"/>
          </a:xfrm>
        </p:spPr>
        <p:txBody>
          <a:bodyPr>
            <a:normAutofit/>
          </a:bodyPr>
          <a:lstStyle/>
          <a:p>
            <a:pPr eaLnBrk="1" hangingPunct="1"/>
            <a:r>
              <a:rPr lang="en-US" altLang="en-US" b="1" dirty="0" smtClean="0">
                <a:solidFill>
                  <a:schemeClr val="tx1"/>
                </a:solidFill>
              </a:rPr>
              <a:t>Strategic Applications of </a:t>
            </a:r>
            <a:br>
              <a:rPr lang="en-US" altLang="en-US" b="1" dirty="0" smtClean="0">
                <a:solidFill>
                  <a:schemeClr val="tx1"/>
                </a:solidFill>
              </a:rPr>
            </a:br>
            <a:r>
              <a:rPr lang="en-US" altLang="en-US" b="1" dirty="0" smtClean="0">
                <a:solidFill>
                  <a:schemeClr val="tx1"/>
                </a:solidFill>
              </a:rPr>
              <a:t>Classical Conditioning</a:t>
            </a:r>
          </a:p>
        </p:txBody>
      </p:sp>
      <p:sp>
        <p:nvSpPr>
          <p:cNvPr id="40963" name="Rectangle 3"/>
          <p:cNvSpPr>
            <a:spLocks noGrp="1" noChangeArrowheads="1"/>
          </p:cNvSpPr>
          <p:nvPr>
            <p:ph sz="half" idx="1"/>
          </p:nvPr>
        </p:nvSpPr>
        <p:spPr>
          <a:xfrm>
            <a:off x="685800" y="2743200"/>
            <a:ext cx="2819400" cy="4525963"/>
          </a:xfrm>
        </p:spPr>
        <p:txBody>
          <a:bodyPr/>
          <a:lstStyle/>
          <a:p>
            <a:pPr eaLnBrk="1" hangingPunct="1"/>
            <a:r>
              <a:rPr lang="en-US" altLang="en-US" dirty="0" smtClean="0">
                <a:solidFill>
                  <a:schemeClr val="bg2"/>
                </a:solidFill>
              </a:rPr>
              <a:t>Repetition</a:t>
            </a:r>
          </a:p>
          <a:p>
            <a:pPr eaLnBrk="1" hangingPunct="1"/>
            <a:r>
              <a:rPr lang="en-US" altLang="en-US" dirty="0" smtClean="0">
                <a:solidFill>
                  <a:schemeClr val="bg2"/>
                </a:solidFill>
              </a:rPr>
              <a:t>Stimulus generalization</a:t>
            </a:r>
          </a:p>
          <a:p>
            <a:pPr eaLnBrk="1" hangingPunct="1"/>
            <a:r>
              <a:rPr lang="en-US" altLang="en-US" dirty="0" smtClean="0"/>
              <a:t>Stimulus discrimination</a:t>
            </a:r>
          </a:p>
        </p:txBody>
      </p:sp>
      <p:sp>
        <p:nvSpPr>
          <p:cNvPr id="2" name="Rectangle 4"/>
          <p:cNvSpPr>
            <a:spLocks noGrp="1" noChangeArrowheads="1"/>
          </p:cNvSpPr>
          <p:nvPr>
            <p:ph sz="half" idx="2"/>
          </p:nvPr>
        </p:nvSpPr>
        <p:spPr>
          <a:xfrm>
            <a:off x="3581400" y="2362200"/>
            <a:ext cx="5105400" cy="4038600"/>
          </a:xfrm>
        </p:spPr>
        <p:txBody>
          <a:bodyPr/>
          <a:lstStyle/>
          <a:p>
            <a:pPr>
              <a:defRPr/>
            </a:pPr>
            <a:r>
              <a:rPr lang="en-US" dirty="0" smtClean="0">
                <a:ea typeface="ＭＳ Ｐゴシック" charset="0"/>
              </a:rPr>
              <a:t>The </a:t>
            </a:r>
            <a:r>
              <a:rPr lang="en-US" b="1" u="sng" dirty="0">
                <a:solidFill>
                  <a:srgbClr val="FF0000"/>
                </a:solidFill>
                <a:ea typeface="ＭＳ Ｐゴシック" charset="0"/>
              </a:rPr>
              <a:t>ability</a:t>
            </a:r>
            <a:r>
              <a:rPr lang="en-US" dirty="0">
                <a:ea typeface="ＭＳ Ｐゴシック" charset="0"/>
              </a:rPr>
              <a:t> to </a:t>
            </a:r>
            <a:r>
              <a:rPr lang="en-US" b="1" u="sng" dirty="0">
                <a:solidFill>
                  <a:srgbClr val="FF0000"/>
                </a:solidFill>
                <a:ea typeface="ＭＳ Ｐゴシック" charset="0"/>
              </a:rPr>
              <a:t>select a specific stimulus</a:t>
            </a:r>
            <a:r>
              <a:rPr lang="en-US" dirty="0">
                <a:ea typeface="ＭＳ Ｐゴシック" charset="0"/>
              </a:rPr>
              <a:t> from among </a:t>
            </a:r>
            <a:r>
              <a:rPr lang="en-US" b="1" u="sng" dirty="0">
                <a:solidFill>
                  <a:srgbClr val="FF0000"/>
                </a:solidFill>
                <a:ea typeface="ＭＳ Ｐゴシック" charset="0"/>
              </a:rPr>
              <a:t>similar stimuli</a:t>
            </a:r>
            <a:r>
              <a:rPr lang="en-US" dirty="0">
                <a:ea typeface="ＭＳ Ｐゴシック" charset="0"/>
              </a:rPr>
              <a:t> because of perceived </a:t>
            </a:r>
            <a:r>
              <a:rPr lang="en-US" b="1" u="sng" dirty="0">
                <a:solidFill>
                  <a:srgbClr val="FF0000"/>
                </a:solidFill>
                <a:ea typeface="ＭＳ Ｐゴシック" charset="0"/>
              </a:rPr>
              <a:t>differences</a:t>
            </a:r>
            <a:r>
              <a:rPr lang="en-US" dirty="0" smtClean="0">
                <a:ea typeface="ＭＳ Ｐゴシック" charset="0"/>
              </a:rPr>
              <a:t>.</a:t>
            </a:r>
          </a:p>
          <a:p>
            <a:pPr>
              <a:defRPr/>
            </a:pPr>
            <a:endParaRPr lang="en-US" dirty="0">
              <a:ea typeface="ＭＳ Ｐゴシック" charset="0"/>
            </a:endParaRPr>
          </a:p>
          <a:p>
            <a:pPr marL="290513" indent="-290513" eaLnBrk="1" hangingPunct="1">
              <a:spcBef>
                <a:spcPct val="0"/>
              </a:spcBef>
              <a:defRPr/>
            </a:pPr>
            <a:r>
              <a:rPr lang="en-US" dirty="0" smtClean="0">
                <a:ea typeface="ＭＳ Ｐゴシック" charset="0"/>
              </a:rPr>
              <a:t>This </a:t>
            </a:r>
            <a:r>
              <a:rPr lang="en-US" b="1" u="sng" dirty="0">
                <a:solidFill>
                  <a:srgbClr val="FF0000"/>
                </a:solidFill>
                <a:ea typeface="ＭＳ Ｐゴシック" charset="0"/>
              </a:rPr>
              <a:t>discrimination</a:t>
            </a:r>
            <a:r>
              <a:rPr lang="en-US" dirty="0">
                <a:ea typeface="ＭＳ Ｐゴシック" charset="0"/>
              </a:rPr>
              <a:t> is the </a:t>
            </a:r>
            <a:r>
              <a:rPr lang="en-US" b="1" u="sng" dirty="0">
                <a:solidFill>
                  <a:srgbClr val="FF0000"/>
                </a:solidFill>
                <a:ea typeface="ＭＳ Ｐゴシック" charset="0"/>
              </a:rPr>
              <a:t>basis of positioning</a:t>
            </a:r>
            <a:r>
              <a:rPr lang="en-US" dirty="0">
                <a:ea typeface="ＭＳ Ｐゴシック" charset="0"/>
              </a:rPr>
              <a:t> which looks for unique ways to fill needs</a:t>
            </a:r>
          </a:p>
        </p:txBody>
      </p:sp>
      <p:sp>
        <p:nvSpPr>
          <p:cNvPr id="40967" name="Slide Number Placeholder 5"/>
          <p:cNvSpPr>
            <a:spLocks noGrp="1"/>
          </p:cNvSpPr>
          <p:nvPr>
            <p:ph type="sldNum" sz="quarter" idx="12"/>
          </p:nvPr>
        </p:nvSpPr>
        <p:spPr bwMode="auto">
          <a:noFill/>
          <a:ln>
            <a:miter lim="800000"/>
            <a:headEnd/>
            <a:tailEnd/>
          </a:ln>
        </p:spPr>
        <p:txBody>
          <a:bodyPr/>
          <a:lstStyle/>
          <a:p>
            <a:fld id="{0DD4637B-0369-499B-BB24-98DDAAC74D00}" type="slidenum">
              <a:rPr lang="en-US" altLang="en-US"/>
              <a:pPr/>
              <a:t>17</a:t>
            </a:fld>
            <a:endParaRPr lang="en-US" altLang="en-US"/>
          </a:p>
        </p:txBody>
      </p:sp>
      <p:sp>
        <p:nvSpPr>
          <p:cNvPr id="40965" name="Rectangle 7"/>
          <p:cNvSpPr>
            <a:spLocks noChangeArrowheads="1"/>
          </p:cNvSpPr>
          <p:nvPr/>
        </p:nvSpPr>
        <p:spPr bwMode="auto">
          <a:xfrm>
            <a:off x="609600" y="2072481"/>
            <a:ext cx="2819400" cy="579437"/>
          </a:xfrm>
          <a:prstGeom prst="rect">
            <a:avLst/>
          </a:prstGeom>
          <a:noFill/>
          <a:ln w="9525">
            <a:noFill/>
            <a:miter lim="800000"/>
            <a:headEnd/>
            <a:tailEnd/>
          </a:ln>
        </p:spPr>
        <p:txBody>
          <a:bodyPr wrap="square">
            <a:spAutoFit/>
          </a:bodyPr>
          <a:lstStyle/>
          <a:p>
            <a:pPr eaLnBrk="1" hangingPunct="1"/>
            <a:r>
              <a:rPr lang="en-US" altLang="en-US" sz="3200" b="1" dirty="0">
                <a:solidFill>
                  <a:srgbClr val="002060"/>
                </a:solidFill>
                <a:latin typeface="Calibri" pitchFamily="34" charset="0"/>
              </a:rPr>
              <a:t>Basic Concepts</a:t>
            </a:r>
          </a:p>
        </p:txBody>
      </p:sp>
      <p:sp>
        <p:nvSpPr>
          <p:cNvPr id="40966" name="Rectangle 5"/>
          <p:cNvSpPr>
            <a:spLocks noChangeArrowheads="1"/>
          </p:cNvSpPr>
          <p:nvPr/>
        </p:nvSpPr>
        <p:spPr bwMode="auto">
          <a:xfrm>
            <a:off x="3429000" y="1676400"/>
            <a:ext cx="76200" cy="4876800"/>
          </a:xfrm>
          <a:prstGeom prst="rect">
            <a:avLst/>
          </a:prstGeom>
          <a:solidFill>
            <a:srgbClr val="ABA761"/>
          </a:solidFill>
          <a:ln w="9525">
            <a:noFill/>
            <a:miter lim="800000"/>
            <a:headEnd/>
            <a:tailEnd/>
          </a:ln>
        </p:spPr>
        <p:txBody>
          <a:bodyPr wrap="none" anchor="ctr"/>
          <a:lstStyle/>
          <a:p>
            <a:pPr eaLnBrk="1" hangingPunct="1"/>
            <a:endParaRPr lang="en-US" altLang="en-US">
              <a:solidFill>
                <a:srgbClr val="ABA761"/>
              </a:solidFill>
              <a:latin typeface="Calibri" pitchFamily="34" charset="0"/>
            </a:endParaRPr>
          </a:p>
        </p:txBody>
      </p:sp>
      <p:sp>
        <p:nvSpPr>
          <p:cNvPr id="12" name="Footer Placeholder 6"/>
          <p:cNvSpPr txBox="1">
            <a:spLocks/>
          </p:cNvSpPr>
          <p:nvPr/>
        </p:nvSpPr>
        <p:spPr>
          <a:xfrm>
            <a:off x="70104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01E333-CA07-4A76-8C6E-E8F195E3F890}" type="slidenum">
              <a:rPr lang="en-US" altLang="en-US" smtClean="0"/>
              <a:pPr/>
              <a:t>18</a:t>
            </a:fld>
            <a:endParaRPr lang="en-US"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717884"/>
            <a:ext cx="4362450" cy="25476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31841"/>
            <a:ext cx="2247900" cy="2419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431841"/>
            <a:ext cx="1847850" cy="24514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436" y="3431841"/>
            <a:ext cx="2072910" cy="245143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5436" y="717884"/>
            <a:ext cx="2084942" cy="2494042"/>
          </a:xfrm>
          <a:prstGeom prst="rect">
            <a:avLst/>
          </a:prstGeom>
        </p:spPr>
      </p:pic>
    </p:spTree>
    <p:extLst>
      <p:ext uri="{BB962C8B-B14F-4D97-AF65-F5344CB8AC3E}">
        <p14:creationId xmlns:p14="http://schemas.microsoft.com/office/powerpoint/2010/main" val="10631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09600" y="1600200"/>
            <a:ext cx="3048000" cy="4572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5760" rIns="365760" anchor="ctr"/>
          <a:lstStyle/>
          <a:p>
            <a:pPr algn="ctr">
              <a:defRPr/>
            </a:pPr>
            <a:r>
              <a:rPr lang="en-US" altLang="en-US" sz="3200" b="1" dirty="0">
                <a:solidFill>
                  <a:schemeClr val="bg1"/>
                </a:solidFill>
                <a:latin typeface="Times New Roman" panose="02020603050405020304" pitchFamily="18" charset="0"/>
              </a:rPr>
              <a:t>Instrumental (Operant) Conditioning</a:t>
            </a:r>
            <a:endParaRPr lang="en-US" altLang="en-US" sz="3200" dirty="0">
              <a:solidFill>
                <a:schemeClr val="bg1"/>
              </a:solidFill>
              <a:latin typeface="Times New Roman" panose="02020603050405020304" pitchFamily="18" charset="0"/>
            </a:endParaRPr>
          </a:p>
        </p:txBody>
      </p:sp>
      <p:sp>
        <p:nvSpPr>
          <p:cNvPr id="43011" name="Rectangle 3"/>
          <p:cNvSpPr>
            <a:spLocks noChangeArrowheads="1"/>
          </p:cNvSpPr>
          <p:nvPr/>
        </p:nvSpPr>
        <p:spPr bwMode="auto">
          <a:xfrm>
            <a:off x="3657600" y="1600200"/>
            <a:ext cx="4724400" cy="4572000"/>
          </a:xfrm>
          <a:prstGeom prst="rect">
            <a:avLst/>
          </a:prstGeom>
          <a:noFill/>
          <a:ln w="9525">
            <a:solidFill>
              <a:schemeClr val="tx1"/>
            </a:solidFill>
            <a:miter lim="800000"/>
            <a:headEnd/>
            <a:tailEnd/>
          </a:ln>
          <a:effectLst/>
        </p:spPr>
        <p:txBody>
          <a:bodyPr lIns="548640" rIns="548640" anchor="ctr"/>
          <a:lstStyle/>
          <a:p>
            <a:pPr algn="ctr"/>
            <a:r>
              <a:rPr lang="en-US" altLang="en-US" sz="2800" dirty="0" smtClean="0">
                <a:latin typeface="Times New Roman" pitchFamily="18" charset="0"/>
              </a:rPr>
              <a:t>A </a:t>
            </a:r>
            <a:r>
              <a:rPr lang="en-US" altLang="en-US" sz="2800" dirty="0">
                <a:latin typeface="Times New Roman" pitchFamily="18" charset="0"/>
              </a:rPr>
              <a:t>behavioral theory of learning based on a trial-and-error process, with habits forced as the result of positive experiences (reinforcement) resulting from certain responses or behaviors.</a:t>
            </a:r>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24" y="533400"/>
            <a:ext cx="6798734" cy="847604"/>
          </a:xfrm>
        </p:spPr>
        <p:txBody>
          <a:bodyPr/>
          <a:lstStyle/>
          <a:p>
            <a:r>
              <a:rPr lang="en-US" b="1" dirty="0" smtClean="0"/>
              <a:t>Learning</a:t>
            </a:r>
            <a:endParaRPr lang="en-US" b="1" dirty="0"/>
          </a:p>
        </p:txBody>
      </p:sp>
      <p:sp>
        <p:nvSpPr>
          <p:cNvPr id="4" name="Slide Number Placeholder 3"/>
          <p:cNvSpPr>
            <a:spLocks noGrp="1"/>
          </p:cNvSpPr>
          <p:nvPr>
            <p:ph type="sldNum" sz="quarter" idx="12"/>
          </p:nvPr>
        </p:nvSpPr>
        <p:spPr/>
        <p:txBody>
          <a:bodyPr/>
          <a:lstStyle/>
          <a:p>
            <a:fld id="{EB05CBAA-9718-4A54-8E63-73392108210F}" type="slidenum">
              <a:rPr lang="en-US" altLang="en-US" smtClean="0"/>
              <a:pPr/>
              <a:t>2</a:t>
            </a:fld>
            <a:endParaRPr lang="en-US" altLang="en-US"/>
          </a:p>
        </p:txBody>
      </p:sp>
      <p:pic>
        <p:nvPicPr>
          <p:cNvPr id="5" name="Picture 2" descr="C:\Users\User\Desktop\344\learning quote.jpg"/>
          <p:cNvPicPr>
            <a:picLocks noChangeAspect="1" noChangeArrowheads="1"/>
          </p:cNvPicPr>
          <p:nvPr/>
        </p:nvPicPr>
        <p:blipFill>
          <a:blip r:embed="rId2"/>
          <a:srcRect/>
          <a:stretch>
            <a:fillRect/>
          </a:stretch>
        </p:blipFill>
        <p:spPr bwMode="auto">
          <a:xfrm>
            <a:off x="1486824" y="1676400"/>
            <a:ext cx="6248400" cy="504373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618518"/>
            <a:ext cx="6761559" cy="753082"/>
          </a:xfrm>
        </p:spPr>
        <p:txBody>
          <a:bodyPr/>
          <a:lstStyle/>
          <a:p>
            <a:r>
              <a:rPr lang="en-US" altLang="en-US" b="1" dirty="0" smtClean="0"/>
              <a:t>Types of Reinforcement</a:t>
            </a:r>
          </a:p>
        </p:txBody>
      </p:sp>
      <p:sp>
        <p:nvSpPr>
          <p:cNvPr id="44035" name="Rectangle 3"/>
          <p:cNvSpPr>
            <a:spLocks noGrp="1" noChangeArrowheads="1"/>
          </p:cNvSpPr>
          <p:nvPr>
            <p:ph idx="1"/>
          </p:nvPr>
        </p:nvSpPr>
        <p:spPr>
          <a:xfrm>
            <a:off x="1190029" y="1828800"/>
            <a:ext cx="7429499" cy="4495800"/>
          </a:xfrm>
        </p:spPr>
        <p:txBody>
          <a:bodyPr>
            <a:normAutofit fontScale="77500" lnSpcReduction="20000"/>
          </a:bodyPr>
          <a:lstStyle/>
          <a:p>
            <a:r>
              <a:rPr lang="en-US" altLang="en-US" sz="4000" dirty="0" smtClean="0"/>
              <a:t>Positive</a:t>
            </a:r>
          </a:p>
          <a:p>
            <a:pPr lvl="1"/>
            <a:r>
              <a:rPr lang="en-US" altLang="en-US" sz="3600" dirty="0" smtClean="0"/>
              <a:t>Reward from a particular behavior</a:t>
            </a:r>
          </a:p>
          <a:p>
            <a:r>
              <a:rPr lang="en-US" altLang="en-US" sz="4000" dirty="0" smtClean="0"/>
              <a:t>Negative</a:t>
            </a:r>
          </a:p>
          <a:p>
            <a:pPr lvl="1"/>
            <a:r>
              <a:rPr lang="en-US" altLang="en-US" sz="3600" dirty="0" smtClean="0"/>
              <a:t>Removal of an unpleasant stimulus</a:t>
            </a:r>
          </a:p>
          <a:p>
            <a:r>
              <a:rPr lang="en-US" altLang="en-US" sz="4000" dirty="0" smtClean="0"/>
              <a:t>Forgetting</a:t>
            </a:r>
          </a:p>
          <a:p>
            <a:pPr lvl="1"/>
            <a:r>
              <a:rPr lang="en-US" altLang="en-US" sz="3600" dirty="0" smtClean="0"/>
              <a:t>Decay caused through passage of time</a:t>
            </a:r>
          </a:p>
          <a:p>
            <a:r>
              <a:rPr lang="en-US" altLang="en-US" sz="4000" dirty="0" smtClean="0"/>
              <a:t>Extinction</a:t>
            </a:r>
          </a:p>
          <a:p>
            <a:pPr lvl="1"/>
            <a:r>
              <a:rPr lang="en-US" altLang="en-US" sz="3600" dirty="0" smtClean="0"/>
              <a:t>Unreinforced behavior becomes unlearned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9200" y="533400"/>
            <a:ext cx="7467600" cy="884238"/>
          </a:xfrm>
        </p:spPr>
        <p:txBody>
          <a:bodyPr>
            <a:noAutofit/>
          </a:bodyPr>
          <a:lstStyle/>
          <a:p>
            <a:r>
              <a:rPr lang="en-US" altLang="en-US" b="1" dirty="0" smtClean="0"/>
              <a:t>A Model of Instrumental Conditioning</a:t>
            </a:r>
          </a:p>
        </p:txBody>
      </p:sp>
      <p:pic>
        <p:nvPicPr>
          <p:cNvPr id="45059" name="Picture 4" descr="fig0710"/>
          <p:cNvPicPr>
            <a:picLocks noChangeAspect="1" noChangeArrowheads="1"/>
          </p:cNvPicPr>
          <p:nvPr/>
        </p:nvPicPr>
        <p:blipFill>
          <a:blip r:embed="rId2"/>
          <a:srcRect/>
          <a:stretch>
            <a:fillRect/>
          </a:stretch>
        </p:blipFill>
        <p:spPr bwMode="auto">
          <a:xfrm>
            <a:off x="1600200" y="1905000"/>
            <a:ext cx="5715000" cy="47974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1905000"/>
            <a:ext cx="3276600" cy="426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5760" rIns="365760" anchor="ctr"/>
          <a:lstStyle/>
          <a:p>
            <a:pPr algn="ctr">
              <a:defRPr/>
            </a:pPr>
            <a:r>
              <a:rPr lang="en-US" altLang="en-US" sz="3200" b="1" dirty="0">
                <a:solidFill>
                  <a:schemeClr val="bg1"/>
                </a:solidFill>
                <a:latin typeface="Times New Roman" panose="02020603050405020304" pitchFamily="18" charset="0"/>
              </a:rPr>
              <a:t>Observational Learning</a:t>
            </a:r>
            <a:endParaRPr lang="en-US" altLang="en-US" sz="3200" dirty="0">
              <a:solidFill>
                <a:schemeClr val="bg1"/>
              </a:solidFill>
              <a:latin typeface="Times New Roman" panose="02020603050405020304" pitchFamily="18" charset="0"/>
            </a:endParaRPr>
          </a:p>
        </p:txBody>
      </p:sp>
      <p:sp>
        <p:nvSpPr>
          <p:cNvPr id="47107" name="Rectangle 3"/>
          <p:cNvSpPr>
            <a:spLocks noChangeArrowheads="1"/>
          </p:cNvSpPr>
          <p:nvPr/>
        </p:nvSpPr>
        <p:spPr bwMode="auto">
          <a:xfrm>
            <a:off x="3962400" y="1905000"/>
            <a:ext cx="4572000" cy="4267200"/>
          </a:xfrm>
          <a:prstGeom prst="rect">
            <a:avLst/>
          </a:prstGeom>
          <a:noFill/>
          <a:ln w="9525">
            <a:solidFill>
              <a:schemeClr val="tx1"/>
            </a:solidFill>
            <a:miter lim="800000"/>
            <a:headEnd/>
            <a:tailEnd/>
          </a:ln>
          <a:effectLst/>
        </p:spPr>
        <p:txBody>
          <a:bodyPr lIns="548640" rIns="548640" anchor="ctr"/>
          <a:lstStyle/>
          <a:p>
            <a:pPr algn="ctr"/>
            <a:r>
              <a:rPr lang="en-US" altLang="en-US" sz="2800" dirty="0">
                <a:latin typeface="Times New Roman" pitchFamily="18" charset="0"/>
              </a:rPr>
              <a:t>A process by which individuals observe how others behave in response to certain stimuli and reinforcements.  Also known as modeling or vicarious learning.</a:t>
            </a:r>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429499" cy="753082"/>
          </a:xfrm>
        </p:spPr>
        <p:txBody>
          <a:bodyPr>
            <a:normAutofit fontScale="90000"/>
          </a:bodyPr>
          <a:lstStyle/>
          <a:p>
            <a:r>
              <a:rPr lang="en-US" altLang="en-US" b="1" dirty="0">
                <a:solidFill>
                  <a:schemeClr val="bg1"/>
                </a:solidFill>
                <a:latin typeface="Times New Roman" panose="02020603050405020304" pitchFamily="18" charset="0"/>
              </a:rPr>
              <a:t>Observational Learning</a:t>
            </a:r>
            <a:r>
              <a:rPr lang="en-US" altLang="en-US" dirty="0">
                <a:solidFill>
                  <a:schemeClr val="bg1"/>
                </a:solidFill>
                <a:latin typeface="Times New Roman" panose="02020603050405020304" pitchFamily="18" charset="0"/>
              </a:rPr>
              <a:t/>
            </a:r>
            <a:br>
              <a:rPr lang="en-US" altLang="en-US" dirty="0">
                <a:solidFill>
                  <a:schemeClr val="bg1"/>
                </a:solidFill>
                <a:latin typeface="Times New Roman" panose="02020603050405020304" pitchFamily="18" charset="0"/>
              </a:rPr>
            </a:br>
            <a:endParaRPr lang="en-US" dirty="0"/>
          </a:p>
        </p:txBody>
      </p:sp>
      <p:sp>
        <p:nvSpPr>
          <p:cNvPr id="3" name="Slide Number Placeholder 2"/>
          <p:cNvSpPr>
            <a:spLocks noGrp="1"/>
          </p:cNvSpPr>
          <p:nvPr>
            <p:ph type="sldNum" sz="quarter" idx="12"/>
          </p:nvPr>
        </p:nvSpPr>
        <p:spPr/>
        <p:txBody>
          <a:bodyPr/>
          <a:lstStyle/>
          <a:p>
            <a:fld id="{90BDCE7F-BB1C-4FC7-8AE0-FFEC610A86A2}" type="slidenum">
              <a:rPr lang="en-US" altLang="en-US" smtClean="0"/>
              <a:pPr/>
              <a:t>23</a:t>
            </a:fld>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22360"/>
            <a:ext cx="3944373" cy="51907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89" y="4038600"/>
            <a:ext cx="3397812" cy="24744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988" y="1322360"/>
            <a:ext cx="3397812" cy="2257118"/>
          </a:xfrm>
          <a:prstGeom prst="rect">
            <a:avLst/>
          </a:prstGeom>
        </p:spPr>
      </p:pic>
    </p:spTree>
    <p:extLst>
      <p:ext uri="{BB962C8B-B14F-4D97-AF65-F5344CB8AC3E}">
        <p14:creationId xmlns:p14="http://schemas.microsoft.com/office/powerpoint/2010/main" val="275654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429499" cy="753082"/>
          </a:xfrm>
        </p:spPr>
        <p:txBody>
          <a:bodyPr>
            <a:normAutofit fontScale="90000"/>
          </a:bodyPr>
          <a:lstStyle/>
          <a:p>
            <a:pPr>
              <a:defRPr/>
            </a:pPr>
            <a:r>
              <a:rPr lang="en-US" altLang="en-US" b="1" dirty="0" smtClean="0">
                <a:solidFill>
                  <a:schemeClr val="bg1"/>
                </a:solidFill>
                <a:latin typeface="Times New Roman" panose="02020603050405020304" pitchFamily="18" charset="0"/>
              </a:rPr>
              <a:t/>
            </a:r>
            <a:br>
              <a:rPr lang="en-US" altLang="en-US" b="1" dirty="0" smtClean="0">
                <a:solidFill>
                  <a:schemeClr val="bg1"/>
                </a:solidFill>
                <a:latin typeface="Times New Roman" panose="02020603050405020304" pitchFamily="18" charset="0"/>
              </a:rPr>
            </a:br>
            <a:r>
              <a:rPr lang="en-US" altLang="en-US" b="1" dirty="0" smtClean="0">
                <a:solidFill>
                  <a:schemeClr val="bg1"/>
                </a:solidFill>
                <a:latin typeface="Times New Roman" panose="02020603050405020304" pitchFamily="18" charset="0"/>
              </a:rPr>
              <a:t>Cognitive </a:t>
            </a:r>
            <a:r>
              <a:rPr lang="en-US" altLang="en-US" b="1" dirty="0">
                <a:solidFill>
                  <a:schemeClr val="bg1"/>
                </a:solidFill>
                <a:latin typeface="Times New Roman" panose="02020603050405020304" pitchFamily="18" charset="0"/>
              </a:rPr>
              <a:t>Learning Theory</a:t>
            </a:r>
            <a:br>
              <a:rPr lang="en-US" altLang="en-US" b="1" dirty="0">
                <a:solidFill>
                  <a:schemeClr val="bg1"/>
                </a:solidFill>
                <a:latin typeface="Times New Roman" panose="02020603050405020304" pitchFamily="18" charset="0"/>
              </a:rPr>
            </a:br>
            <a:r>
              <a:rPr lang="en-US" altLang="en-US" dirty="0">
                <a:solidFill>
                  <a:schemeClr val="bg1"/>
                </a:solidFill>
                <a:latin typeface="Times New Roman" panose="02020603050405020304" pitchFamily="18" charset="0"/>
              </a:rPr>
              <a:t/>
            </a:r>
            <a:br>
              <a:rPr lang="en-US" altLang="en-US" dirty="0">
                <a:solidFill>
                  <a:schemeClr val="bg1"/>
                </a:solidFill>
                <a:latin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EB05CBAA-9718-4A54-8E63-73392108210F}" type="slidenum">
              <a:rPr lang="en-US" altLang="en-US" smtClean="0"/>
              <a:pPr/>
              <a:t>24</a:t>
            </a:fld>
            <a:endParaRPr lang="en-US" altLang="en-US"/>
          </a:p>
        </p:txBody>
      </p:sp>
      <p:sp>
        <p:nvSpPr>
          <p:cNvPr id="6" name="Rectangle 3"/>
          <p:cNvSpPr>
            <a:spLocks noChangeArrowheads="1"/>
          </p:cNvSpPr>
          <p:nvPr/>
        </p:nvSpPr>
        <p:spPr bwMode="auto">
          <a:xfrm>
            <a:off x="3962797" y="2209800"/>
            <a:ext cx="4495404" cy="3505200"/>
          </a:xfrm>
          <a:prstGeom prst="rect">
            <a:avLst/>
          </a:prstGeom>
          <a:noFill/>
          <a:ln w="9525">
            <a:solidFill>
              <a:schemeClr val="tx1"/>
            </a:solidFill>
            <a:miter lim="800000"/>
            <a:headEnd/>
            <a:tailEnd/>
          </a:ln>
          <a:effectLst/>
        </p:spPr>
        <p:txBody>
          <a:bodyPr lIns="548640" rIns="548640" anchor="ctr"/>
          <a:lstStyle/>
          <a:p>
            <a:pPr algn="ctr"/>
            <a:r>
              <a:rPr lang="en-US" altLang="en-US" sz="2800" dirty="0">
                <a:latin typeface="Times New Roman" pitchFamily="18" charset="0"/>
              </a:rPr>
              <a:t>Holds that the kind of learning most characteristic of human beings is problem solving, which enables individuals to gain some control over their environment.</a:t>
            </a:r>
          </a:p>
        </p:txBody>
      </p:sp>
      <p:pic>
        <p:nvPicPr>
          <p:cNvPr id="7" name="Picture 10" descr="ch7 - Brai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6060" y="2209800"/>
            <a:ext cx="3106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85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95400" y="381000"/>
            <a:ext cx="7429499" cy="1066800"/>
          </a:xfrm>
        </p:spPr>
        <p:txBody>
          <a:bodyPr/>
          <a:lstStyle/>
          <a:p>
            <a:r>
              <a:rPr lang="en-US" altLang="en-US" b="1" dirty="0" smtClean="0"/>
              <a:t>Issues in Involvement Theory</a:t>
            </a:r>
          </a:p>
        </p:txBody>
      </p:sp>
      <p:sp>
        <p:nvSpPr>
          <p:cNvPr id="54275" name="Rectangle 3"/>
          <p:cNvSpPr>
            <a:spLocks noGrp="1" noChangeArrowheads="1"/>
          </p:cNvSpPr>
          <p:nvPr>
            <p:ph idx="1"/>
          </p:nvPr>
        </p:nvSpPr>
        <p:spPr/>
        <p:txBody>
          <a:bodyPr>
            <a:normAutofit/>
          </a:bodyPr>
          <a:lstStyle/>
          <a:p>
            <a:r>
              <a:rPr lang="en-US" altLang="en-US" sz="3200" dirty="0" smtClean="0"/>
              <a:t>Consumer Relevance</a:t>
            </a:r>
          </a:p>
          <a:p>
            <a:r>
              <a:rPr lang="en-US" altLang="en-US" sz="3200" dirty="0" smtClean="0"/>
              <a:t>Central and Peripheral Routes to </a:t>
            </a:r>
            <a:r>
              <a:rPr lang="en-US" altLang="en-US" sz="3200" dirty="0" smtClean="0"/>
              <a:t>Persuasion</a:t>
            </a:r>
            <a:endParaRPr lang="en-US" altLang="en-US" sz="32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1" y="381000"/>
            <a:ext cx="5867400" cy="914400"/>
          </a:xfrm>
        </p:spPr>
        <p:txBody>
          <a:bodyPr/>
          <a:lstStyle/>
          <a:p>
            <a:r>
              <a:rPr lang="en-US" altLang="en-US" dirty="0" smtClean="0"/>
              <a:t>Consumer Relevance</a:t>
            </a:r>
          </a:p>
        </p:txBody>
      </p:sp>
      <p:sp>
        <p:nvSpPr>
          <p:cNvPr id="55299" name="Rectangle 3"/>
          <p:cNvSpPr>
            <a:spLocks noGrp="1" noChangeArrowheads="1"/>
          </p:cNvSpPr>
          <p:nvPr>
            <p:ph idx="1"/>
          </p:nvPr>
        </p:nvSpPr>
        <p:spPr>
          <a:xfrm>
            <a:off x="990600" y="1905000"/>
            <a:ext cx="7429499" cy="3541714"/>
          </a:xfrm>
        </p:spPr>
        <p:txBody>
          <a:bodyPr>
            <a:normAutofit/>
          </a:bodyPr>
          <a:lstStyle/>
          <a:p>
            <a:r>
              <a:rPr lang="en-US" altLang="en-US" sz="3200" dirty="0" smtClean="0"/>
              <a:t>Involvement depends on degree of personal relevance.</a:t>
            </a:r>
          </a:p>
          <a:p>
            <a:r>
              <a:rPr lang="en-US" altLang="en-US" sz="3200" dirty="0" smtClean="0"/>
              <a:t>High involvement is:</a:t>
            </a:r>
          </a:p>
          <a:p>
            <a:pPr lvl="1"/>
            <a:r>
              <a:rPr lang="en-US" altLang="en-US" sz="3200" dirty="0" smtClean="0"/>
              <a:t>Very important to the consumer </a:t>
            </a:r>
          </a:p>
          <a:p>
            <a:pPr lvl="1"/>
            <a:r>
              <a:rPr lang="en-US" altLang="en-US" sz="3200" dirty="0" smtClean="0"/>
              <a:t>Provokes extensive problem solving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95400" y="228600"/>
            <a:ext cx="7429499" cy="1256066"/>
          </a:xfrm>
        </p:spPr>
        <p:txBody>
          <a:bodyPr>
            <a:normAutofit/>
          </a:bodyPr>
          <a:lstStyle/>
          <a:p>
            <a:r>
              <a:rPr lang="en-US" altLang="en-US" dirty="0" smtClean="0"/>
              <a:t>Central and Peripheral Routes </a:t>
            </a:r>
            <a:br>
              <a:rPr lang="en-US" altLang="en-US" dirty="0" smtClean="0"/>
            </a:br>
            <a:r>
              <a:rPr lang="en-US" altLang="en-US" dirty="0" smtClean="0"/>
              <a:t>to Persuasion</a:t>
            </a:r>
          </a:p>
        </p:txBody>
      </p:sp>
      <p:sp>
        <p:nvSpPr>
          <p:cNvPr id="56323" name="Rectangle 3"/>
          <p:cNvSpPr>
            <a:spLocks noGrp="1" noChangeArrowheads="1"/>
          </p:cNvSpPr>
          <p:nvPr>
            <p:ph idx="1"/>
          </p:nvPr>
        </p:nvSpPr>
        <p:spPr>
          <a:xfrm>
            <a:off x="880444" y="2057400"/>
            <a:ext cx="7868839" cy="4191001"/>
          </a:xfrm>
        </p:spPr>
        <p:txBody>
          <a:bodyPr>
            <a:noAutofit/>
          </a:bodyPr>
          <a:lstStyle/>
          <a:p>
            <a:r>
              <a:rPr lang="en-US" altLang="en-US" dirty="0" smtClean="0"/>
              <a:t>Central route to persuasion</a:t>
            </a:r>
          </a:p>
          <a:p>
            <a:pPr lvl="1"/>
            <a:r>
              <a:rPr lang="en-US" altLang="en-US" sz="2400" dirty="0" smtClean="0"/>
              <a:t>For high involvement purchases</a:t>
            </a:r>
          </a:p>
          <a:p>
            <a:pPr lvl="1"/>
            <a:r>
              <a:rPr lang="en-US" altLang="en-US" sz="2400" dirty="0" smtClean="0"/>
              <a:t>Requires cognitive processing</a:t>
            </a:r>
          </a:p>
          <a:p>
            <a:r>
              <a:rPr lang="en-US" altLang="en-US" dirty="0" smtClean="0"/>
              <a:t>Peripheral route to persuasion</a:t>
            </a:r>
          </a:p>
          <a:p>
            <a:pPr lvl="1"/>
            <a:r>
              <a:rPr lang="en-US" altLang="en-US" sz="2400" dirty="0" smtClean="0"/>
              <a:t>Low involvement</a:t>
            </a:r>
          </a:p>
          <a:p>
            <a:pPr lvl="1"/>
            <a:r>
              <a:rPr lang="en-US" altLang="en-US" sz="2400" dirty="0" smtClean="0"/>
              <a:t>Consumer less motivated to think</a:t>
            </a:r>
          </a:p>
          <a:p>
            <a:pPr lvl="1"/>
            <a:r>
              <a:rPr lang="en-US" altLang="en-US" sz="2400" dirty="0" smtClean="0"/>
              <a:t>Learning through repetition, visual cues, and holistic perception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01E333-CA07-4A76-8C6E-E8F195E3F890}" type="slidenum">
              <a:rPr lang="en-US" altLang="en-US" smtClean="0"/>
              <a:pPr/>
              <a:t>28</a:t>
            </a:fld>
            <a:endParaRPr lang="en-US" altLang="en-US"/>
          </a:p>
        </p:txBody>
      </p:sp>
      <p:pic>
        <p:nvPicPr>
          <p:cNvPr id="3" name="Content Placeholder 4" descr="fig07_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09800" y="381000"/>
            <a:ext cx="4811641" cy="6276549"/>
          </a:xfrm>
          <a:prstGeom prst="rect">
            <a:avLst/>
          </a:prstGeom>
        </p:spPr>
      </p:pic>
    </p:spTree>
    <p:extLst>
      <p:ext uri="{BB962C8B-B14F-4D97-AF65-F5344CB8AC3E}">
        <p14:creationId xmlns:p14="http://schemas.microsoft.com/office/powerpoint/2010/main" val="145196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5CBAA-9718-4A54-8E63-73392108210F}" type="slidenum">
              <a:rPr lang="en-US" altLang="en-US" smtClean="0"/>
              <a:pPr/>
              <a:t>29</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641" y="-4011"/>
            <a:ext cx="6324600" cy="6687874"/>
          </a:xfrm>
          <a:prstGeom prst="rect">
            <a:avLst/>
          </a:prstGeom>
        </p:spPr>
      </p:pic>
    </p:spTree>
    <p:extLst>
      <p:ext uri="{BB962C8B-B14F-4D97-AF65-F5344CB8AC3E}">
        <p14:creationId xmlns:p14="http://schemas.microsoft.com/office/powerpoint/2010/main" val="195602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0352" y="533400"/>
            <a:ext cx="6798734" cy="771404"/>
          </a:xfrm>
        </p:spPr>
        <p:txBody>
          <a:bodyPr/>
          <a:lstStyle/>
          <a:p>
            <a:r>
              <a:rPr lang="en-US" altLang="en-US" b="1" dirty="0" smtClean="0"/>
              <a:t>Learning</a:t>
            </a:r>
          </a:p>
        </p:txBody>
      </p:sp>
      <p:sp>
        <p:nvSpPr>
          <p:cNvPr id="17411" name="Content Placeholder 2"/>
          <p:cNvSpPr>
            <a:spLocks noGrp="1"/>
          </p:cNvSpPr>
          <p:nvPr>
            <p:ph idx="1"/>
          </p:nvPr>
        </p:nvSpPr>
        <p:spPr>
          <a:xfrm>
            <a:off x="990600" y="1823182"/>
            <a:ext cx="7429499" cy="3541714"/>
          </a:xfrm>
        </p:spPr>
        <p:txBody>
          <a:bodyPr>
            <a:noAutofit/>
          </a:bodyPr>
          <a:lstStyle/>
          <a:p>
            <a:r>
              <a:rPr lang="en-US" altLang="en-US" sz="2800" dirty="0" smtClean="0"/>
              <a:t>Applying past knowledge and experience to present circumstances and behavior</a:t>
            </a:r>
          </a:p>
          <a:p>
            <a:r>
              <a:rPr lang="en-US" altLang="en-US" sz="2800" dirty="0" smtClean="0"/>
              <a:t>Permanent change in behavior caused by experience and knowledge</a:t>
            </a:r>
          </a:p>
          <a:p>
            <a:r>
              <a:rPr lang="en-US" altLang="en-US" sz="2800" dirty="0" smtClean="0"/>
              <a:t>Can be voluntary or involuntary</a:t>
            </a:r>
          </a:p>
          <a:p>
            <a:r>
              <a:rPr lang="en-US" altLang="en-US" sz="2800" dirty="0" smtClean="0"/>
              <a:t>Ongoing process</a:t>
            </a:r>
          </a:p>
          <a:p>
            <a:endParaRPr lang="en-US" altLang="en-US" sz="2800" dirty="0" smtClean="0"/>
          </a:p>
        </p:txBody>
      </p:sp>
      <p:sp>
        <p:nvSpPr>
          <p:cNvPr id="17412" name="Slide Number Placeholder 3"/>
          <p:cNvSpPr>
            <a:spLocks noGrp="1"/>
          </p:cNvSpPr>
          <p:nvPr>
            <p:ph type="sldNum" sz="quarter" idx="12"/>
          </p:nvPr>
        </p:nvSpPr>
        <p:spPr bwMode="auto">
          <a:noFill/>
          <a:ln>
            <a:miter lim="800000"/>
            <a:headEnd/>
            <a:tailEnd/>
          </a:ln>
        </p:spPr>
        <p:txBody>
          <a:bodyPr/>
          <a:lstStyle/>
          <a:p>
            <a:fld id="{F8D93256-E100-4A85-9430-F4DC089D28F2}" type="slidenum">
              <a:rPr lang="en-US" altLang="en-US"/>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5CBAA-9718-4A54-8E63-73392108210F}" type="slidenum">
              <a:rPr lang="en-US" altLang="en-US" smtClean="0"/>
              <a:pPr/>
              <a:t>30</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62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5CBAA-9718-4A54-8E63-73392108210F}" type="slidenum">
              <a:rPr lang="en-US" altLang="en-US" smtClean="0"/>
              <a:pPr/>
              <a:t>31</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21"/>
            <a:ext cx="9144000" cy="6866021"/>
          </a:xfrm>
          <a:prstGeom prst="rect">
            <a:avLst/>
          </a:prstGeom>
        </p:spPr>
      </p:pic>
    </p:spTree>
    <p:extLst>
      <p:ext uri="{BB962C8B-B14F-4D97-AF65-F5344CB8AC3E}">
        <p14:creationId xmlns:p14="http://schemas.microsoft.com/office/powerpoint/2010/main" val="3901852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5CBAA-9718-4A54-8E63-73392108210F}" type="slidenum">
              <a:rPr lang="en-US" altLang="en-US" smtClean="0"/>
              <a:pPr/>
              <a:t>32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8034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762000"/>
            <a:ext cx="4890025" cy="5627411"/>
          </a:xfrm>
        </p:spPr>
      </p:pic>
      <p:sp>
        <p:nvSpPr>
          <p:cNvPr id="4" name="Slide Number Placeholder 3"/>
          <p:cNvSpPr>
            <a:spLocks noGrp="1"/>
          </p:cNvSpPr>
          <p:nvPr>
            <p:ph type="sldNum" sz="quarter" idx="12"/>
          </p:nvPr>
        </p:nvSpPr>
        <p:spPr/>
        <p:txBody>
          <a:bodyPr/>
          <a:lstStyle/>
          <a:p>
            <a:fld id="{EB05CBAA-9718-4A54-8E63-73392108210F}" type="slidenum">
              <a:rPr lang="en-US" altLang="en-US" smtClean="0"/>
              <a:pPr/>
              <a:t>33</a:t>
            </a:fld>
            <a:endParaRPr lang="en-US" altLang="en-US"/>
          </a:p>
        </p:txBody>
      </p:sp>
    </p:spTree>
    <p:extLst>
      <p:ext uri="{BB962C8B-B14F-4D97-AF65-F5344CB8AC3E}">
        <p14:creationId xmlns:p14="http://schemas.microsoft.com/office/powerpoint/2010/main" val="2684872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533400"/>
            <a:ext cx="8458200" cy="5933658"/>
          </a:xfrm>
        </p:spPr>
      </p:pic>
      <p:sp>
        <p:nvSpPr>
          <p:cNvPr id="4" name="Slide Number Placeholder 3"/>
          <p:cNvSpPr>
            <a:spLocks noGrp="1"/>
          </p:cNvSpPr>
          <p:nvPr>
            <p:ph type="sldNum" sz="quarter" idx="12"/>
          </p:nvPr>
        </p:nvSpPr>
        <p:spPr/>
        <p:txBody>
          <a:bodyPr/>
          <a:lstStyle/>
          <a:p>
            <a:fld id="{EB05CBAA-9718-4A54-8E63-73392108210F}" type="slidenum">
              <a:rPr lang="en-US" altLang="en-US" smtClean="0"/>
              <a:pPr/>
              <a:t>34</a:t>
            </a:fld>
            <a:endParaRPr lang="en-US" altLang="en-US"/>
          </a:p>
        </p:txBody>
      </p:sp>
    </p:spTree>
    <p:extLst>
      <p:ext uri="{BB962C8B-B14F-4D97-AF65-F5344CB8AC3E}">
        <p14:creationId xmlns:p14="http://schemas.microsoft.com/office/powerpoint/2010/main" val="228712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371600" y="618518"/>
            <a:ext cx="6913959" cy="756257"/>
          </a:xfrm>
        </p:spPr>
        <p:txBody>
          <a:bodyPr/>
          <a:lstStyle/>
          <a:p>
            <a:r>
              <a:rPr lang="en-US" altLang="en-US" b="1" dirty="0" smtClean="0"/>
              <a:t>Learning</a:t>
            </a:r>
          </a:p>
        </p:txBody>
      </p:sp>
      <p:sp>
        <p:nvSpPr>
          <p:cNvPr id="18435" name="Rectangle 5"/>
          <p:cNvSpPr>
            <a:spLocks noGrp="1" noChangeArrowheads="1"/>
          </p:cNvSpPr>
          <p:nvPr>
            <p:ph idx="1"/>
          </p:nvPr>
        </p:nvSpPr>
        <p:spPr>
          <a:xfrm>
            <a:off x="457200" y="1752600"/>
            <a:ext cx="8229600" cy="4953000"/>
          </a:xfrm>
        </p:spPr>
        <p:txBody>
          <a:bodyPr/>
          <a:lstStyle/>
          <a:p>
            <a:r>
              <a:rPr lang="en-US" altLang="en-US" dirty="0" smtClean="0">
                <a:latin typeface="Times New Roman" panose="02020603050405020304" pitchFamily="18" charset="0"/>
                <a:cs typeface="Times New Roman" panose="02020603050405020304" pitchFamily="18" charset="0"/>
              </a:rPr>
              <a:t>The </a:t>
            </a:r>
            <a:r>
              <a:rPr lang="en-US" altLang="en-US" b="1" u="sng" dirty="0" smtClean="0">
                <a:solidFill>
                  <a:srgbClr val="FF0000"/>
                </a:solidFill>
                <a:latin typeface="Times New Roman" panose="02020603050405020304" pitchFamily="18" charset="0"/>
                <a:cs typeface="Times New Roman" panose="02020603050405020304" pitchFamily="18" charset="0"/>
              </a:rPr>
              <a:t>process</a:t>
            </a:r>
            <a:r>
              <a:rPr lang="en-US" altLang="en-US" dirty="0" smtClean="0">
                <a:latin typeface="Times New Roman" panose="02020603050405020304" pitchFamily="18" charset="0"/>
                <a:cs typeface="Times New Roman" panose="02020603050405020304" pitchFamily="18" charset="0"/>
              </a:rPr>
              <a:t> by which individuals </a:t>
            </a:r>
            <a:r>
              <a:rPr lang="en-US" altLang="en-US" b="1" u="sng" dirty="0" smtClean="0">
                <a:solidFill>
                  <a:srgbClr val="FF0000"/>
                </a:solidFill>
                <a:latin typeface="Times New Roman" panose="02020603050405020304" pitchFamily="18" charset="0"/>
                <a:cs typeface="Times New Roman" panose="02020603050405020304" pitchFamily="18" charset="0"/>
              </a:rPr>
              <a:t>acquire</a:t>
            </a:r>
            <a:r>
              <a:rPr lang="en-US" altLang="en-US" dirty="0" smtClean="0">
                <a:latin typeface="Times New Roman" panose="02020603050405020304" pitchFamily="18" charset="0"/>
                <a:cs typeface="Times New Roman" panose="02020603050405020304" pitchFamily="18" charset="0"/>
              </a:rPr>
              <a:t> the </a:t>
            </a:r>
            <a:r>
              <a:rPr lang="en-US" altLang="en-US" b="1" u="sng" dirty="0" smtClean="0">
                <a:solidFill>
                  <a:srgbClr val="FF0000"/>
                </a:solidFill>
                <a:latin typeface="Times New Roman" panose="02020603050405020304" pitchFamily="18" charset="0"/>
                <a:cs typeface="Times New Roman" panose="02020603050405020304" pitchFamily="18" charset="0"/>
              </a:rPr>
              <a:t>purchase and consumption</a:t>
            </a:r>
            <a:r>
              <a:rPr lang="en-US" altLang="en-US" dirty="0" smtClean="0">
                <a:latin typeface="Times New Roman" panose="02020603050405020304" pitchFamily="18" charset="0"/>
                <a:cs typeface="Times New Roman" panose="02020603050405020304" pitchFamily="18" charset="0"/>
              </a:rPr>
              <a:t> </a:t>
            </a:r>
            <a:r>
              <a:rPr lang="en-US" altLang="en-US" b="1" u="sng" dirty="0" smtClean="0">
                <a:solidFill>
                  <a:srgbClr val="FF0000"/>
                </a:solidFill>
                <a:latin typeface="Times New Roman" panose="02020603050405020304" pitchFamily="18" charset="0"/>
                <a:cs typeface="Times New Roman" panose="02020603050405020304" pitchFamily="18" charset="0"/>
              </a:rPr>
              <a:t>knowledge</a:t>
            </a:r>
            <a:r>
              <a:rPr lang="en-US" altLang="en-US" dirty="0" smtClean="0">
                <a:latin typeface="Times New Roman" panose="02020603050405020304" pitchFamily="18" charset="0"/>
                <a:cs typeface="Times New Roman" panose="02020603050405020304" pitchFamily="18" charset="0"/>
              </a:rPr>
              <a:t> and </a:t>
            </a:r>
            <a:r>
              <a:rPr lang="en-US" altLang="en-US" b="1" u="sng" dirty="0" smtClean="0">
                <a:solidFill>
                  <a:srgbClr val="FF0000"/>
                </a:solidFill>
                <a:latin typeface="Times New Roman" panose="02020603050405020304" pitchFamily="18" charset="0"/>
                <a:cs typeface="Times New Roman" panose="02020603050405020304" pitchFamily="18" charset="0"/>
              </a:rPr>
              <a:t>experience</a:t>
            </a:r>
            <a:r>
              <a:rPr lang="en-US" altLang="en-US" dirty="0" smtClean="0">
                <a:latin typeface="Times New Roman" panose="02020603050405020304" pitchFamily="18" charset="0"/>
                <a:cs typeface="Times New Roman" panose="02020603050405020304" pitchFamily="18" charset="0"/>
              </a:rPr>
              <a:t> that they </a:t>
            </a:r>
            <a:r>
              <a:rPr lang="en-US" altLang="en-US" b="1" u="sng" dirty="0" smtClean="0">
                <a:solidFill>
                  <a:srgbClr val="FF0000"/>
                </a:solidFill>
                <a:latin typeface="Times New Roman" panose="02020603050405020304" pitchFamily="18" charset="0"/>
                <a:cs typeface="Times New Roman" panose="02020603050405020304" pitchFamily="18" charset="0"/>
              </a:rPr>
              <a:t>apply to future related behavior</a:t>
            </a:r>
          </a:p>
          <a:p>
            <a:r>
              <a:rPr lang="en-US" altLang="en-US" dirty="0" smtClean="0">
                <a:latin typeface="Times New Roman" panose="02020603050405020304" pitchFamily="18" charset="0"/>
                <a:cs typeface="Times New Roman" panose="02020603050405020304" pitchFamily="18" charset="0"/>
              </a:rPr>
              <a:t>Consumer learning is a process that evolves and changes as consumers acquire knowledge from experience, observation and interactions with others </a:t>
            </a:r>
          </a:p>
          <a:p>
            <a:endParaRPr lang="en-US" altLang="en-US" b="1" u="sng" dirty="0" smtClean="0">
              <a:solidFill>
                <a:srgbClr val="FF0000"/>
              </a:solidFill>
              <a:latin typeface="Times New Roman" panose="02020603050405020304" pitchFamily="18" charset="0"/>
              <a:cs typeface="Times New Roman" panose="02020603050405020304" pitchFamily="18" charset="0"/>
            </a:endParaRPr>
          </a:p>
        </p:txBody>
      </p:sp>
      <p:sp>
        <p:nvSpPr>
          <p:cNvPr id="18436" name="Slide Number Placeholder 5"/>
          <p:cNvSpPr>
            <a:spLocks noGrp="1"/>
          </p:cNvSpPr>
          <p:nvPr>
            <p:ph type="sldNum" sz="quarter" idx="12"/>
          </p:nvPr>
        </p:nvSpPr>
        <p:spPr bwMode="auto">
          <a:noFill/>
          <a:ln>
            <a:miter lim="800000"/>
            <a:headEnd/>
            <a:tailEnd/>
          </a:ln>
        </p:spPr>
        <p:txBody>
          <a:bodyPr/>
          <a:lstStyle/>
          <a:p>
            <a:fld id="{6BDD6872-E440-439D-93B5-5141F32E2240}" type="slidenum">
              <a:rPr lang="en-US" altLang="en-US"/>
              <a:pPr/>
              <a:t>4</a:t>
            </a:fld>
            <a:endParaRPr lang="en-US" altLang="en-US"/>
          </a:p>
        </p:txBody>
      </p:sp>
      <p:sp>
        <p:nvSpPr>
          <p:cNvPr id="10"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
        <p:nvSpPr>
          <p:cNvPr id="18438" name="Content Placeholder 2"/>
          <p:cNvSpPr txBox="1">
            <a:spLocks/>
          </p:cNvSpPr>
          <p:nvPr/>
        </p:nvSpPr>
        <p:spPr bwMode="auto">
          <a:xfrm>
            <a:off x="1313141" y="3587813"/>
            <a:ext cx="5029200" cy="2514600"/>
          </a:xfrm>
          <a:prstGeom prst="rect">
            <a:avLst/>
          </a:prstGeom>
          <a:noFill/>
          <a:ln w="9525">
            <a:noFill/>
            <a:miter lim="800000"/>
            <a:headEnd/>
            <a:tailEnd/>
          </a:ln>
        </p:spPr>
        <p:txBody>
          <a:bodyPr/>
          <a:lstStyle/>
          <a:p>
            <a:pPr>
              <a:lnSpc>
                <a:spcPct val="90000"/>
              </a:lnSpc>
              <a:spcBef>
                <a:spcPct val="20000"/>
              </a:spcBef>
              <a:buFont typeface="Arial" charset="0"/>
              <a:buNone/>
            </a:pPr>
            <a:endParaRPr lang="en-US" altLang="en-US" sz="2400" dirty="0" smtClean="0">
              <a:latin typeface="Times New Roman" panose="02020603050405020304" pitchFamily="18" charset="0"/>
              <a:cs typeface="Times New Roman" panose="02020603050405020304" pitchFamily="18" charset="0"/>
            </a:endParaRPr>
          </a:p>
          <a:p>
            <a:pPr>
              <a:lnSpc>
                <a:spcPct val="90000"/>
              </a:lnSpc>
              <a:spcBef>
                <a:spcPct val="20000"/>
              </a:spcBef>
              <a:buFont typeface="Arial" charset="0"/>
              <a:buNone/>
            </a:pPr>
            <a:endParaRPr lang="en-US" altLang="en-US" sz="2400" dirty="0">
              <a:latin typeface="Times New Roman" panose="02020603050405020304" pitchFamily="18" charset="0"/>
              <a:cs typeface="Times New Roman" panose="02020603050405020304" pitchFamily="18" charset="0"/>
            </a:endParaRPr>
          </a:p>
          <a:p>
            <a:pPr>
              <a:lnSpc>
                <a:spcPct val="90000"/>
              </a:lnSpc>
              <a:spcBef>
                <a:spcPct val="20000"/>
              </a:spcBef>
              <a:buFont typeface="Arial" charset="0"/>
              <a:buNone/>
            </a:pPr>
            <a:endParaRPr lang="en-US" altLang="en-US" sz="2400" dirty="0" smtClean="0">
              <a:latin typeface="Times New Roman" panose="02020603050405020304" pitchFamily="18" charset="0"/>
              <a:cs typeface="Times New Roman" panose="02020603050405020304" pitchFamily="18" charset="0"/>
            </a:endParaRPr>
          </a:p>
          <a:p>
            <a:pPr>
              <a:lnSpc>
                <a:spcPct val="90000"/>
              </a:lnSpc>
              <a:spcBef>
                <a:spcPct val="20000"/>
              </a:spcBef>
              <a:buFont typeface="Arial" charset="0"/>
              <a:buNone/>
            </a:pPr>
            <a:r>
              <a:rPr lang="en-US" altLang="en-US" sz="2400" dirty="0" smtClean="0">
                <a:latin typeface="Times New Roman" panose="02020603050405020304" pitchFamily="18" charset="0"/>
                <a:cs typeface="Times New Roman" panose="02020603050405020304" pitchFamily="18" charset="0"/>
              </a:rPr>
              <a:t>Marketers </a:t>
            </a:r>
            <a:r>
              <a:rPr lang="en-US" altLang="en-US" sz="2400" dirty="0">
                <a:latin typeface="Times New Roman" panose="02020603050405020304" pitchFamily="18" charset="0"/>
                <a:cs typeface="Times New Roman" panose="02020603050405020304" pitchFamily="18" charset="0"/>
              </a:rPr>
              <a:t>must teach consumers:</a:t>
            </a:r>
          </a:p>
          <a:p>
            <a:pPr marL="742950" lvl="1" indent="-285750">
              <a:lnSpc>
                <a:spcPct val="90000"/>
              </a:lnSpc>
              <a:spcBef>
                <a:spcPct val="20000"/>
              </a:spcBef>
              <a:buFont typeface="Arial" charset="0"/>
              <a:buChar char="–"/>
            </a:pPr>
            <a:r>
              <a:rPr lang="en-US" altLang="en-US" sz="2400" dirty="0">
                <a:latin typeface="Times New Roman" panose="02020603050405020304" pitchFamily="18" charset="0"/>
                <a:cs typeface="Times New Roman" panose="02020603050405020304" pitchFamily="18" charset="0"/>
              </a:rPr>
              <a:t>where to buy</a:t>
            </a:r>
          </a:p>
          <a:p>
            <a:pPr marL="742950" lvl="1" indent="-285750">
              <a:lnSpc>
                <a:spcPct val="90000"/>
              </a:lnSpc>
              <a:spcBef>
                <a:spcPct val="20000"/>
              </a:spcBef>
              <a:buFont typeface="Arial" charset="0"/>
              <a:buChar char="–"/>
            </a:pPr>
            <a:r>
              <a:rPr lang="en-US" altLang="en-US" sz="2400" dirty="0">
                <a:latin typeface="Times New Roman" panose="02020603050405020304" pitchFamily="18" charset="0"/>
                <a:cs typeface="Times New Roman" panose="02020603050405020304" pitchFamily="18" charset="0"/>
              </a:rPr>
              <a:t>how to use</a:t>
            </a:r>
          </a:p>
          <a:p>
            <a:pPr marL="742950" lvl="1" indent="-285750">
              <a:lnSpc>
                <a:spcPct val="90000"/>
              </a:lnSpc>
              <a:spcBef>
                <a:spcPct val="20000"/>
              </a:spcBef>
              <a:buFont typeface="Arial" charset="0"/>
              <a:buChar char="–"/>
            </a:pPr>
            <a:r>
              <a:rPr lang="en-US" altLang="en-US" sz="2400" dirty="0">
                <a:latin typeface="Times New Roman" panose="02020603050405020304" pitchFamily="18" charset="0"/>
                <a:cs typeface="Times New Roman" panose="02020603050405020304" pitchFamily="18" charset="0"/>
              </a:rPr>
              <a:t>how to maintain</a:t>
            </a:r>
          </a:p>
          <a:p>
            <a:pPr marL="742950" lvl="1" indent="-285750">
              <a:lnSpc>
                <a:spcPct val="90000"/>
              </a:lnSpc>
              <a:spcBef>
                <a:spcPct val="20000"/>
              </a:spcBef>
              <a:buFont typeface="Arial" charset="0"/>
              <a:buChar char="–"/>
            </a:pPr>
            <a:r>
              <a:rPr lang="en-US" altLang="en-US" sz="2400" dirty="0">
                <a:latin typeface="Times New Roman" panose="02020603050405020304" pitchFamily="18" charset="0"/>
                <a:cs typeface="Times New Roman" panose="02020603050405020304" pitchFamily="18" charset="0"/>
              </a:rPr>
              <a:t>how to dispose of products</a:t>
            </a:r>
          </a:p>
        </p:txBody>
      </p:sp>
      <p:pic>
        <p:nvPicPr>
          <p:cNvPr id="18439" name="Picture 4" descr="Screen Shot 2016-02-29 at 5.43.49 AM.png"/>
          <p:cNvPicPr>
            <a:picLocks noChangeAspect="1"/>
          </p:cNvPicPr>
          <p:nvPr/>
        </p:nvPicPr>
        <p:blipFill>
          <a:blip r:embed="rId3"/>
          <a:srcRect l="6258" r="7292" b="6168"/>
          <a:stretch>
            <a:fillRect/>
          </a:stretch>
        </p:blipFill>
        <p:spPr bwMode="auto">
          <a:xfrm>
            <a:off x="5715000" y="4656734"/>
            <a:ext cx="3244850" cy="2201266"/>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219200" y="274638"/>
            <a:ext cx="7066358" cy="1143000"/>
          </a:xfrm>
        </p:spPr>
        <p:txBody>
          <a:bodyPr/>
          <a:lstStyle/>
          <a:p>
            <a:pPr eaLnBrk="1" hangingPunct="1"/>
            <a:r>
              <a:rPr lang="en-US" altLang="en-US" b="1" dirty="0" smtClean="0"/>
              <a:t>Elements of Learning Theories</a:t>
            </a:r>
          </a:p>
        </p:txBody>
      </p:sp>
      <p:sp>
        <p:nvSpPr>
          <p:cNvPr id="20484" name="Slide Number Placeholder 5"/>
          <p:cNvSpPr>
            <a:spLocks noGrp="1"/>
          </p:cNvSpPr>
          <p:nvPr>
            <p:ph type="sldNum" sz="quarter" idx="12"/>
          </p:nvPr>
        </p:nvSpPr>
        <p:spPr bwMode="auto">
          <a:noFill/>
          <a:ln>
            <a:miter lim="800000"/>
            <a:headEnd/>
            <a:tailEnd/>
          </a:ln>
        </p:spPr>
        <p:txBody>
          <a:bodyPr/>
          <a:lstStyle/>
          <a:p>
            <a:fld id="{E564F10B-77CB-4CBB-91D5-E078A2712CD1}" type="slidenum">
              <a:rPr lang="en-US" altLang="en-US"/>
              <a:pPr/>
              <a:t>5</a:t>
            </a:fld>
            <a:endParaRPr lang="en-US" altLang="en-US"/>
          </a:p>
        </p:txBody>
      </p:sp>
      <p:graphicFrame>
        <p:nvGraphicFramePr>
          <p:cNvPr id="6" name="Diagram 5"/>
          <p:cNvGraphicFramePr/>
          <p:nvPr>
            <p:extLst>
              <p:ext uri="{D42A27DB-BD31-4B8C-83A1-F6EECF244321}">
                <p14:modId xmlns:p14="http://schemas.microsoft.com/office/powerpoint/2010/main" val="2502032077"/>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Grp="1" noChangeArrowheads="1"/>
          </p:cNvSpPr>
          <p:nvPr>
            <p:ph type="title"/>
          </p:nvPr>
        </p:nvSpPr>
        <p:spPr>
          <a:xfrm>
            <a:off x="1295400" y="228600"/>
            <a:ext cx="7315200" cy="1143000"/>
          </a:xfrm>
        </p:spPr>
        <p:txBody>
          <a:bodyPr/>
          <a:lstStyle/>
          <a:p>
            <a:pPr eaLnBrk="1" hangingPunct="1"/>
            <a:r>
              <a:rPr lang="en-US" altLang="en-US" b="1" dirty="0" smtClean="0">
                <a:solidFill>
                  <a:schemeClr val="tx1"/>
                </a:solidFill>
              </a:rPr>
              <a:t>Two Major Learning Theories</a:t>
            </a:r>
          </a:p>
        </p:txBody>
      </p:sp>
      <p:sp>
        <p:nvSpPr>
          <p:cNvPr id="22532" name="Slide Number Placeholder 5"/>
          <p:cNvSpPr>
            <a:spLocks noGrp="1"/>
          </p:cNvSpPr>
          <p:nvPr>
            <p:ph type="sldNum" sz="quarter" idx="12"/>
          </p:nvPr>
        </p:nvSpPr>
        <p:spPr bwMode="auto">
          <a:noFill/>
          <a:ln>
            <a:miter lim="800000"/>
            <a:headEnd/>
            <a:tailEnd/>
          </a:ln>
        </p:spPr>
        <p:txBody>
          <a:bodyPr/>
          <a:lstStyle/>
          <a:p>
            <a:fld id="{94A4D4AF-58E3-4A82-A9D7-DC8D2241C3E0}" type="slidenum">
              <a:rPr lang="en-US" altLang="en-US"/>
              <a:pPr/>
              <a:t>6</a:t>
            </a:fld>
            <a:endParaRPr lang="en-US" altLang="en-US"/>
          </a:p>
        </p:txBody>
      </p:sp>
      <p:graphicFrame>
        <p:nvGraphicFramePr>
          <p:cNvPr id="8" name="Diagram 7"/>
          <p:cNvGraphicFramePr/>
          <p:nvPr>
            <p:extLst>
              <p:ext uri="{D42A27DB-BD31-4B8C-83A1-F6EECF244321}">
                <p14:modId xmlns:p14="http://schemas.microsoft.com/office/powerpoint/2010/main" val="3645473550"/>
              </p:ext>
            </p:extLst>
          </p:nvPr>
        </p:nvGraphicFramePr>
        <p:xfrm>
          <a:off x="970358" y="1905000"/>
          <a:ext cx="7315200" cy="397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618518"/>
            <a:ext cx="6913959" cy="753082"/>
          </a:xfrm>
        </p:spPr>
        <p:txBody>
          <a:bodyPr/>
          <a:lstStyle/>
          <a:p>
            <a:r>
              <a:rPr lang="en-US" altLang="en-US" b="1" dirty="0" smtClean="0"/>
              <a:t>Behavioral Learning</a:t>
            </a:r>
          </a:p>
        </p:txBody>
      </p:sp>
      <p:sp>
        <p:nvSpPr>
          <p:cNvPr id="21507" name="Rectangle 3"/>
          <p:cNvSpPr>
            <a:spLocks noGrp="1" noChangeArrowheads="1"/>
          </p:cNvSpPr>
          <p:nvPr>
            <p:ph idx="1"/>
          </p:nvPr>
        </p:nvSpPr>
        <p:spPr/>
        <p:txBody>
          <a:bodyPr>
            <a:normAutofit/>
          </a:bodyPr>
          <a:lstStyle/>
          <a:p>
            <a:pPr>
              <a:defRPr/>
            </a:pPr>
            <a:r>
              <a:rPr lang="en-US" sz="3600" dirty="0">
                <a:ea typeface="ＭＳ Ｐゴシック" charset="0"/>
                <a:cs typeface="+mn-cs"/>
              </a:rPr>
              <a:t>Classical Conditioning</a:t>
            </a:r>
          </a:p>
          <a:p>
            <a:pPr>
              <a:defRPr/>
            </a:pPr>
            <a:r>
              <a:rPr lang="en-US" sz="3600" dirty="0">
                <a:ea typeface="ＭＳ Ｐゴシック" charset="0"/>
                <a:cs typeface="+mn-cs"/>
              </a:rPr>
              <a:t>Instrumental  (Operant) </a:t>
            </a:r>
            <a:r>
              <a:rPr lang="en-US" sz="3600" dirty="0" smtClean="0">
                <a:ea typeface="ＭＳ Ｐゴシック" charset="0"/>
                <a:cs typeface="+mn-cs"/>
              </a:rPr>
              <a:t>Conditioning</a:t>
            </a:r>
          </a:p>
          <a:p>
            <a:pPr>
              <a:defRPr/>
            </a:pPr>
            <a:r>
              <a:rPr lang="en-US" sz="3600" dirty="0" smtClean="0">
                <a:ea typeface="ＭＳ Ｐゴシック" charset="0"/>
                <a:cs typeface="+mn-cs"/>
              </a:rPr>
              <a:t>Modeling or Observational Learning</a:t>
            </a:r>
          </a:p>
          <a:p>
            <a:pPr marL="0" indent="0">
              <a:buFont typeface="Arial" charset="0"/>
              <a:buNone/>
              <a:defRPr/>
            </a:pPr>
            <a:endParaRPr lang="en-US" sz="3600" dirty="0">
              <a:ea typeface="ＭＳ Ｐゴシック" charset="0"/>
              <a:cs typeface="+mn-cs"/>
            </a:endParaRPr>
          </a:p>
          <a:p>
            <a:pPr>
              <a:defRPr/>
            </a:pPr>
            <a:endParaRPr lang="en-US" sz="3600" dirty="0">
              <a:ea typeface="ＭＳ Ｐゴシック" charset="0"/>
              <a:cs typeface="+mn-cs"/>
            </a:endParaRPr>
          </a:p>
        </p:txBody>
      </p:sp>
      <p:sp>
        <p:nvSpPr>
          <p:cNvPr id="24580" name="Slide Number Placeholder 5"/>
          <p:cNvSpPr>
            <a:spLocks noGrp="1"/>
          </p:cNvSpPr>
          <p:nvPr>
            <p:ph type="sldNum" sz="quarter" idx="12"/>
          </p:nvPr>
        </p:nvSpPr>
        <p:spPr bwMode="auto">
          <a:noFill/>
          <a:ln>
            <a:miter lim="800000"/>
            <a:headEnd/>
            <a:tailEnd/>
          </a:ln>
        </p:spPr>
        <p:txBody>
          <a:bodyPr/>
          <a:lstStyle/>
          <a:p>
            <a:fld id="{607FCE11-E4A3-4597-A511-096E2C317F97}" type="slidenum">
              <a:rPr lang="en-US" altLang="en-US"/>
              <a:pPr/>
              <a:t>7</a:t>
            </a:fld>
            <a:endParaRPr lang="en-US" altLang="en-US"/>
          </a:p>
        </p:txBody>
      </p:sp>
      <p:sp>
        <p:nvSpPr>
          <p:cNvPr id="8"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8315877"/>
              </p:ext>
            </p:extLst>
          </p:nvPr>
        </p:nvGraphicFramePr>
        <p:xfrm>
          <a:off x="1219200" y="1195133"/>
          <a:ext cx="67818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Slide Number Placeholder 5"/>
          <p:cNvSpPr>
            <a:spLocks noGrp="1"/>
          </p:cNvSpPr>
          <p:nvPr>
            <p:ph type="sldNum" sz="quarter" idx="12"/>
          </p:nvPr>
        </p:nvSpPr>
        <p:spPr bwMode="auto">
          <a:noFill/>
          <a:ln>
            <a:miter lim="800000"/>
            <a:headEnd/>
            <a:tailEnd/>
          </a:ln>
        </p:spPr>
        <p:txBody>
          <a:bodyPr/>
          <a:lstStyle/>
          <a:p>
            <a:fld id="{D037F860-51F7-482F-89E2-A67093C436B0}" type="slidenum">
              <a:rPr lang="en-US" altLang="en-US"/>
              <a:pPr/>
              <a:t>8</a:t>
            </a:fld>
            <a:endParaRPr lang="en-US" altLang="en-US"/>
          </a:p>
        </p:txBody>
      </p:sp>
      <p:sp>
        <p:nvSpPr>
          <p:cNvPr id="8"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3220" y="323470"/>
            <a:ext cx="7830740" cy="1128713"/>
          </a:xfrm>
        </p:spPr>
        <p:txBody>
          <a:bodyPr>
            <a:normAutofit/>
          </a:bodyPr>
          <a:lstStyle/>
          <a:p>
            <a:pPr eaLnBrk="1" hangingPunct="1"/>
            <a:r>
              <a:rPr lang="en-US" altLang="en-US" sz="3200" b="1" dirty="0" smtClean="0"/>
              <a:t>Models of Classical Conditioning</a:t>
            </a:r>
          </a:p>
        </p:txBody>
      </p:sp>
      <p:sp>
        <p:nvSpPr>
          <p:cNvPr id="28675" name="Slide Number Placeholder 5"/>
          <p:cNvSpPr>
            <a:spLocks noGrp="1"/>
          </p:cNvSpPr>
          <p:nvPr>
            <p:ph type="sldNum" sz="quarter" idx="12"/>
          </p:nvPr>
        </p:nvSpPr>
        <p:spPr bwMode="auto">
          <a:noFill/>
          <a:ln>
            <a:miter lim="800000"/>
            <a:headEnd/>
            <a:tailEnd/>
          </a:ln>
        </p:spPr>
        <p:txBody>
          <a:bodyPr/>
          <a:lstStyle/>
          <a:p>
            <a:fld id="{4672197A-9CF3-40E1-8E5A-6BE63252EABC}" type="slidenum">
              <a:rPr lang="en-US" altLang="en-US"/>
              <a:pPr/>
              <a:t>9</a:t>
            </a:fld>
            <a:endParaRPr lang="en-US" altLang="en-US"/>
          </a:p>
        </p:txBody>
      </p:sp>
      <p:sp>
        <p:nvSpPr>
          <p:cNvPr id="7" name="Footer Placeholder 6"/>
          <p:cNvSpPr txBox="1">
            <a:spLocks/>
          </p:cNvSpPr>
          <p:nvPr/>
        </p:nvSpPr>
        <p:spPr>
          <a:xfrm>
            <a:off x="7086600" y="6492875"/>
            <a:ext cx="1752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ea typeface="+mn-ea"/>
              </a:rPr>
              <a:t>Chapter Seven Slide</a:t>
            </a:r>
          </a:p>
        </p:txBody>
      </p:sp>
      <p:pic>
        <p:nvPicPr>
          <p:cNvPr id="28677" name="Picture 8" descr="fig07_02a"/>
          <p:cNvPicPr>
            <a:picLocks noChangeAspect="1" noChangeArrowheads="1"/>
          </p:cNvPicPr>
          <p:nvPr/>
        </p:nvPicPr>
        <p:blipFill>
          <a:blip r:embed="rId3"/>
          <a:srcRect/>
          <a:stretch>
            <a:fillRect/>
          </a:stretch>
        </p:blipFill>
        <p:spPr bwMode="auto">
          <a:xfrm>
            <a:off x="1878697" y="1691768"/>
            <a:ext cx="5186567" cy="3933633"/>
          </a:xfrm>
          <a:prstGeom prst="rect">
            <a:avLst/>
          </a:prstGeom>
          <a:noFill/>
          <a:ln w="9525">
            <a:noFill/>
            <a:miter lim="800000"/>
            <a:headEnd/>
            <a:tailEnd/>
          </a:ln>
        </p:spPr>
      </p:pic>
      <p:sp>
        <p:nvSpPr>
          <p:cNvPr id="2" name="Rectangle 1"/>
          <p:cNvSpPr/>
          <p:nvPr/>
        </p:nvSpPr>
        <p:spPr>
          <a:xfrm>
            <a:off x="1851265" y="6001306"/>
            <a:ext cx="5802241" cy="369332"/>
          </a:xfrm>
          <a:prstGeom prst="rect">
            <a:avLst/>
          </a:prstGeom>
        </p:spPr>
        <p:txBody>
          <a:bodyPr wrap="square">
            <a:spAutoFit/>
          </a:bodyPr>
          <a:lstStyle/>
          <a:p>
            <a:r>
              <a:rPr lang="en-US" b="1" dirty="0"/>
              <a:t>https://www.youtube.com/watch?v=asmXyJaXBC8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9263</TotalTime>
  <Words>1309</Words>
  <Application>Microsoft Office PowerPoint</Application>
  <PresentationFormat>On-screen Show (4:3)</PresentationFormat>
  <Paragraphs>170</Paragraphs>
  <Slides>34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MS PGothic</vt:lpstr>
      <vt:lpstr>MS PGothic</vt:lpstr>
      <vt:lpstr>Arial</vt:lpstr>
      <vt:lpstr>Calibri</vt:lpstr>
      <vt:lpstr>Times New Roman</vt:lpstr>
      <vt:lpstr>Trebuchet MS</vt:lpstr>
      <vt:lpstr>Tw Cen MT</vt:lpstr>
      <vt:lpstr>Circuit</vt:lpstr>
      <vt:lpstr>Consumer Learning</vt:lpstr>
      <vt:lpstr>Learning</vt:lpstr>
      <vt:lpstr>Learning</vt:lpstr>
      <vt:lpstr>Learning</vt:lpstr>
      <vt:lpstr>Elements of Learning Theories</vt:lpstr>
      <vt:lpstr>Two Major Learning Theories</vt:lpstr>
      <vt:lpstr>Behavioral Learning</vt:lpstr>
      <vt:lpstr>PowerPoint Presentation</vt:lpstr>
      <vt:lpstr>Models of Classical Conditioning</vt:lpstr>
      <vt:lpstr>Models of Classical Conditioning</vt:lpstr>
      <vt:lpstr>Strategic Applications of  Classical Conditioning</vt:lpstr>
      <vt:lpstr>Strategic Applications of  Classical Conditioning</vt:lpstr>
      <vt:lpstr>PowerPoint Presentation</vt:lpstr>
      <vt:lpstr>Strategic Applications of  Classical Conditioning</vt:lpstr>
      <vt:lpstr>Strategic Applications of  Classical Conditioning</vt:lpstr>
      <vt:lpstr>Family brand </vt:lpstr>
      <vt:lpstr>Strategic Applications of  Classical Conditioning</vt:lpstr>
      <vt:lpstr>PowerPoint Presentation</vt:lpstr>
      <vt:lpstr>PowerPoint Presentation</vt:lpstr>
      <vt:lpstr>Types of Reinforcement</vt:lpstr>
      <vt:lpstr>A Model of Instrumental Conditioning</vt:lpstr>
      <vt:lpstr>PowerPoint Presentation</vt:lpstr>
      <vt:lpstr>Observational Learning </vt:lpstr>
      <vt:lpstr> Cognitive Learning Theory  </vt:lpstr>
      <vt:lpstr>Issues in Involvement Theory</vt:lpstr>
      <vt:lpstr>Consumer Relevance</vt:lpstr>
      <vt:lpstr>Central and Peripheral Routes  to Persuasion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of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Zarjina Tarana khali</cp:lastModifiedBy>
  <cp:revision>297</cp:revision>
  <cp:lastPrinted>2018-11-03T03:30:28Z</cp:lastPrinted>
  <dcterms:created xsi:type="dcterms:W3CDTF">2009-03-11T14:14:40Z</dcterms:created>
  <dcterms:modified xsi:type="dcterms:W3CDTF">2020-03-11T05:09:11Z</dcterms:modified>
</cp:coreProperties>
</file>