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9" d="100"/>
          <a:sy n="79" d="100"/>
        </p:scale>
        <p:origin x="-3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9/20/2017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9/20/2017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northsouth.edu/" TargetMode="External"/><Relationship Id="rId2" Type="http://schemas.openxmlformats.org/officeDocument/2006/relationships/hyperlink" Target="mailto:zarjina.khalil@northsouth.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MKT 412 Services marketing</a:t>
            </a:r>
            <a:endParaRPr lang="en-US" dirty="0"/>
          </a:p>
        </p:txBody>
      </p:sp>
      <p:sp>
        <p:nvSpPr>
          <p:cNvPr id="3" name="Subtitle 2"/>
          <p:cNvSpPr>
            <a:spLocks noGrp="1"/>
          </p:cNvSpPr>
          <p:nvPr>
            <p:ph type="subTitle" idx="1"/>
          </p:nvPr>
        </p:nvSpPr>
        <p:spPr/>
        <p:txBody>
          <a:bodyPr/>
          <a:lstStyle/>
          <a:p>
            <a:r>
              <a:rPr lang="en-US" dirty="0" smtClean="0"/>
              <a:t>Course Outline</a:t>
            </a:r>
            <a:endParaRPr lang="en-US" dirty="0"/>
          </a:p>
        </p:txBody>
      </p:sp>
    </p:spTree>
    <p:extLst>
      <p:ext uri="{BB962C8B-B14F-4D97-AF65-F5344CB8AC3E}">
        <p14:creationId xmlns:p14="http://schemas.microsoft.com/office/powerpoint/2010/main" val="3119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573850158"/>
              </p:ext>
            </p:extLst>
          </p:nvPr>
        </p:nvGraphicFramePr>
        <p:xfrm>
          <a:off x="1133340" y="489396"/>
          <a:ext cx="9723550" cy="5187007"/>
        </p:xfrm>
        <a:graphic>
          <a:graphicData uri="http://schemas.openxmlformats.org/drawingml/2006/table">
            <a:tbl>
              <a:tblPr firstRow="1" firstCol="1" bandRow="1">
                <a:tableStyleId>{5C22544A-7EE6-4342-B048-85BDC9FD1C3A}</a:tableStyleId>
              </a:tblPr>
              <a:tblGrid>
                <a:gridCol w="2917065"/>
                <a:gridCol w="6806485"/>
              </a:tblGrid>
              <a:tr h="589011">
                <a:tc>
                  <a:txBody>
                    <a:bodyPr/>
                    <a:lstStyle/>
                    <a:p>
                      <a:pPr marL="342900" marR="0" lvl="0" indent="-342900">
                        <a:lnSpc>
                          <a:spcPct val="115000"/>
                        </a:lnSpc>
                        <a:spcBef>
                          <a:spcPts val="0"/>
                        </a:spcBef>
                        <a:spcAft>
                          <a:spcPts val="0"/>
                        </a:spcAft>
                        <a:buFont typeface="+mj-lt"/>
                        <a:buAutoNum type="arabicPeriod"/>
                      </a:pPr>
                      <a:r>
                        <a:rPr lang="en-US" sz="1800" b="0" dirty="0">
                          <a:effectLst>
                            <a:outerShdw blurRad="38100" dist="38100" dir="2700000" algn="tl">
                              <a:srgbClr val="000000">
                                <a:alpha val="43137"/>
                              </a:srgbClr>
                            </a:outerShdw>
                          </a:effectLst>
                        </a:rPr>
                        <a:t>Instructor Name:</a:t>
                      </a:r>
                      <a:endParaRPr lang="en-US" sz="32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800" b="0" dirty="0" err="1">
                          <a:effectLst/>
                        </a:rPr>
                        <a:t>Zarjina</a:t>
                      </a:r>
                      <a:r>
                        <a:rPr lang="en-US" sz="1800" b="0" dirty="0">
                          <a:effectLst/>
                        </a:rPr>
                        <a:t> T </a:t>
                      </a:r>
                      <a:r>
                        <a:rPr lang="en-US" sz="1800" b="0" dirty="0" smtClean="0">
                          <a:effectLst/>
                        </a:rPr>
                        <a:t>Khalil (ZTK)</a:t>
                      </a:r>
                      <a:endParaRPr lang="en-US" sz="3200" b="0" dirty="0">
                        <a:effectLst/>
                        <a:latin typeface="Calibri" panose="020F0502020204030204" pitchFamily="34" charset="0"/>
                        <a:ea typeface="Times New Roman" panose="02020603050405020304" pitchFamily="18" charset="0"/>
                        <a:cs typeface="Vrinda"/>
                      </a:endParaRPr>
                    </a:p>
                  </a:txBody>
                  <a:tcPr marL="68580" marR="68580" marT="0" marB="0"/>
                </a:tc>
              </a:tr>
              <a:tr h="589011">
                <a:tc>
                  <a:txBody>
                    <a:bodyPr/>
                    <a:lstStyle/>
                    <a:p>
                      <a:pPr marL="0" marR="0" lvl="0" indent="0">
                        <a:lnSpc>
                          <a:spcPct val="115000"/>
                        </a:lnSpc>
                        <a:spcBef>
                          <a:spcPts val="0"/>
                        </a:spcBef>
                        <a:spcAft>
                          <a:spcPts val="0"/>
                        </a:spcAft>
                        <a:buFont typeface="+mj-lt"/>
                        <a:buNone/>
                      </a:pPr>
                      <a:r>
                        <a:rPr lang="en-US" sz="1800" b="0" dirty="0" smtClean="0">
                          <a:effectLst>
                            <a:outerShdw blurRad="38100" dist="38100" dir="2700000" algn="tl">
                              <a:srgbClr val="000000">
                                <a:alpha val="43137"/>
                              </a:srgbClr>
                            </a:outerShdw>
                          </a:effectLst>
                        </a:rPr>
                        <a:t>2.     Office </a:t>
                      </a:r>
                      <a:r>
                        <a:rPr lang="en-US" sz="1800" b="0" dirty="0">
                          <a:effectLst>
                            <a:outerShdw blurRad="38100" dist="38100" dir="2700000" algn="tl">
                              <a:srgbClr val="000000">
                                <a:alpha val="43137"/>
                              </a:srgbClr>
                            </a:outerShdw>
                          </a:effectLst>
                        </a:rPr>
                        <a:t>Location</a:t>
                      </a:r>
                      <a:endParaRPr lang="en-US" sz="32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800" dirty="0">
                          <a:effectLst/>
                        </a:rPr>
                        <a:t>NAC </a:t>
                      </a:r>
                      <a:r>
                        <a:rPr lang="en-US" sz="1800" dirty="0" smtClean="0">
                          <a:effectLst/>
                        </a:rPr>
                        <a:t>720A</a:t>
                      </a:r>
                      <a:endParaRPr lang="en-US" sz="3200" dirty="0">
                        <a:effectLst/>
                        <a:latin typeface="Calibri" panose="020F0502020204030204" pitchFamily="34" charset="0"/>
                        <a:ea typeface="Times New Roman" panose="02020603050405020304" pitchFamily="18" charset="0"/>
                        <a:cs typeface="Vrinda"/>
                      </a:endParaRPr>
                    </a:p>
                  </a:txBody>
                  <a:tcPr marL="68580" marR="68580" marT="0" marB="0"/>
                </a:tc>
              </a:tr>
              <a:tr h="589011">
                <a:tc>
                  <a:txBody>
                    <a:bodyPr/>
                    <a:lstStyle/>
                    <a:p>
                      <a:pPr marL="0" marR="0" lvl="0" indent="0">
                        <a:lnSpc>
                          <a:spcPct val="115000"/>
                        </a:lnSpc>
                        <a:spcBef>
                          <a:spcPts val="0"/>
                        </a:spcBef>
                        <a:spcAft>
                          <a:spcPts val="0"/>
                        </a:spcAft>
                        <a:buFont typeface="+mj-lt"/>
                        <a:buNone/>
                      </a:pPr>
                      <a:r>
                        <a:rPr lang="en-US" sz="1800" b="0" dirty="0" smtClean="0">
                          <a:effectLst>
                            <a:outerShdw blurRad="38100" dist="38100" dir="2700000" algn="tl">
                              <a:srgbClr val="000000">
                                <a:alpha val="43137"/>
                              </a:srgbClr>
                            </a:outerShdw>
                          </a:effectLst>
                        </a:rPr>
                        <a:t>3.     Office </a:t>
                      </a:r>
                      <a:r>
                        <a:rPr lang="en-US" sz="1800" b="0" dirty="0">
                          <a:effectLst>
                            <a:outerShdw blurRad="38100" dist="38100" dir="2700000" algn="tl">
                              <a:srgbClr val="000000">
                                <a:alpha val="43137"/>
                              </a:srgbClr>
                            </a:outerShdw>
                          </a:effectLst>
                        </a:rPr>
                        <a:t>Hours:</a:t>
                      </a:r>
                      <a:endParaRPr lang="en-US" sz="32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800" dirty="0" smtClean="0">
                          <a:effectLst/>
                        </a:rPr>
                        <a:t>STMW</a:t>
                      </a:r>
                      <a:r>
                        <a:rPr lang="en-US" sz="1800" baseline="0" dirty="0" smtClean="0">
                          <a:effectLst/>
                        </a:rPr>
                        <a:t> 11:30 am to 1:00 pm, 2:30 pm to 3:00 pm </a:t>
                      </a:r>
                    </a:p>
                    <a:p>
                      <a:pPr marL="0" marR="0">
                        <a:lnSpc>
                          <a:spcPct val="115000"/>
                        </a:lnSpc>
                        <a:spcBef>
                          <a:spcPts val="0"/>
                        </a:spcBef>
                        <a:spcAft>
                          <a:spcPts val="0"/>
                        </a:spcAft>
                      </a:pPr>
                      <a:endParaRPr lang="en-US" sz="3200" dirty="0">
                        <a:effectLst/>
                        <a:latin typeface="Calibri" panose="020F0502020204030204" pitchFamily="34" charset="0"/>
                        <a:ea typeface="Times New Roman" panose="02020603050405020304" pitchFamily="18" charset="0"/>
                        <a:cs typeface="Vrinda"/>
                      </a:endParaRPr>
                    </a:p>
                  </a:txBody>
                  <a:tcPr marL="68580" marR="68580" marT="0" marB="0"/>
                </a:tc>
              </a:tr>
              <a:tr h="589011">
                <a:tc>
                  <a:txBody>
                    <a:bodyPr/>
                    <a:lstStyle/>
                    <a:p>
                      <a:pPr marL="0" marR="0" lvl="0" indent="0">
                        <a:lnSpc>
                          <a:spcPct val="115000"/>
                        </a:lnSpc>
                        <a:spcBef>
                          <a:spcPts val="0"/>
                        </a:spcBef>
                        <a:spcAft>
                          <a:spcPts val="0"/>
                        </a:spcAft>
                        <a:buFont typeface="+mj-lt"/>
                        <a:buNone/>
                      </a:pPr>
                      <a:r>
                        <a:rPr lang="en-US" sz="1800" b="0" dirty="0" smtClean="0">
                          <a:effectLst>
                            <a:outerShdw blurRad="38100" dist="38100" dir="2700000" algn="tl">
                              <a:srgbClr val="000000">
                                <a:alpha val="43137"/>
                              </a:srgbClr>
                            </a:outerShdw>
                          </a:effectLst>
                        </a:rPr>
                        <a:t>4.     Office </a:t>
                      </a:r>
                      <a:r>
                        <a:rPr lang="en-US" sz="1800" b="0" dirty="0">
                          <a:effectLst>
                            <a:outerShdw blurRad="38100" dist="38100" dir="2700000" algn="tl">
                              <a:srgbClr val="000000">
                                <a:alpha val="43137"/>
                              </a:srgbClr>
                            </a:outerShdw>
                          </a:effectLst>
                        </a:rPr>
                        <a:t>Phone:</a:t>
                      </a:r>
                      <a:endParaRPr lang="en-US" sz="32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dirty="0" smtClean="0">
                          <a:effectLst/>
                        </a:rPr>
                        <a:t>55668200 </a:t>
                      </a:r>
                      <a:r>
                        <a:rPr lang="en-US" sz="1800" dirty="0" err="1" smtClean="0">
                          <a:effectLst/>
                        </a:rPr>
                        <a:t>ext</a:t>
                      </a:r>
                      <a:r>
                        <a:rPr lang="en-US" sz="1800" dirty="0" smtClean="0">
                          <a:effectLst/>
                        </a:rPr>
                        <a:t> 1755</a:t>
                      </a:r>
                      <a:endParaRPr lang="en-US" sz="3200" dirty="0">
                        <a:effectLst/>
                        <a:latin typeface="Calibri" panose="020F0502020204030204" pitchFamily="34" charset="0"/>
                        <a:ea typeface="Times New Roman" panose="02020603050405020304" pitchFamily="18" charset="0"/>
                        <a:cs typeface="Vrinda"/>
                      </a:endParaRPr>
                    </a:p>
                  </a:txBody>
                  <a:tcPr marL="68580" marR="68580" marT="0" marB="0"/>
                </a:tc>
              </a:tr>
              <a:tr h="589011">
                <a:tc>
                  <a:txBody>
                    <a:bodyPr/>
                    <a:lstStyle/>
                    <a:p>
                      <a:pPr marL="0" marR="0" lvl="0" indent="0">
                        <a:lnSpc>
                          <a:spcPct val="115000"/>
                        </a:lnSpc>
                        <a:spcBef>
                          <a:spcPts val="0"/>
                        </a:spcBef>
                        <a:spcAft>
                          <a:spcPts val="0"/>
                        </a:spcAft>
                        <a:buFont typeface="+mj-lt"/>
                        <a:buNone/>
                      </a:pPr>
                      <a:r>
                        <a:rPr lang="en-US" sz="1800" b="0" dirty="0" smtClean="0">
                          <a:effectLst>
                            <a:outerShdw blurRad="38100" dist="38100" dir="2700000" algn="tl">
                              <a:srgbClr val="000000">
                                <a:alpha val="43137"/>
                              </a:srgbClr>
                            </a:outerShdw>
                          </a:effectLst>
                        </a:rPr>
                        <a:t>5.     Email </a:t>
                      </a:r>
                      <a:r>
                        <a:rPr lang="en-US" sz="1800" b="0" dirty="0">
                          <a:effectLst>
                            <a:outerShdw blurRad="38100" dist="38100" dir="2700000" algn="tl">
                              <a:srgbClr val="000000">
                                <a:alpha val="43137"/>
                              </a:srgbClr>
                            </a:outerShdw>
                          </a:effectLst>
                        </a:rPr>
                        <a:t>Address:</a:t>
                      </a:r>
                      <a:endParaRPr lang="en-US" sz="32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800" u="sng" dirty="0">
                          <a:effectLst/>
                          <a:hlinkClick r:id="rId2"/>
                        </a:rPr>
                        <a:t>zarjina.khalil@northsouth.edu</a:t>
                      </a:r>
                      <a:r>
                        <a:rPr lang="en-US" sz="1800" dirty="0">
                          <a:effectLst/>
                        </a:rPr>
                        <a:t> </a:t>
                      </a:r>
                      <a:endParaRPr lang="en-US" sz="3200" dirty="0">
                        <a:effectLst/>
                        <a:latin typeface="Calibri" panose="020F0502020204030204" pitchFamily="34" charset="0"/>
                        <a:ea typeface="Times New Roman" panose="02020603050405020304" pitchFamily="18" charset="0"/>
                        <a:cs typeface="Vrinda"/>
                      </a:endParaRPr>
                    </a:p>
                  </a:txBody>
                  <a:tcPr marL="68580" marR="68580" marT="0" marB="0"/>
                </a:tc>
              </a:tr>
              <a:tr h="900821">
                <a:tc>
                  <a:txBody>
                    <a:bodyPr/>
                    <a:lstStyle/>
                    <a:p>
                      <a:pPr marL="0" marR="0" lvl="0" indent="0">
                        <a:lnSpc>
                          <a:spcPct val="115000"/>
                        </a:lnSpc>
                        <a:spcBef>
                          <a:spcPts val="0"/>
                        </a:spcBef>
                        <a:spcAft>
                          <a:spcPts val="0"/>
                        </a:spcAft>
                        <a:buFont typeface="+mj-lt"/>
                        <a:buNone/>
                      </a:pPr>
                      <a:r>
                        <a:rPr lang="en-US" sz="1800" b="0" dirty="0" smtClean="0">
                          <a:effectLst>
                            <a:outerShdw blurRad="38100" dist="38100" dir="2700000" algn="tl">
                              <a:srgbClr val="000000">
                                <a:alpha val="43137"/>
                              </a:srgbClr>
                            </a:outerShdw>
                          </a:effectLst>
                        </a:rPr>
                        <a:t>6.     Department</a:t>
                      </a:r>
                      <a:r>
                        <a:rPr lang="en-US" sz="1800" b="0" dirty="0">
                          <a:effectLst>
                            <a:outerShdw blurRad="38100" dist="38100" dir="2700000" algn="tl">
                              <a:srgbClr val="000000">
                                <a:alpha val="43137"/>
                              </a:srgbClr>
                            </a:outerShdw>
                          </a:effectLst>
                        </a:rPr>
                        <a:t>: </a:t>
                      </a:r>
                      <a:endParaRPr lang="en-US" sz="32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tabLst>
                          <a:tab pos="1447165" algn="l"/>
                        </a:tabLst>
                      </a:pPr>
                      <a:r>
                        <a:rPr lang="en-US" sz="1800" dirty="0">
                          <a:effectLst/>
                        </a:rPr>
                        <a:t>Marketing &amp; International Business</a:t>
                      </a:r>
                      <a:endParaRPr lang="en-US" sz="3200" dirty="0">
                        <a:effectLst/>
                      </a:endParaRPr>
                    </a:p>
                    <a:p>
                      <a:pPr marL="0" marR="0">
                        <a:lnSpc>
                          <a:spcPct val="115000"/>
                        </a:lnSpc>
                        <a:spcBef>
                          <a:spcPts val="0"/>
                        </a:spcBef>
                        <a:spcAft>
                          <a:spcPts val="0"/>
                        </a:spcAft>
                      </a:pPr>
                      <a:r>
                        <a:rPr lang="en-US" sz="1800" dirty="0">
                          <a:effectLst/>
                        </a:rPr>
                        <a:t> </a:t>
                      </a:r>
                      <a:endParaRPr lang="en-US" sz="3200" dirty="0">
                        <a:effectLst/>
                        <a:latin typeface="Calibri" panose="020F0502020204030204" pitchFamily="34" charset="0"/>
                        <a:ea typeface="Times New Roman" panose="02020603050405020304" pitchFamily="18" charset="0"/>
                        <a:cs typeface="Vrinda"/>
                      </a:endParaRPr>
                    </a:p>
                  </a:txBody>
                  <a:tcPr marL="68580" marR="68580" marT="0" marB="0"/>
                </a:tc>
              </a:tr>
              <a:tr h="1086735">
                <a:tc>
                  <a:txBody>
                    <a:bodyPr/>
                    <a:lstStyle/>
                    <a:p>
                      <a:pPr marL="0" marR="0" lvl="0" indent="0">
                        <a:lnSpc>
                          <a:spcPct val="115000"/>
                        </a:lnSpc>
                        <a:spcBef>
                          <a:spcPts val="0"/>
                        </a:spcBef>
                        <a:spcAft>
                          <a:spcPts val="0"/>
                        </a:spcAft>
                        <a:buFont typeface="+mj-lt"/>
                        <a:buNone/>
                      </a:pPr>
                      <a:endParaRPr lang="en-US" sz="32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800" dirty="0">
                          <a:effectLst/>
                        </a:rPr>
                        <a:t>North South University Website: </a:t>
                      </a:r>
                      <a:r>
                        <a:rPr lang="en-US" sz="1800" u="sng" dirty="0">
                          <a:effectLst/>
                          <a:hlinkClick r:id="rId3"/>
                        </a:rPr>
                        <a:t>http://www.northsouth.edu</a:t>
                      </a:r>
                      <a:endParaRPr lang="en-US" sz="3200" dirty="0">
                        <a:effectLst/>
                      </a:endParaRPr>
                    </a:p>
                    <a:p>
                      <a:pPr marL="0" marR="0">
                        <a:lnSpc>
                          <a:spcPct val="115000"/>
                        </a:lnSpc>
                        <a:spcBef>
                          <a:spcPts val="0"/>
                        </a:spcBef>
                        <a:spcAft>
                          <a:spcPts val="0"/>
                        </a:spcAft>
                      </a:pPr>
                      <a:r>
                        <a:rPr lang="en-US" sz="1800" dirty="0" smtClean="0">
                          <a:effectLst/>
                        </a:rPr>
                        <a:t>Course </a:t>
                      </a:r>
                      <a:r>
                        <a:rPr lang="en-US" sz="1800" dirty="0">
                          <a:effectLst/>
                        </a:rPr>
                        <a:t>Website: </a:t>
                      </a:r>
                      <a:r>
                        <a:rPr lang="en-US" sz="1800" dirty="0" smtClean="0">
                          <a:effectLst/>
                        </a:rPr>
                        <a:t>ztkresources.weebly.com</a:t>
                      </a:r>
                      <a:endParaRPr lang="en-US" sz="3200" dirty="0">
                        <a:effectLst/>
                        <a:latin typeface="Calibri" panose="020F0502020204030204" pitchFamily="34" charset="0"/>
                        <a:ea typeface="Times New Roman" panose="02020603050405020304" pitchFamily="18" charset="0"/>
                        <a:cs typeface="Vrinda"/>
                      </a:endParaRPr>
                    </a:p>
                  </a:txBody>
                  <a:tcPr marL="68580" marR="68580" marT="0" marB="0"/>
                </a:tc>
              </a:tr>
            </a:tbl>
          </a:graphicData>
        </a:graphic>
      </p:graphicFrame>
    </p:spTree>
    <p:extLst>
      <p:ext uri="{BB962C8B-B14F-4D97-AF65-F5344CB8AC3E}">
        <p14:creationId xmlns:p14="http://schemas.microsoft.com/office/powerpoint/2010/main" val="76086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47919"/>
            <a:ext cx="6361119" cy="1151965"/>
          </a:xfrm>
        </p:spPr>
        <p:txBody>
          <a:bodyPr>
            <a:normAutofit/>
          </a:bodyPr>
          <a:lstStyle/>
          <a:p>
            <a:r>
              <a:rPr lang="en-US" sz="4400" b="1" dirty="0"/>
              <a:t>Course Description</a:t>
            </a:r>
            <a:endParaRPr lang="en-US" sz="4400" dirty="0"/>
          </a:p>
        </p:txBody>
      </p:sp>
      <p:sp>
        <p:nvSpPr>
          <p:cNvPr id="5" name="Content Placeholder 4"/>
          <p:cNvSpPr>
            <a:spLocks noGrp="1"/>
          </p:cNvSpPr>
          <p:nvPr>
            <p:ph sz="quarter" idx="13"/>
          </p:nvPr>
        </p:nvSpPr>
        <p:spPr>
          <a:xfrm>
            <a:off x="478650" y="1184857"/>
            <a:ext cx="10806831" cy="4468969"/>
          </a:xfrm>
        </p:spPr>
        <p:txBody>
          <a:bodyPr>
            <a:normAutofit lnSpcReduction="10000"/>
          </a:bodyPr>
          <a:lstStyle/>
          <a:p>
            <a:pPr algn="just"/>
            <a:r>
              <a:rPr lang="en-US" cap="none" dirty="0" smtClean="0">
                <a:latin typeface="Arial" panose="020B0604020202020204" pitchFamily="34" charset="0"/>
                <a:cs typeface="Arial" panose="020B0604020202020204" pitchFamily="34" charset="0"/>
              </a:rPr>
              <a:t>The course primarily supplements basic marketing and marketing strategy courses by focusing on problems and strategies specific to service marketers.  Problems commonly encountered in marketing services -- such as </a:t>
            </a:r>
            <a:r>
              <a:rPr lang="en-US" b="1" cap="none" dirty="0" smtClean="0">
                <a:latin typeface="Arial" panose="020B0604020202020204" pitchFamily="34" charset="0"/>
                <a:cs typeface="Arial" panose="020B0604020202020204" pitchFamily="34" charset="0"/>
              </a:rPr>
              <a:t>inability to maintain inventory, difficulty in synchronizing demand and supply, difficulty in sustaining quality, difficulty in standardizing in service performance</a:t>
            </a:r>
            <a:r>
              <a:rPr lang="en-US" cap="none" dirty="0" smtClean="0">
                <a:latin typeface="Arial" panose="020B0604020202020204" pitchFamily="34" charset="0"/>
                <a:cs typeface="Arial" panose="020B0604020202020204" pitchFamily="34" charset="0"/>
              </a:rPr>
              <a:t> -- will be addressed. Strategies used by successful services marketers to overcome these difficulties will be discussed. The emphasis will be on service in general rather than on any particular industry (such as bank marketing).  However, concepts will be illustrated using cases, examples, and exercises in service industries such as the hospitality industry, financial planning, airlines, communication as well as manufacturing and high tech industries (both of which depend heavily on services to provide value). The course will investigate the nature of services and relevant models, concepts, tactics and strategies for solving service related problems, improving the service quality while ensuring customer satisfaction.</a:t>
            </a:r>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28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29" y="170645"/>
            <a:ext cx="6255912" cy="1151965"/>
          </a:xfrm>
        </p:spPr>
        <p:txBody>
          <a:bodyPr/>
          <a:lstStyle/>
          <a:p>
            <a:r>
              <a:rPr lang="en-US" b="1" dirty="0"/>
              <a:t>Course Objectives</a:t>
            </a:r>
            <a:endParaRPr lang="en-US" dirty="0"/>
          </a:p>
        </p:txBody>
      </p:sp>
      <p:sp>
        <p:nvSpPr>
          <p:cNvPr id="3" name="Content Placeholder 2"/>
          <p:cNvSpPr>
            <a:spLocks noGrp="1"/>
          </p:cNvSpPr>
          <p:nvPr>
            <p:ph sz="quarter" idx="13"/>
          </p:nvPr>
        </p:nvSpPr>
        <p:spPr>
          <a:xfrm>
            <a:off x="518374" y="1442434"/>
            <a:ext cx="10776397" cy="3816241"/>
          </a:xfrm>
        </p:spPr>
        <p:txBody>
          <a:bodyPr>
            <a:noAutofit/>
          </a:bodyPr>
          <a:lstStyle/>
          <a:p>
            <a:pPr marL="0" indent="0">
              <a:buNone/>
            </a:pPr>
            <a:r>
              <a:rPr lang="en-US" sz="2400" dirty="0"/>
              <a:t>The course aims at providing insights to </a:t>
            </a:r>
            <a:r>
              <a:rPr lang="en-US" sz="2400" dirty="0" smtClean="0"/>
              <a:t>Nature </a:t>
            </a:r>
            <a:r>
              <a:rPr lang="en-US" sz="2400" dirty="0"/>
              <a:t>of services and its impact on marketing</a:t>
            </a:r>
          </a:p>
          <a:p>
            <a:pPr lvl="0"/>
            <a:r>
              <a:rPr lang="en-US" sz="2400" dirty="0"/>
              <a:t>Modified marketing mixes for services</a:t>
            </a:r>
          </a:p>
          <a:p>
            <a:pPr lvl="0"/>
            <a:r>
              <a:rPr lang="en-US" sz="2400" dirty="0"/>
              <a:t>Service design through blueprinting for efficient delivery</a:t>
            </a:r>
          </a:p>
          <a:p>
            <a:pPr lvl="0"/>
            <a:r>
              <a:rPr lang="en-US" sz="2400" dirty="0"/>
              <a:t>Balancing supply and demand in service setting</a:t>
            </a:r>
          </a:p>
          <a:p>
            <a:r>
              <a:rPr lang="en-US" sz="2400" dirty="0"/>
              <a:t>Evaluating service performance through GAPS model analysis and SERVQUAL test.</a:t>
            </a:r>
          </a:p>
        </p:txBody>
      </p:sp>
    </p:spTree>
    <p:extLst>
      <p:ext uri="{BB962C8B-B14F-4D97-AF65-F5344CB8AC3E}">
        <p14:creationId xmlns:p14="http://schemas.microsoft.com/office/powerpoint/2010/main" val="15302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Learning Outcomes</a:t>
            </a:r>
            <a:endParaRPr lang="en-US" dirty="0"/>
          </a:p>
        </p:txBody>
      </p:sp>
      <p:sp>
        <p:nvSpPr>
          <p:cNvPr id="3" name="Content Placeholder 2"/>
          <p:cNvSpPr>
            <a:spLocks noGrp="1"/>
          </p:cNvSpPr>
          <p:nvPr>
            <p:ph sz="quarter" idx="13"/>
          </p:nvPr>
        </p:nvSpPr>
        <p:spPr>
          <a:xfrm>
            <a:off x="685800" y="1837766"/>
            <a:ext cx="10394707" cy="3536820"/>
          </a:xfrm>
        </p:spPr>
        <p:txBody>
          <a:bodyPr>
            <a:normAutofit fontScale="92500" lnSpcReduction="20000"/>
          </a:bodyPr>
          <a:lstStyle/>
          <a:p>
            <a:pPr marL="0" indent="0">
              <a:buNone/>
            </a:pPr>
            <a:r>
              <a:rPr lang="en-US" dirty="0"/>
              <a:t>By the end of the semester, students should be able to: </a:t>
            </a:r>
          </a:p>
          <a:p>
            <a:endParaRPr lang="en-US" dirty="0"/>
          </a:p>
          <a:p>
            <a:pPr lvl="0"/>
            <a:r>
              <a:rPr lang="en-US" sz="2100" dirty="0"/>
              <a:t>Understand the crucial and growing role played by services in the world economy</a:t>
            </a:r>
          </a:p>
          <a:p>
            <a:pPr lvl="0"/>
            <a:r>
              <a:rPr lang="en-US" sz="2100" dirty="0"/>
              <a:t>Address the unique challenges inherent in developing, marketing and delivering quality services</a:t>
            </a:r>
          </a:p>
          <a:p>
            <a:pPr lvl="0"/>
            <a:r>
              <a:rPr lang="en-US" sz="2100" dirty="0"/>
              <a:t>Develop strategies and utilize various tools for addressing the above challenges</a:t>
            </a:r>
          </a:p>
          <a:p>
            <a:pPr lvl="0"/>
            <a:r>
              <a:rPr lang="en-US" sz="2100" dirty="0"/>
              <a:t>Demonstrate understanding of the crucial role of inter-functional coordination depending on Supply and Demand, necessary to deliver quality services</a:t>
            </a:r>
          </a:p>
          <a:p>
            <a:pPr lvl="0"/>
            <a:r>
              <a:rPr lang="en-US" sz="2100" dirty="0"/>
              <a:t>Formulate service design through marketing research and blueprinting for efficient delivery   </a:t>
            </a:r>
          </a:p>
          <a:p>
            <a:endParaRPr lang="en-US" dirty="0"/>
          </a:p>
        </p:txBody>
      </p:sp>
    </p:spTree>
    <p:extLst>
      <p:ext uri="{BB962C8B-B14F-4D97-AF65-F5344CB8AC3E}">
        <p14:creationId xmlns:p14="http://schemas.microsoft.com/office/powerpoint/2010/main" val="318371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30594067"/>
              </p:ext>
            </p:extLst>
          </p:nvPr>
        </p:nvGraphicFramePr>
        <p:xfrm>
          <a:off x="1230223" y="2081102"/>
          <a:ext cx="8699389" cy="1537860"/>
        </p:xfrm>
        <a:graphic>
          <a:graphicData uri="http://schemas.openxmlformats.org/drawingml/2006/table">
            <a:tbl>
              <a:tblPr firstRow="1" firstCol="1" bandRow="1">
                <a:tableStyleId>{5C22544A-7EE6-4342-B048-85BDC9FD1C3A}</a:tableStyleId>
              </a:tblPr>
              <a:tblGrid>
                <a:gridCol w="2099998"/>
                <a:gridCol w="2802527"/>
                <a:gridCol w="1194216"/>
                <a:gridCol w="1314818"/>
                <a:gridCol w="1287830"/>
              </a:tblGrid>
              <a:tr h="768930">
                <a:tc>
                  <a:txBody>
                    <a:bodyPr/>
                    <a:lstStyle/>
                    <a:p>
                      <a:pPr marL="0" marR="0" algn="ctr">
                        <a:lnSpc>
                          <a:spcPct val="115000"/>
                        </a:lnSpc>
                        <a:spcBef>
                          <a:spcPts val="0"/>
                        </a:spcBef>
                        <a:spcAft>
                          <a:spcPts val="0"/>
                        </a:spcAft>
                      </a:pPr>
                      <a:r>
                        <a:rPr lang="en-US" sz="1200" b="0" dirty="0">
                          <a:effectLst/>
                        </a:rPr>
                        <a:t>Author </a:t>
                      </a:r>
                      <a:endParaRPr lang="en-US" sz="2000" b="0" dirty="0">
                        <a:effectLst/>
                        <a:latin typeface="Calibri" panose="020F0502020204030204" pitchFamily="34" charset="0"/>
                        <a:ea typeface="Times New Roman" panose="02020603050405020304" pitchFamily="18" charset="0"/>
                        <a:cs typeface="Vrinda"/>
                      </a:endParaRPr>
                    </a:p>
                  </a:txBody>
                  <a:tcPr marL="68580" marR="68580" marT="0" marB="0" anchor="ctr"/>
                </a:tc>
                <a:tc>
                  <a:txBody>
                    <a:bodyPr/>
                    <a:lstStyle/>
                    <a:p>
                      <a:pPr marL="0" marR="0" algn="ctr">
                        <a:lnSpc>
                          <a:spcPct val="115000"/>
                        </a:lnSpc>
                        <a:spcBef>
                          <a:spcPts val="0"/>
                        </a:spcBef>
                        <a:spcAft>
                          <a:spcPts val="0"/>
                        </a:spcAft>
                      </a:pPr>
                      <a:r>
                        <a:rPr lang="ar-SA" sz="1200" b="0" dirty="0">
                          <a:effectLst/>
                        </a:rPr>
                        <a:t> </a:t>
                      </a:r>
                      <a:endParaRPr lang="en-US" sz="2000" b="0" dirty="0">
                        <a:effectLst/>
                      </a:endParaRPr>
                    </a:p>
                    <a:p>
                      <a:pPr marL="0" marR="0" algn="ctr">
                        <a:lnSpc>
                          <a:spcPct val="115000"/>
                        </a:lnSpc>
                        <a:spcBef>
                          <a:spcPts val="0"/>
                        </a:spcBef>
                        <a:spcAft>
                          <a:spcPts val="0"/>
                        </a:spcAft>
                      </a:pPr>
                      <a:r>
                        <a:rPr lang="en-US" sz="1200" b="0" dirty="0">
                          <a:effectLst/>
                        </a:rPr>
                        <a:t>Title </a:t>
                      </a:r>
                      <a:endParaRPr lang="en-US" sz="2000" b="0" dirty="0">
                        <a:effectLst/>
                        <a:latin typeface="Calibri" panose="020F0502020204030204" pitchFamily="34" charset="0"/>
                        <a:ea typeface="Times New Roman" panose="02020603050405020304" pitchFamily="18" charset="0"/>
                        <a:cs typeface="Vrinda"/>
                      </a:endParaRPr>
                    </a:p>
                  </a:txBody>
                  <a:tcPr marL="68580" marR="68580" marT="0" marB="0" anchor="ctr"/>
                </a:tc>
                <a:tc>
                  <a:txBody>
                    <a:bodyPr/>
                    <a:lstStyle/>
                    <a:p>
                      <a:pPr marL="0" marR="0" algn="ctr">
                        <a:lnSpc>
                          <a:spcPct val="115000"/>
                        </a:lnSpc>
                        <a:spcBef>
                          <a:spcPts val="0"/>
                        </a:spcBef>
                        <a:spcAft>
                          <a:spcPts val="0"/>
                        </a:spcAft>
                      </a:pPr>
                      <a:r>
                        <a:rPr lang="en-US" sz="1200" b="0" dirty="0">
                          <a:effectLst/>
                        </a:rPr>
                        <a:t>Edition &amp; Year</a:t>
                      </a:r>
                      <a:endParaRPr lang="en-US" sz="2000" b="0" dirty="0">
                        <a:effectLst/>
                        <a:latin typeface="Calibri" panose="020F0502020204030204" pitchFamily="34" charset="0"/>
                        <a:ea typeface="Times New Roman" panose="02020603050405020304" pitchFamily="18" charset="0"/>
                        <a:cs typeface="Vrinda"/>
                      </a:endParaRPr>
                    </a:p>
                  </a:txBody>
                  <a:tcPr marL="68580" marR="68580" marT="0" marB="0" anchor="ctr"/>
                </a:tc>
                <a:tc>
                  <a:txBody>
                    <a:bodyPr/>
                    <a:lstStyle/>
                    <a:p>
                      <a:pPr marL="0" marR="0" algn="ctr">
                        <a:lnSpc>
                          <a:spcPct val="115000"/>
                        </a:lnSpc>
                        <a:spcBef>
                          <a:spcPts val="0"/>
                        </a:spcBef>
                        <a:spcAft>
                          <a:spcPts val="0"/>
                        </a:spcAft>
                      </a:pPr>
                      <a:r>
                        <a:rPr lang="en-US" sz="1200" b="0" dirty="0">
                          <a:effectLst/>
                        </a:rPr>
                        <a:t>Publisher</a:t>
                      </a:r>
                      <a:endParaRPr lang="en-US" sz="2000" b="0" dirty="0">
                        <a:effectLst/>
                        <a:latin typeface="Calibri" panose="020F0502020204030204" pitchFamily="34" charset="0"/>
                        <a:ea typeface="Times New Roman" panose="02020603050405020304" pitchFamily="18" charset="0"/>
                        <a:cs typeface="Vrinda"/>
                      </a:endParaRPr>
                    </a:p>
                  </a:txBody>
                  <a:tcPr marL="68580" marR="68580" marT="0" marB="0" anchor="ctr"/>
                </a:tc>
                <a:tc>
                  <a:txBody>
                    <a:bodyPr/>
                    <a:lstStyle/>
                    <a:p>
                      <a:pPr marL="0" marR="0">
                        <a:lnSpc>
                          <a:spcPct val="115000"/>
                        </a:lnSpc>
                        <a:spcBef>
                          <a:spcPts val="0"/>
                        </a:spcBef>
                        <a:spcAft>
                          <a:spcPts val="0"/>
                        </a:spcAft>
                      </a:pPr>
                      <a:r>
                        <a:rPr lang="en-US" sz="1200" b="0" dirty="0">
                          <a:effectLst/>
                        </a:rPr>
                        <a:t>ISBN</a:t>
                      </a:r>
                      <a:endParaRPr lang="en-US" sz="2000" b="0" dirty="0">
                        <a:effectLst/>
                        <a:latin typeface="Calibri" panose="020F0502020204030204" pitchFamily="34" charset="0"/>
                        <a:ea typeface="Times New Roman" panose="02020603050405020304" pitchFamily="18" charset="0"/>
                        <a:cs typeface="Vrinda"/>
                      </a:endParaRPr>
                    </a:p>
                  </a:txBody>
                  <a:tcPr marL="68580" marR="68580" marT="0" marB="0" anchor="ctr"/>
                </a:tc>
              </a:tr>
              <a:tr h="768930">
                <a:tc>
                  <a:txBody>
                    <a:bodyPr/>
                    <a:lstStyle/>
                    <a:p>
                      <a:pPr marL="180340" marR="0">
                        <a:lnSpc>
                          <a:spcPct val="115000"/>
                        </a:lnSpc>
                        <a:spcBef>
                          <a:spcPts val="0"/>
                        </a:spcBef>
                        <a:spcAft>
                          <a:spcPts val="0"/>
                        </a:spcAft>
                      </a:pPr>
                      <a:r>
                        <a:rPr lang="en-US" sz="1400" b="0" dirty="0">
                          <a:effectLst/>
                        </a:rPr>
                        <a:t>Christopher Lovelock, </a:t>
                      </a:r>
                      <a:r>
                        <a:rPr lang="en-US" sz="1400" b="0" dirty="0" err="1">
                          <a:effectLst/>
                        </a:rPr>
                        <a:t>Jochen</a:t>
                      </a:r>
                      <a:r>
                        <a:rPr lang="en-US" sz="1400" b="0" dirty="0">
                          <a:effectLst/>
                        </a:rPr>
                        <a:t> </a:t>
                      </a:r>
                      <a:r>
                        <a:rPr lang="en-US" sz="1400" b="0" dirty="0" err="1">
                          <a:effectLst/>
                        </a:rPr>
                        <a:t>Wirtz</a:t>
                      </a:r>
                      <a:r>
                        <a:rPr lang="en-US" sz="1400" b="0" dirty="0">
                          <a:effectLst/>
                        </a:rPr>
                        <a:t> and </a:t>
                      </a:r>
                      <a:r>
                        <a:rPr lang="en-US" sz="1400" b="0" dirty="0" err="1">
                          <a:effectLst/>
                        </a:rPr>
                        <a:t>Jayanta</a:t>
                      </a:r>
                      <a:r>
                        <a:rPr lang="en-US" sz="1400" b="0" dirty="0">
                          <a:effectLst/>
                        </a:rPr>
                        <a:t> </a:t>
                      </a:r>
                      <a:r>
                        <a:rPr lang="en-US" sz="1400" b="0" dirty="0" err="1">
                          <a:effectLst/>
                        </a:rPr>
                        <a:t>Chatterrjee</a:t>
                      </a:r>
                      <a:endParaRPr lang="en-US" sz="2400" b="0" dirty="0">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400" dirty="0">
                          <a:effectLst/>
                        </a:rPr>
                        <a:t>Services Marketing- People, Technology, Strategy</a:t>
                      </a:r>
                      <a:endParaRPr lang="en-US" sz="2400" dirty="0">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400" dirty="0">
                          <a:effectLst/>
                        </a:rPr>
                        <a:t>7</a:t>
                      </a:r>
                      <a:r>
                        <a:rPr lang="en-US" sz="1400" baseline="30000" dirty="0">
                          <a:effectLst/>
                        </a:rPr>
                        <a:t>th</a:t>
                      </a:r>
                      <a:r>
                        <a:rPr lang="en-US" sz="1400" dirty="0">
                          <a:effectLst/>
                        </a:rPr>
                        <a:t>, 2007</a:t>
                      </a:r>
                      <a:endParaRPr lang="en-US" sz="2400" dirty="0">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400" dirty="0">
                          <a:effectLst/>
                        </a:rPr>
                        <a:t>Prentice Hall</a:t>
                      </a:r>
                      <a:endParaRPr lang="en-US" sz="2400" dirty="0">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nSpc>
                          <a:spcPct val="115000"/>
                        </a:lnSpc>
                        <a:spcBef>
                          <a:spcPts val="0"/>
                        </a:spcBef>
                        <a:spcAft>
                          <a:spcPts val="0"/>
                        </a:spcAft>
                      </a:pPr>
                      <a:r>
                        <a:rPr lang="en-US" sz="1400" dirty="0">
                          <a:effectLst/>
                        </a:rPr>
                        <a:t>0131875523</a:t>
                      </a:r>
                      <a:endParaRPr lang="en-US" sz="2400" dirty="0">
                        <a:effectLst/>
                        <a:latin typeface="Calibri" panose="020F0502020204030204" pitchFamily="34" charset="0"/>
                        <a:ea typeface="Times New Roman" panose="02020603050405020304" pitchFamily="18" charset="0"/>
                        <a:cs typeface="Vrinda"/>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2616550"/>
              </p:ext>
            </p:extLst>
          </p:nvPr>
        </p:nvGraphicFramePr>
        <p:xfrm>
          <a:off x="1230223" y="3655674"/>
          <a:ext cx="8699389" cy="1006478"/>
        </p:xfrm>
        <a:graphic>
          <a:graphicData uri="http://schemas.openxmlformats.org/drawingml/2006/table">
            <a:tbl>
              <a:tblPr firstRow="1" firstCol="1" bandRow="1">
                <a:tableStyleId>{5C22544A-7EE6-4342-B048-85BDC9FD1C3A}</a:tableStyleId>
              </a:tblPr>
              <a:tblGrid>
                <a:gridCol w="2099998"/>
                <a:gridCol w="2802527"/>
                <a:gridCol w="1194216"/>
                <a:gridCol w="1314818"/>
                <a:gridCol w="1287830"/>
              </a:tblGrid>
              <a:tr h="1006478">
                <a:tc>
                  <a:txBody>
                    <a:bodyPr/>
                    <a:lstStyle/>
                    <a:p>
                      <a:pPr marL="180340" marR="0">
                        <a:lnSpc>
                          <a:spcPct val="115000"/>
                        </a:lnSpc>
                        <a:spcBef>
                          <a:spcPts val="0"/>
                        </a:spcBef>
                        <a:spcAft>
                          <a:spcPts val="0"/>
                        </a:spcAft>
                      </a:pPr>
                      <a:r>
                        <a:rPr lang="en-US" sz="1600" b="0" dirty="0">
                          <a:effectLst/>
                        </a:rPr>
                        <a:t>Valarie A. </a:t>
                      </a:r>
                      <a:r>
                        <a:rPr lang="en-US" sz="1600" b="0" dirty="0" err="1">
                          <a:effectLst/>
                        </a:rPr>
                        <a:t>Zeithaml</a:t>
                      </a:r>
                      <a:r>
                        <a:rPr lang="en-US" sz="1600" b="0" dirty="0">
                          <a:effectLst/>
                        </a:rPr>
                        <a:t> and Mary Jo </a:t>
                      </a:r>
                      <a:r>
                        <a:rPr lang="en-US" sz="1600" b="0" dirty="0" err="1">
                          <a:effectLst/>
                        </a:rPr>
                        <a:t>Bitner</a:t>
                      </a:r>
                      <a:endParaRPr lang="en-US" sz="2800" b="0" dirty="0">
                        <a:effectLst/>
                        <a:latin typeface="Calibri" panose="020F0502020204030204" pitchFamily="34" charset="0"/>
                        <a:ea typeface="Times New Roman" panose="02020603050405020304" pitchFamily="18" charset="0"/>
                        <a:cs typeface="Vrinda"/>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600" b="0" kern="1200" dirty="0">
                          <a:solidFill>
                            <a:schemeClr val="dk1"/>
                          </a:solidFill>
                          <a:effectLst/>
                          <a:latin typeface="+mn-lt"/>
                          <a:ea typeface="+mn-ea"/>
                          <a:cs typeface="+mn-cs"/>
                        </a:rPr>
                        <a:t>Services Marketing</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600" b="0" kern="1200" dirty="0">
                          <a:solidFill>
                            <a:schemeClr val="dk1"/>
                          </a:solidFill>
                          <a:effectLst/>
                          <a:latin typeface="+mn-lt"/>
                          <a:ea typeface="+mn-ea"/>
                          <a:cs typeface="+mn-cs"/>
                        </a:rPr>
                        <a:t>5th, 2006</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600" b="0" kern="1200" dirty="0" err="1">
                          <a:solidFill>
                            <a:schemeClr val="dk1"/>
                          </a:solidFill>
                          <a:effectLst/>
                          <a:latin typeface="+mn-lt"/>
                          <a:ea typeface="+mn-ea"/>
                          <a:cs typeface="+mn-cs"/>
                        </a:rPr>
                        <a:t>Mcgraw-Hill</a:t>
                      </a:r>
                      <a:endParaRPr lang="en-US" sz="1600" b="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600" b="0" kern="1200" dirty="0">
                          <a:solidFill>
                            <a:schemeClr val="dk1"/>
                          </a:solidFill>
                          <a:effectLst/>
                          <a:latin typeface="+mn-lt"/>
                          <a:ea typeface="+mn-ea"/>
                          <a:cs typeface="+mn-cs"/>
                        </a:rPr>
                        <a:t>0073380938</a:t>
                      </a:r>
                    </a:p>
                  </a:txBody>
                  <a:tcPr marL="68580" marR="68580" marT="0" marB="0"/>
                </a:tc>
              </a:tr>
            </a:tbl>
          </a:graphicData>
        </a:graphic>
      </p:graphicFrame>
    </p:spTree>
    <p:extLst>
      <p:ext uri="{BB962C8B-B14F-4D97-AF65-F5344CB8AC3E}">
        <p14:creationId xmlns:p14="http://schemas.microsoft.com/office/powerpoint/2010/main" val="41270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cap="small" dirty="0"/>
              <a:t>Assessment Strategy and Grading Scheme</a:t>
            </a:r>
            <a:r>
              <a:rPr lang="en-US" sz="9600" u="sng" cap="small" dirty="0"/>
              <a:t/>
            </a:r>
            <a:br>
              <a:rPr lang="en-US" sz="9600" u="sng" cap="small"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3930595"/>
              </p:ext>
            </p:extLst>
          </p:nvPr>
        </p:nvGraphicFramePr>
        <p:xfrm>
          <a:off x="1233972" y="1455311"/>
          <a:ext cx="8760033" cy="3812149"/>
        </p:xfrm>
        <a:graphic>
          <a:graphicData uri="http://schemas.openxmlformats.org/drawingml/2006/table">
            <a:tbl>
              <a:tblPr firstRow="1" firstCol="1" bandRow="1">
                <a:tableStyleId>{5C22544A-7EE6-4342-B048-85BDC9FD1C3A}</a:tableStyleId>
              </a:tblPr>
              <a:tblGrid>
                <a:gridCol w="6463363"/>
                <a:gridCol w="2296670"/>
              </a:tblGrid>
              <a:tr h="292060">
                <a:tc gridSpan="2">
                  <a:txBody>
                    <a:bodyPr/>
                    <a:lstStyle/>
                    <a:p>
                      <a:pPr marL="0" marR="0" algn="l">
                        <a:lnSpc>
                          <a:spcPct val="150000"/>
                        </a:lnSpc>
                        <a:spcBef>
                          <a:spcPts val="0"/>
                        </a:spcBef>
                        <a:spcAft>
                          <a:spcPts val="0"/>
                        </a:spcAft>
                      </a:pPr>
                      <a:r>
                        <a:rPr lang="en-GB" sz="1200" u="none" strike="noStrike" cap="small" dirty="0">
                          <a:effectLst/>
                          <a:latin typeface="Bauhaus 93" panose="04030905020B02020C02" pitchFamily="82" charset="0"/>
                        </a:rPr>
                        <a:t> </a:t>
                      </a:r>
                      <a:endParaRPr lang="en-US" sz="3200" b="1" u="sng" cap="small" dirty="0">
                        <a:effectLst/>
                        <a:latin typeface="Bauhaus 93" panose="04030905020B02020C02" pitchFamily="82" charset="0"/>
                        <a:ea typeface="Times New Roman" panose="02020603050405020304" pitchFamily="18" charset="0"/>
                        <a:cs typeface="Vrinda"/>
                      </a:endParaRPr>
                    </a:p>
                  </a:txBody>
                  <a:tcPr marL="68580" marR="68580" marT="0" marB="0"/>
                </a:tc>
                <a:tc hMerge="1">
                  <a:txBody>
                    <a:bodyPr/>
                    <a:lstStyle/>
                    <a:p>
                      <a:endParaRPr lang="en-US"/>
                    </a:p>
                  </a:txBody>
                  <a:tcPr/>
                </a:tc>
              </a:tr>
              <a:tr h="725393">
                <a:tc>
                  <a:txBody>
                    <a:bodyPr/>
                    <a:lstStyle/>
                    <a:p>
                      <a:pPr marL="0" marR="0">
                        <a:lnSpc>
                          <a:spcPct val="115000"/>
                        </a:lnSpc>
                        <a:spcBef>
                          <a:spcPts val="0"/>
                        </a:spcBef>
                        <a:spcAft>
                          <a:spcPts val="0"/>
                        </a:spcAft>
                      </a:pPr>
                      <a:r>
                        <a:rPr lang="en-US" sz="1800" b="0" dirty="0">
                          <a:effectLst/>
                          <a:latin typeface="Bauhaus 93" panose="04030905020B02020C02" pitchFamily="82" charset="0"/>
                        </a:rPr>
                        <a:t>Grading tool</a:t>
                      </a:r>
                      <a:endParaRPr lang="en-US" sz="3200" b="0" dirty="0">
                        <a:effectLst/>
                        <a:latin typeface="Bauhaus 93" panose="04030905020B02020C02" pitchFamily="82" charset="0"/>
                      </a:endParaRPr>
                    </a:p>
                    <a:p>
                      <a:pPr marL="0" marR="0" algn="r">
                        <a:lnSpc>
                          <a:spcPct val="115000"/>
                        </a:lnSpc>
                        <a:spcBef>
                          <a:spcPts val="0"/>
                        </a:spcBef>
                        <a:spcAft>
                          <a:spcPts val="0"/>
                        </a:spcAft>
                      </a:pPr>
                      <a:r>
                        <a:rPr lang="en-US" sz="1800" b="0" dirty="0">
                          <a:effectLst/>
                          <a:latin typeface="Bauhaus 93" panose="04030905020B02020C02" pitchFamily="82" charset="0"/>
                        </a:rPr>
                        <a:t> </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nchor="ctr"/>
                </a:tc>
                <a:tc>
                  <a:txBody>
                    <a:bodyPr/>
                    <a:lstStyle/>
                    <a:p>
                      <a:pPr marL="0" marR="0" algn="ctr" rtl="1">
                        <a:lnSpc>
                          <a:spcPct val="115000"/>
                        </a:lnSpc>
                        <a:spcBef>
                          <a:spcPts val="0"/>
                        </a:spcBef>
                        <a:spcAft>
                          <a:spcPts val="0"/>
                        </a:spcAft>
                      </a:pPr>
                      <a:r>
                        <a:rPr lang="ar-QA" sz="1200">
                          <a:effectLst/>
                          <a:latin typeface="Bauhaus 93" panose="04030905020B02020C02" pitchFamily="82" charset="0"/>
                        </a:rPr>
                        <a:t> </a:t>
                      </a:r>
                      <a:endParaRPr lang="en-US" sz="2000">
                        <a:effectLst/>
                        <a:latin typeface="Bauhaus 93" panose="04030905020B02020C02" pitchFamily="82" charset="0"/>
                      </a:endParaRPr>
                    </a:p>
                    <a:p>
                      <a:pPr marL="0" marR="0" algn="ctr">
                        <a:lnSpc>
                          <a:spcPct val="115000"/>
                        </a:lnSpc>
                        <a:spcBef>
                          <a:spcPts val="0"/>
                        </a:spcBef>
                        <a:spcAft>
                          <a:spcPts val="0"/>
                        </a:spcAft>
                      </a:pPr>
                      <a:r>
                        <a:rPr lang="en-US" sz="1200">
                          <a:effectLst/>
                          <a:latin typeface="Bauhaus 93" panose="04030905020B02020C02" pitchFamily="82" charset="0"/>
                        </a:rPr>
                        <a:t>Points</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nchor="ctr"/>
                </a:tc>
              </a:tr>
              <a:tr h="349337">
                <a:tc>
                  <a:txBody>
                    <a:bodyPr/>
                    <a:lstStyle/>
                    <a:p>
                      <a:pPr marL="180340" marR="0">
                        <a:lnSpc>
                          <a:spcPct val="115000"/>
                        </a:lnSpc>
                        <a:spcBef>
                          <a:spcPts val="0"/>
                        </a:spcBef>
                        <a:spcAft>
                          <a:spcPts val="0"/>
                        </a:spcAft>
                      </a:pPr>
                      <a:r>
                        <a:rPr lang="en-US" sz="1800" b="0" dirty="0">
                          <a:effectLst/>
                          <a:latin typeface="Bauhaus 93" panose="04030905020B02020C02" pitchFamily="82" charset="0"/>
                        </a:rPr>
                        <a:t>Attendance </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a:effectLst/>
                          <a:latin typeface="Bauhaus 93" panose="04030905020B02020C02" pitchFamily="82" charset="0"/>
                        </a:rPr>
                        <a:t>5%</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tc>
              </a:tr>
              <a:tr h="349337">
                <a:tc>
                  <a:txBody>
                    <a:bodyPr/>
                    <a:lstStyle/>
                    <a:p>
                      <a:pPr marL="180340" marR="0">
                        <a:lnSpc>
                          <a:spcPct val="115000"/>
                        </a:lnSpc>
                        <a:spcBef>
                          <a:spcPts val="0"/>
                        </a:spcBef>
                        <a:spcAft>
                          <a:spcPts val="0"/>
                        </a:spcAft>
                      </a:pPr>
                      <a:r>
                        <a:rPr lang="en-US" sz="1800" b="0" dirty="0">
                          <a:effectLst/>
                          <a:latin typeface="Bauhaus 93" panose="04030905020B02020C02" pitchFamily="82" charset="0"/>
                        </a:rPr>
                        <a:t>Group Quiz</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a:effectLst/>
                          <a:latin typeface="Bauhaus 93" panose="04030905020B02020C02" pitchFamily="82" charset="0"/>
                        </a:rPr>
                        <a:t>10%</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tc>
              </a:tr>
              <a:tr h="349337">
                <a:tc>
                  <a:txBody>
                    <a:bodyPr/>
                    <a:lstStyle/>
                    <a:p>
                      <a:pPr marL="180340" marR="0">
                        <a:lnSpc>
                          <a:spcPct val="115000"/>
                        </a:lnSpc>
                        <a:spcBef>
                          <a:spcPts val="0"/>
                        </a:spcBef>
                        <a:spcAft>
                          <a:spcPts val="0"/>
                        </a:spcAft>
                      </a:pPr>
                      <a:r>
                        <a:rPr lang="en-US" sz="1800" b="0" dirty="0">
                          <a:effectLst/>
                          <a:latin typeface="Bauhaus 93" panose="04030905020B02020C02" pitchFamily="82" charset="0"/>
                        </a:rPr>
                        <a:t>Blue Print </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a:effectLst/>
                          <a:latin typeface="Bauhaus 93" panose="04030905020B02020C02" pitchFamily="82" charset="0"/>
                        </a:rPr>
                        <a:t>5%</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tc>
              </a:tr>
              <a:tr h="349337">
                <a:tc>
                  <a:txBody>
                    <a:bodyPr/>
                    <a:lstStyle/>
                    <a:p>
                      <a:pPr marL="0" marR="0">
                        <a:lnSpc>
                          <a:spcPct val="115000"/>
                        </a:lnSpc>
                        <a:spcBef>
                          <a:spcPts val="0"/>
                        </a:spcBef>
                        <a:spcAft>
                          <a:spcPts val="0"/>
                        </a:spcAft>
                      </a:pPr>
                      <a:r>
                        <a:rPr lang="en-US" sz="1800" b="0" dirty="0">
                          <a:effectLst/>
                          <a:latin typeface="Bauhaus 93" panose="04030905020B02020C02" pitchFamily="82" charset="0"/>
                        </a:rPr>
                        <a:t>Individual assignment </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a:effectLst/>
                          <a:latin typeface="Bauhaus 93" panose="04030905020B02020C02" pitchFamily="82" charset="0"/>
                        </a:rPr>
                        <a:t>10%</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tc>
              </a:tr>
              <a:tr h="349337">
                <a:tc>
                  <a:txBody>
                    <a:bodyPr/>
                    <a:lstStyle/>
                    <a:p>
                      <a:pPr marL="180340" marR="0">
                        <a:lnSpc>
                          <a:spcPct val="115000"/>
                        </a:lnSpc>
                        <a:spcBef>
                          <a:spcPts val="0"/>
                        </a:spcBef>
                        <a:spcAft>
                          <a:spcPts val="0"/>
                        </a:spcAft>
                      </a:pPr>
                      <a:r>
                        <a:rPr lang="en-US" sz="1800" b="0" dirty="0">
                          <a:effectLst/>
                          <a:latin typeface="Bauhaus 93" panose="04030905020B02020C02" pitchFamily="82" charset="0"/>
                        </a:rPr>
                        <a:t>Mid-Term 1</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a:effectLst/>
                          <a:latin typeface="Bauhaus 93" panose="04030905020B02020C02" pitchFamily="82" charset="0"/>
                        </a:rPr>
                        <a:t>15%</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tc>
              </a:tr>
              <a:tr h="349337">
                <a:tc>
                  <a:txBody>
                    <a:bodyPr/>
                    <a:lstStyle/>
                    <a:p>
                      <a:pPr marL="180340" marR="0">
                        <a:lnSpc>
                          <a:spcPct val="115000"/>
                        </a:lnSpc>
                        <a:spcBef>
                          <a:spcPts val="0"/>
                        </a:spcBef>
                        <a:spcAft>
                          <a:spcPts val="0"/>
                        </a:spcAft>
                      </a:pPr>
                      <a:r>
                        <a:rPr lang="en-US" sz="1800" b="0" dirty="0">
                          <a:effectLst/>
                          <a:latin typeface="Bauhaus 93" panose="04030905020B02020C02" pitchFamily="82" charset="0"/>
                        </a:rPr>
                        <a:t>Mid-Term 2</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a:effectLst/>
                          <a:latin typeface="Bauhaus 93" panose="04030905020B02020C02" pitchFamily="82" charset="0"/>
                        </a:rPr>
                        <a:t>15%</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tc>
              </a:tr>
              <a:tr h="349337">
                <a:tc>
                  <a:txBody>
                    <a:bodyPr/>
                    <a:lstStyle/>
                    <a:p>
                      <a:pPr marL="180340" marR="0">
                        <a:lnSpc>
                          <a:spcPct val="115000"/>
                        </a:lnSpc>
                        <a:spcBef>
                          <a:spcPts val="0"/>
                        </a:spcBef>
                        <a:spcAft>
                          <a:spcPts val="0"/>
                        </a:spcAft>
                      </a:pPr>
                      <a:r>
                        <a:rPr lang="en-US" sz="1800" b="0" dirty="0">
                          <a:effectLst/>
                          <a:latin typeface="Bauhaus 93" panose="04030905020B02020C02" pitchFamily="82" charset="0"/>
                        </a:rPr>
                        <a:t>Group project</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a:effectLst/>
                          <a:latin typeface="Bauhaus 93" panose="04030905020B02020C02" pitchFamily="82" charset="0"/>
                        </a:rPr>
                        <a:t>20%</a:t>
                      </a:r>
                      <a:endParaRPr lang="en-US" sz="2000">
                        <a:effectLst/>
                        <a:latin typeface="Bauhaus 93" panose="04030905020B02020C02" pitchFamily="82" charset="0"/>
                        <a:ea typeface="Times New Roman" panose="02020603050405020304" pitchFamily="18" charset="0"/>
                        <a:cs typeface="Vrinda"/>
                      </a:endParaRPr>
                    </a:p>
                  </a:txBody>
                  <a:tcPr marL="68580" marR="68580" marT="0" marB="0"/>
                </a:tc>
              </a:tr>
              <a:tr h="349337">
                <a:tc>
                  <a:txBody>
                    <a:bodyPr/>
                    <a:lstStyle/>
                    <a:p>
                      <a:pPr marL="180340" marR="0">
                        <a:lnSpc>
                          <a:spcPct val="115000"/>
                        </a:lnSpc>
                        <a:spcBef>
                          <a:spcPts val="0"/>
                        </a:spcBef>
                        <a:spcAft>
                          <a:spcPts val="0"/>
                        </a:spcAft>
                      </a:pPr>
                      <a:r>
                        <a:rPr lang="en-US" sz="1800" b="0" dirty="0">
                          <a:effectLst/>
                          <a:latin typeface="Bauhaus 93" panose="04030905020B02020C02" pitchFamily="82" charset="0"/>
                        </a:rPr>
                        <a:t>Final Exam</a:t>
                      </a:r>
                      <a:endParaRPr lang="en-US" sz="3200" b="0" dirty="0">
                        <a:effectLst/>
                        <a:latin typeface="Bauhaus 93" panose="04030905020B02020C02" pitchFamily="82" charset="0"/>
                        <a:ea typeface="Times New Roman" panose="02020603050405020304" pitchFamily="18" charset="0"/>
                        <a:cs typeface="Vrinda"/>
                      </a:endParaRPr>
                    </a:p>
                  </a:txBody>
                  <a:tcPr marL="68580" marR="68580" marT="0" marB="0"/>
                </a:tc>
                <a:tc>
                  <a:txBody>
                    <a:bodyPr/>
                    <a:lstStyle/>
                    <a:p>
                      <a:pPr marL="0" marR="0" algn="ctr">
                        <a:lnSpc>
                          <a:spcPct val="115000"/>
                        </a:lnSpc>
                        <a:spcBef>
                          <a:spcPts val="0"/>
                        </a:spcBef>
                        <a:spcAft>
                          <a:spcPts val="0"/>
                        </a:spcAft>
                      </a:pPr>
                      <a:r>
                        <a:rPr lang="en-US" sz="1200" dirty="0">
                          <a:effectLst/>
                          <a:latin typeface="Bauhaus 93" panose="04030905020B02020C02" pitchFamily="82" charset="0"/>
                        </a:rPr>
                        <a:t>20%</a:t>
                      </a:r>
                      <a:endParaRPr lang="en-US" sz="2000" dirty="0">
                        <a:effectLst/>
                        <a:latin typeface="Bauhaus 93" panose="04030905020B02020C02" pitchFamily="82" charset="0"/>
                        <a:ea typeface="Times New Roman" panose="02020603050405020304" pitchFamily="18" charset="0"/>
                        <a:cs typeface="Vrinda"/>
                      </a:endParaRPr>
                    </a:p>
                  </a:txBody>
                  <a:tcPr marL="68580" marR="68580" marT="0" marB="0"/>
                </a:tc>
              </a:tr>
            </a:tbl>
          </a:graphicData>
        </a:graphic>
      </p:graphicFrame>
    </p:spTree>
    <p:extLst>
      <p:ext uri="{BB962C8B-B14F-4D97-AF65-F5344CB8AC3E}">
        <p14:creationId xmlns:p14="http://schemas.microsoft.com/office/powerpoint/2010/main" val="37302926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46</TotalTime>
  <Words>454</Words>
  <Application>Microsoft Office PowerPoint</Application>
  <PresentationFormat>Custom</PresentationFormat>
  <Paragraphs>71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Main Event</vt:lpstr>
      <vt:lpstr>MKT 412 Services marketing</vt:lpstr>
      <vt:lpstr>PowerPoint Presentation</vt:lpstr>
      <vt:lpstr>Course Description</vt:lpstr>
      <vt:lpstr>Course Objectives</vt:lpstr>
      <vt:lpstr>Student Learning Outcomes</vt:lpstr>
      <vt:lpstr>PowerPoint Presentation</vt:lpstr>
      <vt:lpstr>Assessment Strategy and Grading Scheme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MKT 412 Services marketing</dc:title>
  <dc:creator>HP</dc:creator>
  <cp:lastModifiedBy>ZTK</cp:lastModifiedBy>
  <cp:revision>6</cp:revision>
  <dcterms:created xsi:type="dcterms:W3CDTF">2017-05-21T10:30:27Z</dcterms:created>
  <dcterms:modified xsi:type="dcterms:W3CDTF">2017-09-20T10:01:48Z</dcterms:modified>
</cp:coreProperties>
</file>