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9" d="100"/>
          <a:sy n="79" d="100"/>
        </p:scale>
        <p:origin x="-384" y="-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2">
                    <a:lumMod val="50000"/>
                  </a:schemeClr>
                </a:solidFill>
              </a:defRPr>
            </a:lvl1pPr>
          </a:lstStyle>
          <a:p>
            <a:fld id="{F6E0E8E6-B6EB-498A-BC29-48D81AAAA5B6}" type="datetimeFigureOut">
              <a:rPr lang="en-US" dirty="0"/>
              <a:t>9/20/2017</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4A8B59-FD8C-464E-A2E0-D2DB42977C43}" type="datetimeFigureOut">
              <a:rPr lang="en-US" dirty="0"/>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2D0685-9E9F-46AF-8733-3458A4A5B67E}" type="datetimeFigureOut">
              <a:rPr lang="en-US" dirty="0"/>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9578A0-4252-4A4F-8A4C-4F80F1AD91FF}" type="datetimeFigureOut">
              <a:rPr lang="en-US" dirty="0"/>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DF071-3364-4AF2-8784-696D9E530376}" type="datetimeFigureOut">
              <a:rPr lang="en-US" dirty="0"/>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2E0C83B-2A0D-4895-8D19-F0DA28872F64}" type="datetimeFigureOut">
              <a:rPr lang="en-US" dirty="0"/>
              <a:t>9/20/2017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E32ACF0-C7E7-4CC8-840E-A2809FB4BDF6}" type="datetimeFigureOut">
              <a:rPr lang="en-US" dirty="0"/>
              <a:t>9/20/2017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1B64FF-53E9-4519-AFEB-B5EAE0A6C098}" type="datetimeFigureOut">
              <a:rPr lang="en-US" dirty="0"/>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D0605F-0999-49B8-97E8-A9F5FE66FD89}" type="datetimeFigureOut">
              <a:rPr lang="en-US" dirty="0"/>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041493-8214-4CD3-9E66-4A7CE0239274}" type="datetimeFigureOut">
              <a:rPr lang="en-US" dirty="0"/>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45397E-FD2D-4D0A-B33C-2E5AEFAED143}" type="datetimeFigureOut">
              <a:rPr lang="en-US" dirty="0"/>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15092E-80DC-4992-A0D4-E74F7FC3042B}" type="datetimeFigureOut">
              <a:rPr lang="en-US" dirty="0"/>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69A4C6-EA06-4AF0-A839-1839C57399A0}" type="datetimeFigureOut">
              <a:rPr lang="en-US" dirty="0"/>
              <a:t>9/20/2017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F0C016-2580-485A-AC4B-4452BC379743}" type="datetimeFigureOut">
              <a:rPr lang="en-US" dirty="0"/>
              <a:t>9/20/2017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0C8E6-7044-439E-9AE7-82A0C81AB0F0}" type="datetimeFigureOut">
              <a:rPr lang="en-US" dirty="0"/>
              <a:t>9/20/2017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95F70E-5DFF-42EC-93B3-07D70D7ED1BD}" type="datetimeFigureOut">
              <a:rPr lang="en-US" dirty="0"/>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4520B5-A0C9-4D15-A71B-70A075D52D64}" type="datetimeFigureOut">
              <a:rPr lang="en-US" dirty="0"/>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2">
                    <a:lumMod val="50000"/>
                  </a:schemeClr>
                </a:solidFill>
              </a:defRPr>
            </a:lvl1pPr>
          </a:lstStyle>
          <a:p>
            <a:fld id="{61EAF71F-1A43-41B7-B605-0710A83174B7}" type="datetimeFigureOut">
              <a:rPr lang="en-US" dirty="0"/>
              <a:t>9/20/2017</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2">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2">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northsouth.edu/" TargetMode="External"/><Relationship Id="rId2" Type="http://schemas.openxmlformats.org/officeDocument/2006/relationships/hyperlink" Target="mailto:zarjina.khalil@northsouth.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MKT 465: BRAND MANAGEMENT</a:t>
            </a:r>
            <a:endParaRPr lang="en-US" dirty="0"/>
          </a:p>
        </p:txBody>
      </p:sp>
      <p:sp>
        <p:nvSpPr>
          <p:cNvPr id="3" name="Subtitle 2"/>
          <p:cNvSpPr>
            <a:spLocks noGrp="1"/>
          </p:cNvSpPr>
          <p:nvPr>
            <p:ph type="subTitle" idx="1"/>
          </p:nvPr>
        </p:nvSpPr>
        <p:spPr/>
        <p:txBody>
          <a:bodyPr/>
          <a:lstStyle/>
          <a:p>
            <a:r>
              <a:rPr lang="en-US" dirty="0" smtClean="0"/>
              <a:t>Course outline</a:t>
            </a:r>
            <a:endParaRPr lang="en-US" dirty="0"/>
          </a:p>
        </p:txBody>
      </p:sp>
    </p:spTree>
    <p:extLst>
      <p:ext uri="{BB962C8B-B14F-4D97-AF65-F5344CB8AC3E}">
        <p14:creationId xmlns:p14="http://schemas.microsoft.com/office/powerpoint/2010/main" val="3937435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882" cy="563451"/>
          </a:xfrm>
        </p:spPr>
        <p:txBody>
          <a:bodyPr>
            <a:normAutofit fontScale="90000"/>
          </a:bodyPr>
          <a:lstStyle/>
          <a:p>
            <a:r>
              <a:rPr lang="en-GB" cap="small" dirty="0"/>
              <a:t>Instructor &amp; Department Information </a:t>
            </a:r>
            <a:r>
              <a:rPr lang="en-US" sz="9600" u="sng" cap="small" dirty="0"/>
              <a:t/>
            </a:r>
            <a:br>
              <a:rPr lang="en-US" sz="9600" u="sng" cap="small" dirty="0"/>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79521168"/>
              </p:ext>
            </p:extLst>
          </p:nvPr>
        </p:nvGraphicFramePr>
        <p:xfrm>
          <a:off x="978794" y="1094704"/>
          <a:ext cx="10103889" cy="4044030"/>
        </p:xfrm>
        <a:graphic>
          <a:graphicData uri="http://schemas.openxmlformats.org/drawingml/2006/table">
            <a:tbl>
              <a:tblPr firstRow="1" firstCol="1" bandRow="1">
                <a:tableStyleId>{5C22544A-7EE6-4342-B048-85BDC9FD1C3A}</a:tableStyleId>
              </a:tblPr>
              <a:tblGrid>
                <a:gridCol w="3031167"/>
                <a:gridCol w="7072722"/>
              </a:tblGrid>
              <a:tr h="413284">
                <a:tc>
                  <a:txBody>
                    <a:bodyPr/>
                    <a:lstStyle/>
                    <a:p>
                      <a:pPr marL="342900" marR="0" lvl="0" indent="-342900">
                        <a:lnSpc>
                          <a:spcPct val="115000"/>
                        </a:lnSpc>
                        <a:spcBef>
                          <a:spcPts val="0"/>
                        </a:spcBef>
                        <a:spcAft>
                          <a:spcPts val="0"/>
                        </a:spcAft>
                        <a:buFont typeface="+mj-lt"/>
                        <a:buAutoNum type="arabicPeriod"/>
                      </a:pPr>
                      <a:r>
                        <a:rPr lang="en-US" sz="1800" b="0" dirty="0">
                          <a:solidFill>
                            <a:schemeClr val="tx1"/>
                          </a:solidFill>
                          <a:effectLst/>
                        </a:rPr>
                        <a:t>Instructor Name:</a:t>
                      </a:r>
                      <a:endParaRPr lang="en-US" sz="28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b="0" dirty="0" err="1">
                          <a:solidFill>
                            <a:schemeClr val="tx1"/>
                          </a:solidFill>
                          <a:effectLst/>
                        </a:rPr>
                        <a:t>Zarjina</a:t>
                      </a:r>
                      <a:r>
                        <a:rPr lang="en-US" sz="1800" b="0" dirty="0">
                          <a:solidFill>
                            <a:schemeClr val="tx1"/>
                          </a:solidFill>
                          <a:effectLst/>
                        </a:rPr>
                        <a:t> </a:t>
                      </a:r>
                      <a:r>
                        <a:rPr lang="en-US" sz="1800" b="0" dirty="0" err="1">
                          <a:solidFill>
                            <a:schemeClr val="tx1"/>
                          </a:solidFill>
                          <a:effectLst/>
                        </a:rPr>
                        <a:t>Tarana</a:t>
                      </a:r>
                      <a:r>
                        <a:rPr lang="en-US" sz="1800" b="0" dirty="0">
                          <a:solidFill>
                            <a:schemeClr val="tx1"/>
                          </a:solidFill>
                          <a:effectLst/>
                        </a:rPr>
                        <a:t> Khalil (ZTK) </a:t>
                      </a:r>
                      <a:endParaRPr lang="en-US" sz="28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13284">
                <a:tc>
                  <a:txBody>
                    <a:bodyPr/>
                    <a:lstStyle/>
                    <a:p>
                      <a:pPr marL="342900" marR="0" lvl="0" indent="-342900">
                        <a:lnSpc>
                          <a:spcPct val="115000"/>
                        </a:lnSpc>
                        <a:spcBef>
                          <a:spcPts val="0"/>
                        </a:spcBef>
                        <a:spcAft>
                          <a:spcPts val="0"/>
                        </a:spcAft>
                        <a:buFont typeface="+mj-lt"/>
                        <a:buAutoNum type="arabicPeriod"/>
                      </a:pPr>
                      <a:r>
                        <a:rPr lang="en-US" sz="1800" b="0">
                          <a:solidFill>
                            <a:schemeClr val="tx1"/>
                          </a:solidFill>
                          <a:effectLst/>
                        </a:rPr>
                        <a:t>Office Location</a:t>
                      </a:r>
                      <a:endParaRPr lang="en-US" sz="28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b="0" dirty="0">
                          <a:solidFill>
                            <a:schemeClr val="tx1"/>
                          </a:solidFill>
                          <a:effectLst/>
                        </a:rPr>
                        <a:t>NAC 715 </a:t>
                      </a:r>
                      <a:endParaRPr lang="en-US" sz="28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77229">
                <a:tc>
                  <a:txBody>
                    <a:bodyPr/>
                    <a:lstStyle/>
                    <a:p>
                      <a:pPr marL="342900" marR="0" lvl="0" indent="-342900">
                        <a:lnSpc>
                          <a:spcPct val="115000"/>
                        </a:lnSpc>
                        <a:spcBef>
                          <a:spcPts val="0"/>
                        </a:spcBef>
                        <a:spcAft>
                          <a:spcPts val="0"/>
                        </a:spcAft>
                        <a:buFont typeface="+mj-lt"/>
                        <a:buAutoNum type="arabicPeriod"/>
                      </a:pPr>
                      <a:r>
                        <a:rPr lang="en-US" sz="1800" b="0">
                          <a:solidFill>
                            <a:schemeClr val="tx1"/>
                          </a:solidFill>
                          <a:effectLst/>
                        </a:rPr>
                        <a:t>Office Hours:</a:t>
                      </a:r>
                      <a:endParaRPr lang="en-US" sz="28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0" dirty="0">
                          <a:solidFill>
                            <a:schemeClr val="tx1"/>
                          </a:solidFill>
                          <a:effectLst/>
                        </a:rPr>
                        <a:t> </a:t>
                      </a:r>
                      <a:r>
                        <a:rPr lang="en-US" sz="2400" dirty="0" smtClean="0">
                          <a:effectLst/>
                        </a:rPr>
                        <a:t>STMW 11:30 am</a:t>
                      </a:r>
                      <a:r>
                        <a:rPr lang="en-US" sz="2400" baseline="0" dirty="0" smtClean="0">
                          <a:effectLst/>
                        </a:rPr>
                        <a:t> to 1:00 pm, 2:30 pm to 3 pm</a:t>
                      </a:r>
                      <a:endParaRPr lang="en-US" sz="4000" dirty="0" smtClean="0">
                        <a:effectLst/>
                        <a:latin typeface="Calibri" panose="020F0502020204030204" pitchFamily="34" charset="0"/>
                        <a:ea typeface="Times New Roman" panose="02020603050405020304" pitchFamily="18" charset="0"/>
                        <a:cs typeface="Vrinda"/>
                      </a:endParaRPr>
                    </a:p>
                    <a:p>
                      <a:pPr marL="0" marR="0">
                        <a:lnSpc>
                          <a:spcPct val="115000"/>
                        </a:lnSpc>
                        <a:spcBef>
                          <a:spcPts val="0"/>
                        </a:spcBef>
                        <a:spcAft>
                          <a:spcPts val="0"/>
                        </a:spcAft>
                      </a:pPr>
                      <a:endParaRPr lang="en-US" sz="28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13284">
                <a:tc>
                  <a:txBody>
                    <a:bodyPr/>
                    <a:lstStyle/>
                    <a:p>
                      <a:pPr marL="342900" marR="0" lvl="0" indent="-342900">
                        <a:lnSpc>
                          <a:spcPct val="115000"/>
                        </a:lnSpc>
                        <a:spcBef>
                          <a:spcPts val="0"/>
                        </a:spcBef>
                        <a:spcAft>
                          <a:spcPts val="0"/>
                        </a:spcAft>
                        <a:buFont typeface="+mj-lt"/>
                        <a:buAutoNum type="arabicPeriod"/>
                      </a:pPr>
                      <a:r>
                        <a:rPr lang="en-US" sz="1800" b="0">
                          <a:solidFill>
                            <a:schemeClr val="tx1"/>
                          </a:solidFill>
                          <a:effectLst/>
                        </a:rPr>
                        <a:t>Office Phone:</a:t>
                      </a:r>
                      <a:endParaRPr lang="en-US" sz="28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b="0" dirty="0">
                          <a:solidFill>
                            <a:schemeClr val="tx1"/>
                          </a:solidFill>
                          <a:effectLst/>
                        </a:rPr>
                        <a:t> </a:t>
                      </a:r>
                      <a:r>
                        <a:rPr lang="en-US" sz="1800" b="0" dirty="0" smtClean="0">
                          <a:solidFill>
                            <a:schemeClr val="tx1"/>
                          </a:solidFill>
                          <a:effectLst/>
                        </a:rPr>
                        <a:t>55668200 </a:t>
                      </a:r>
                      <a:r>
                        <a:rPr lang="en-US" sz="1800" b="0" dirty="0" err="1" smtClean="0">
                          <a:solidFill>
                            <a:schemeClr val="tx1"/>
                          </a:solidFill>
                          <a:effectLst/>
                        </a:rPr>
                        <a:t>ext</a:t>
                      </a:r>
                      <a:r>
                        <a:rPr lang="en-US" sz="1800" b="0" dirty="0" smtClean="0">
                          <a:solidFill>
                            <a:schemeClr val="tx1"/>
                          </a:solidFill>
                          <a:effectLst/>
                        </a:rPr>
                        <a:t> 1755</a:t>
                      </a:r>
                      <a:endParaRPr lang="en-US" sz="28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13284">
                <a:tc>
                  <a:txBody>
                    <a:bodyPr/>
                    <a:lstStyle/>
                    <a:p>
                      <a:pPr marL="342900" marR="0" lvl="0" indent="-342900">
                        <a:lnSpc>
                          <a:spcPct val="115000"/>
                        </a:lnSpc>
                        <a:spcBef>
                          <a:spcPts val="0"/>
                        </a:spcBef>
                        <a:spcAft>
                          <a:spcPts val="0"/>
                        </a:spcAft>
                        <a:buFont typeface="+mj-lt"/>
                        <a:buAutoNum type="arabicPeriod"/>
                      </a:pPr>
                      <a:r>
                        <a:rPr lang="en-US" sz="1800" b="0">
                          <a:solidFill>
                            <a:schemeClr val="tx1"/>
                          </a:solidFill>
                          <a:effectLst/>
                        </a:rPr>
                        <a:t>Email Address:</a:t>
                      </a:r>
                      <a:endParaRPr lang="en-US" sz="28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b="0" u="sng" dirty="0">
                          <a:solidFill>
                            <a:schemeClr val="accent3">
                              <a:lumMod val="75000"/>
                            </a:schemeClr>
                          </a:solidFill>
                          <a:effectLst/>
                          <a:hlinkClick r:id="rId2"/>
                        </a:rPr>
                        <a:t>zarjina.khalil@northsouth.edu</a:t>
                      </a:r>
                      <a:r>
                        <a:rPr lang="en-US" sz="1800" b="0" dirty="0">
                          <a:solidFill>
                            <a:schemeClr val="accent3">
                              <a:lumMod val="75000"/>
                            </a:schemeClr>
                          </a:solidFill>
                          <a:effectLst/>
                        </a:rPr>
                        <a:t> </a:t>
                      </a:r>
                      <a:endParaRPr lang="en-US" sz="2800" b="0" dirty="0">
                        <a:solidFill>
                          <a:schemeClr val="accent3">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84956">
                <a:tc>
                  <a:txBody>
                    <a:bodyPr/>
                    <a:lstStyle/>
                    <a:p>
                      <a:pPr marL="342900" marR="0" lvl="0" indent="-342900">
                        <a:lnSpc>
                          <a:spcPct val="115000"/>
                        </a:lnSpc>
                        <a:spcBef>
                          <a:spcPts val="0"/>
                        </a:spcBef>
                        <a:spcAft>
                          <a:spcPts val="0"/>
                        </a:spcAft>
                        <a:buFont typeface="+mj-lt"/>
                        <a:buAutoNum type="arabicPeriod"/>
                      </a:pPr>
                      <a:r>
                        <a:rPr lang="en-US" sz="1800" b="0">
                          <a:solidFill>
                            <a:schemeClr val="tx1"/>
                          </a:solidFill>
                          <a:effectLst/>
                        </a:rPr>
                        <a:t>Department: </a:t>
                      </a:r>
                      <a:endParaRPr lang="en-US" sz="28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1447165" algn="l"/>
                        </a:tabLst>
                      </a:pPr>
                      <a:r>
                        <a:rPr lang="en-US" sz="1800" b="0" dirty="0">
                          <a:solidFill>
                            <a:schemeClr val="tx1"/>
                          </a:solidFill>
                          <a:effectLst/>
                        </a:rPr>
                        <a:t>Marketing &amp; International Business</a:t>
                      </a:r>
                      <a:endParaRPr lang="en-US" sz="2800" b="0" dirty="0">
                        <a:solidFill>
                          <a:schemeClr val="tx1"/>
                        </a:solidFill>
                        <a:effectLst/>
                      </a:endParaRPr>
                    </a:p>
                    <a:p>
                      <a:pPr marL="0" marR="0">
                        <a:lnSpc>
                          <a:spcPct val="115000"/>
                        </a:lnSpc>
                        <a:spcBef>
                          <a:spcPts val="0"/>
                        </a:spcBef>
                        <a:spcAft>
                          <a:spcPts val="0"/>
                        </a:spcAft>
                      </a:pPr>
                      <a:r>
                        <a:rPr lang="en-US" sz="1800" b="0" dirty="0">
                          <a:solidFill>
                            <a:schemeClr val="tx1"/>
                          </a:solidFill>
                          <a:effectLst/>
                        </a:rPr>
                        <a:t> </a:t>
                      </a:r>
                      <a:endParaRPr lang="en-US" sz="28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877435">
                <a:tc>
                  <a:txBody>
                    <a:bodyPr/>
                    <a:lstStyle/>
                    <a:p>
                      <a:pPr marL="342900" marR="0" lvl="0" indent="-342900">
                        <a:lnSpc>
                          <a:spcPct val="115000"/>
                        </a:lnSpc>
                        <a:spcBef>
                          <a:spcPts val="0"/>
                        </a:spcBef>
                        <a:spcAft>
                          <a:spcPts val="0"/>
                        </a:spcAft>
                        <a:buFont typeface="+mj-lt"/>
                        <a:buAutoNum type="arabicPeriod"/>
                      </a:pPr>
                      <a:r>
                        <a:rPr lang="en-US" sz="1800" b="0">
                          <a:solidFill>
                            <a:schemeClr val="tx1"/>
                          </a:solidFill>
                          <a:effectLst/>
                        </a:rPr>
                        <a:t>Links:</a:t>
                      </a:r>
                      <a:endParaRPr lang="en-US" sz="28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b="0" dirty="0">
                          <a:solidFill>
                            <a:schemeClr val="tx1"/>
                          </a:solidFill>
                          <a:effectLst/>
                        </a:rPr>
                        <a:t>North South University Website: </a:t>
                      </a:r>
                      <a:r>
                        <a:rPr lang="en-US" sz="1800" b="0" u="sng" dirty="0">
                          <a:solidFill>
                            <a:schemeClr val="tx1"/>
                          </a:solidFill>
                          <a:effectLst/>
                          <a:hlinkClick r:id="rId3"/>
                        </a:rPr>
                        <a:t>http://www.northsouth.edu</a:t>
                      </a:r>
                      <a:endParaRPr lang="en-US" sz="2800" b="0" dirty="0">
                        <a:solidFill>
                          <a:schemeClr val="tx1"/>
                        </a:solidFill>
                        <a:effectLst/>
                      </a:endParaRPr>
                    </a:p>
                    <a:p>
                      <a:pPr marL="0" marR="0">
                        <a:lnSpc>
                          <a:spcPct val="115000"/>
                        </a:lnSpc>
                        <a:spcBef>
                          <a:spcPts val="0"/>
                        </a:spcBef>
                        <a:spcAft>
                          <a:spcPts val="0"/>
                        </a:spcAft>
                      </a:pPr>
                      <a:r>
                        <a:rPr lang="en-US" sz="1800" b="0" dirty="0" smtClean="0">
                          <a:solidFill>
                            <a:schemeClr val="tx1"/>
                          </a:solidFill>
                          <a:effectLst/>
                        </a:rPr>
                        <a:t>Course </a:t>
                      </a:r>
                      <a:r>
                        <a:rPr lang="en-US" sz="1800" b="0" dirty="0">
                          <a:solidFill>
                            <a:schemeClr val="tx1"/>
                          </a:solidFill>
                          <a:effectLst/>
                        </a:rPr>
                        <a:t>Website: http://ztk_resources.weebly.com </a:t>
                      </a:r>
                      <a:endParaRPr lang="en-US" sz="28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204746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798" y="222161"/>
            <a:ext cx="10396882" cy="1151965"/>
          </a:xfrm>
        </p:spPr>
        <p:txBody>
          <a:bodyPr>
            <a:normAutofit/>
          </a:bodyPr>
          <a:lstStyle/>
          <a:p>
            <a:r>
              <a:rPr lang="en-US" b="1" dirty="0"/>
              <a:t>Course </a:t>
            </a:r>
            <a:r>
              <a:rPr lang="en-US" b="1" dirty="0" smtClean="0"/>
              <a:t>Description</a:t>
            </a:r>
            <a:endParaRPr lang="en-US" dirty="0"/>
          </a:p>
        </p:txBody>
      </p:sp>
      <p:sp>
        <p:nvSpPr>
          <p:cNvPr id="3" name="Content Placeholder 2"/>
          <p:cNvSpPr>
            <a:spLocks noGrp="1"/>
          </p:cNvSpPr>
          <p:nvPr>
            <p:ph sz="quarter" idx="13"/>
          </p:nvPr>
        </p:nvSpPr>
        <p:spPr>
          <a:xfrm>
            <a:off x="262973" y="1239148"/>
            <a:ext cx="10787100" cy="3860886"/>
          </a:xfrm>
        </p:spPr>
        <p:txBody>
          <a:bodyPr>
            <a:normAutofit/>
          </a:bodyPr>
          <a:lstStyle/>
          <a:p>
            <a:pPr marL="0" indent="0" algn="just">
              <a:buNone/>
            </a:pPr>
            <a:r>
              <a:rPr lang="en-US" cap="none" dirty="0" smtClean="0">
                <a:latin typeface="Arial Rounded MT Bold" panose="020F0704030504030204" pitchFamily="34" charset="0"/>
              </a:rPr>
              <a:t>Branding is the strategic process of organizing marketing activities around the introduction, promotion and optimization of brand portfolios. Building and maintaining brand equity is a top priority of high performing companies since strong brands are an intangible asset. Effective brand-building and brand management drives superior financial results, consumer loyalty and competitive insulation. This requires an essential set of skills as the process is risky. The course is even more pertinent for us as the discipline is becoming more acute in </a:t>
            </a:r>
            <a:r>
              <a:rPr lang="en-US" cap="none" dirty="0">
                <a:latin typeface="Arial Rounded MT Bold" panose="020F0704030504030204" pitchFamily="34" charset="0"/>
              </a:rPr>
              <a:t>B</a:t>
            </a:r>
            <a:r>
              <a:rPr lang="en-US" cap="none" dirty="0" smtClean="0">
                <a:latin typeface="Arial Rounded MT Bold" panose="020F0704030504030204" pitchFamily="34" charset="0"/>
              </a:rPr>
              <a:t>angladesh context. This course provides students with insights into how profitable brand strategies can be created through a blend of marketing theory and practice in the global and local corporate perspective.</a:t>
            </a:r>
            <a:endParaRPr lang="en-US" cap="none" dirty="0">
              <a:latin typeface="Arial Rounded MT Bold" panose="020F0704030504030204" pitchFamily="34" charset="0"/>
            </a:endParaRPr>
          </a:p>
        </p:txBody>
      </p:sp>
    </p:spTree>
    <p:extLst>
      <p:ext uri="{BB962C8B-B14F-4D97-AF65-F5344CB8AC3E}">
        <p14:creationId xmlns:p14="http://schemas.microsoft.com/office/powerpoint/2010/main" val="2313554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Objectives </a:t>
            </a:r>
            <a:r>
              <a:rPr lang="en-US" dirty="0"/>
              <a:t/>
            </a:r>
            <a:br>
              <a:rPr lang="en-US" dirty="0"/>
            </a:br>
            <a:endParaRPr lang="en-US" dirty="0"/>
          </a:p>
        </p:txBody>
      </p:sp>
      <p:sp>
        <p:nvSpPr>
          <p:cNvPr id="3" name="Content Placeholder 2"/>
          <p:cNvSpPr>
            <a:spLocks noGrp="1"/>
          </p:cNvSpPr>
          <p:nvPr>
            <p:ph sz="quarter" idx="13"/>
          </p:nvPr>
        </p:nvSpPr>
        <p:spPr>
          <a:xfrm>
            <a:off x="685800" y="1700012"/>
            <a:ext cx="10394707" cy="3674574"/>
          </a:xfrm>
        </p:spPr>
        <p:txBody>
          <a:bodyPr/>
          <a:lstStyle/>
          <a:p>
            <a:pPr lvl="0"/>
            <a:r>
              <a:rPr lang="en-US" b="1" dirty="0" smtClean="0">
                <a:latin typeface="Arial Rounded MT Bold" panose="020F0704030504030204" pitchFamily="34" charset="0"/>
              </a:rPr>
              <a:t>Conduct </a:t>
            </a:r>
            <a:r>
              <a:rPr lang="en-US" b="1" dirty="0">
                <a:latin typeface="Arial Rounded MT Bold" panose="020F0704030504030204" pitchFamily="34" charset="0"/>
              </a:rPr>
              <a:t>a brand audit.</a:t>
            </a:r>
          </a:p>
          <a:p>
            <a:pPr lvl="0"/>
            <a:r>
              <a:rPr lang="en-US" b="1" dirty="0">
                <a:latin typeface="Arial Rounded MT Bold" panose="020F0704030504030204" pitchFamily="34" charset="0"/>
              </a:rPr>
              <a:t>Critically analyze and report on branding cases and reports </a:t>
            </a:r>
          </a:p>
          <a:p>
            <a:pPr lvl="0"/>
            <a:r>
              <a:rPr lang="en-US" b="1" dirty="0">
                <a:latin typeface="Arial Rounded MT Bold" panose="020F0704030504030204" pitchFamily="34" charset="0"/>
              </a:rPr>
              <a:t>Apply key elements of crafting and driving brand strategy by evaluating strategic options</a:t>
            </a:r>
          </a:p>
          <a:p>
            <a:pPr lvl="0"/>
            <a:r>
              <a:rPr lang="en-US" b="1" dirty="0">
                <a:latin typeface="Arial Rounded MT Bold" panose="020F0704030504030204" pitchFamily="34" charset="0"/>
              </a:rPr>
              <a:t>Ability to work in teams and develop professional branding strategies for existing and new products</a:t>
            </a:r>
          </a:p>
        </p:txBody>
      </p:sp>
    </p:spTree>
    <p:extLst>
      <p:ext uri="{BB962C8B-B14F-4D97-AF65-F5344CB8AC3E}">
        <p14:creationId xmlns:p14="http://schemas.microsoft.com/office/powerpoint/2010/main" val="1996040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222161"/>
            <a:ext cx="10396882" cy="1151965"/>
          </a:xfrm>
        </p:spPr>
        <p:txBody>
          <a:bodyPr/>
          <a:lstStyle/>
          <a:p>
            <a:r>
              <a:rPr lang="en-US" b="1" dirty="0"/>
              <a:t>Student Learning Outcomes</a:t>
            </a:r>
            <a:endParaRPr lang="en-US" dirty="0"/>
          </a:p>
        </p:txBody>
      </p:sp>
      <p:sp>
        <p:nvSpPr>
          <p:cNvPr id="3" name="Content Placeholder 2"/>
          <p:cNvSpPr>
            <a:spLocks noGrp="1"/>
          </p:cNvSpPr>
          <p:nvPr>
            <p:ph sz="quarter" idx="13"/>
          </p:nvPr>
        </p:nvSpPr>
        <p:spPr>
          <a:xfrm>
            <a:off x="685800" y="1738648"/>
            <a:ext cx="10394707" cy="3915177"/>
          </a:xfrm>
        </p:spPr>
        <p:txBody>
          <a:bodyPr>
            <a:normAutofit/>
          </a:bodyPr>
          <a:lstStyle/>
          <a:p>
            <a:pPr lvl="0"/>
            <a:r>
              <a:rPr lang="en-US" b="1" dirty="0">
                <a:latin typeface="Arial Rounded MT Bold" panose="020F0704030504030204" pitchFamily="34" charset="0"/>
              </a:rPr>
              <a:t>Understand the characteristics of brands and their role of brand within the corporate context</a:t>
            </a:r>
          </a:p>
          <a:p>
            <a:pPr lvl="0"/>
            <a:r>
              <a:rPr lang="en-US" b="1" dirty="0">
                <a:latin typeface="Arial Rounded MT Bold" panose="020F0704030504030204" pitchFamily="34" charset="0"/>
              </a:rPr>
              <a:t>Develop a strong understanding of concepts and theories on branding</a:t>
            </a:r>
          </a:p>
          <a:p>
            <a:pPr lvl="0"/>
            <a:r>
              <a:rPr lang="en-US" b="1" dirty="0">
                <a:latin typeface="Arial Rounded MT Bold" panose="020F0704030504030204" pitchFamily="34" charset="0"/>
              </a:rPr>
              <a:t>Understand the importance of brand equity and extensions</a:t>
            </a:r>
          </a:p>
          <a:p>
            <a:pPr lvl="0"/>
            <a:r>
              <a:rPr lang="en-US" b="1" dirty="0">
                <a:latin typeface="Arial Rounded MT Bold" panose="020F0704030504030204" pitchFamily="34" charset="0"/>
              </a:rPr>
              <a:t>Learn to build and maintain strong sustainable brands</a:t>
            </a:r>
          </a:p>
          <a:p>
            <a:pPr lvl="0"/>
            <a:r>
              <a:rPr lang="en-US" b="1" dirty="0">
                <a:latin typeface="Arial Rounded MT Bold" panose="020F0704030504030204" pitchFamily="34" charset="0"/>
              </a:rPr>
              <a:t>Develop a strong understanding of brand architecture</a:t>
            </a:r>
          </a:p>
          <a:p>
            <a:pPr lvl="0"/>
            <a:r>
              <a:rPr lang="en-US" b="1" dirty="0">
                <a:latin typeface="Arial Rounded MT Bold" panose="020F0704030504030204" pitchFamily="34" charset="0"/>
              </a:rPr>
              <a:t>Link branding theories to Bangladesh and its business scenario</a:t>
            </a:r>
          </a:p>
          <a:p>
            <a:endParaRPr lang="en-US" b="1" dirty="0">
              <a:latin typeface="Arial Rounded MT Bold" panose="020F0704030504030204" pitchFamily="34" charset="0"/>
            </a:endParaRPr>
          </a:p>
        </p:txBody>
      </p:sp>
    </p:spTree>
    <p:extLst>
      <p:ext uri="{BB962C8B-B14F-4D97-AF65-F5344CB8AC3E}">
        <p14:creationId xmlns:p14="http://schemas.microsoft.com/office/powerpoint/2010/main" val="3178390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37949908"/>
              </p:ext>
            </p:extLst>
          </p:nvPr>
        </p:nvGraphicFramePr>
        <p:xfrm>
          <a:off x="579550" y="2475170"/>
          <a:ext cx="10187190" cy="1657843"/>
        </p:xfrm>
        <a:graphic>
          <a:graphicData uri="http://schemas.openxmlformats.org/drawingml/2006/table">
            <a:tbl>
              <a:tblPr firstRow="1" firstCol="1" bandRow="1">
                <a:tableStyleId>{5C22544A-7EE6-4342-B048-85BDC9FD1C3A}</a:tableStyleId>
              </a:tblPr>
              <a:tblGrid>
                <a:gridCol w="2459147"/>
                <a:gridCol w="3281826"/>
                <a:gridCol w="1398455"/>
                <a:gridCol w="1539683"/>
                <a:gridCol w="1508079"/>
              </a:tblGrid>
              <a:tr h="816595">
                <a:tc>
                  <a:txBody>
                    <a:bodyPr/>
                    <a:lstStyle/>
                    <a:p>
                      <a:pPr marL="0" marR="0" algn="ctr">
                        <a:lnSpc>
                          <a:spcPct val="115000"/>
                        </a:lnSpc>
                        <a:spcBef>
                          <a:spcPts val="0"/>
                        </a:spcBef>
                        <a:spcAft>
                          <a:spcPts val="0"/>
                        </a:spcAft>
                      </a:pPr>
                      <a:r>
                        <a:rPr lang="en-US" sz="1600" b="0" dirty="0">
                          <a:effectLst/>
                        </a:rPr>
                        <a:t>Author </a:t>
                      </a: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ar-SA" sz="1600" b="0" dirty="0">
                          <a:effectLst/>
                        </a:rPr>
                        <a:t> </a:t>
                      </a:r>
                      <a:endParaRPr lang="en-US" sz="2400" b="0" dirty="0">
                        <a:effectLst/>
                      </a:endParaRPr>
                    </a:p>
                    <a:p>
                      <a:pPr marL="0" marR="0" algn="ctr">
                        <a:lnSpc>
                          <a:spcPct val="115000"/>
                        </a:lnSpc>
                        <a:spcBef>
                          <a:spcPts val="0"/>
                        </a:spcBef>
                        <a:spcAft>
                          <a:spcPts val="0"/>
                        </a:spcAft>
                      </a:pPr>
                      <a:r>
                        <a:rPr lang="en-US" sz="1600" b="0" dirty="0">
                          <a:effectLst/>
                        </a:rPr>
                        <a:t>Title </a:t>
                      </a: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0" dirty="0">
                          <a:effectLst/>
                        </a:rPr>
                        <a:t>Edition &amp; Year</a:t>
                      </a: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b="0" dirty="0">
                          <a:effectLst/>
                        </a:rPr>
                        <a:t>Publisher</a:t>
                      </a: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600" b="0" dirty="0">
                          <a:effectLst/>
                        </a:rPr>
                        <a:t>ISBN</a:t>
                      </a: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816595">
                <a:tc>
                  <a:txBody>
                    <a:bodyPr/>
                    <a:lstStyle/>
                    <a:p>
                      <a:pPr marL="180340" marR="0" algn="l">
                        <a:lnSpc>
                          <a:spcPct val="115000"/>
                        </a:lnSpc>
                        <a:spcBef>
                          <a:spcPts val="0"/>
                        </a:spcBef>
                        <a:spcAft>
                          <a:spcPts val="0"/>
                        </a:spcAft>
                      </a:pPr>
                      <a:r>
                        <a:rPr lang="en-US" sz="1600" b="0" dirty="0">
                          <a:effectLst/>
                        </a:rPr>
                        <a:t>Kevin L Keller</a:t>
                      </a: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600">
                          <a:effectLst/>
                        </a:rPr>
                        <a:t>Strategic Brand Management: Building, Measuring and Managing Brand Equity</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600">
                          <a:effectLst/>
                        </a:rPr>
                        <a:t>4</a:t>
                      </a:r>
                      <a:r>
                        <a:rPr lang="en-US" sz="1600" baseline="30000">
                          <a:effectLst/>
                        </a:rPr>
                        <a:t>th</a:t>
                      </a:r>
                      <a:r>
                        <a:rPr lang="en-US" sz="1600">
                          <a:effectLst/>
                        </a:rPr>
                        <a:t>, 2015</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600">
                          <a:effectLst/>
                        </a:rPr>
                        <a:t>Pearson. (South Asian ed)</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600" dirty="0">
                          <a:effectLst/>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356144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770" y="273676"/>
            <a:ext cx="10396882" cy="1151965"/>
          </a:xfrm>
        </p:spPr>
        <p:txBody>
          <a:bodyPr/>
          <a:lstStyle/>
          <a:p>
            <a:r>
              <a:rPr lang="en-US" dirty="0" smtClean="0"/>
              <a:t>ASSESSMENT ITEMS </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825722869"/>
              </p:ext>
            </p:extLst>
          </p:nvPr>
        </p:nvGraphicFramePr>
        <p:xfrm>
          <a:off x="2490658" y="1653546"/>
          <a:ext cx="6581105" cy="3364992"/>
        </p:xfrm>
        <a:graphic>
          <a:graphicData uri="http://schemas.openxmlformats.org/drawingml/2006/table">
            <a:tbl>
              <a:tblPr firstRow="1" firstCol="1" bandRow="1">
                <a:tableStyleId>{5C22544A-7EE6-4342-B048-85BDC9FD1C3A}</a:tableStyleId>
              </a:tblPr>
              <a:tblGrid>
                <a:gridCol w="5396250"/>
                <a:gridCol w="1184855"/>
              </a:tblGrid>
              <a:tr h="317976">
                <a:tc>
                  <a:txBody>
                    <a:bodyPr/>
                    <a:lstStyle/>
                    <a:p>
                      <a:pPr marL="0" marR="0" algn="l">
                        <a:lnSpc>
                          <a:spcPct val="115000"/>
                        </a:lnSpc>
                        <a:spcBef>
                          <a:spcPts val="0"/>
                        </a:spcBef>
                        <a:spcAft>
                          <a:spcPts val="0"/>
                        </a:spcAft>
                      </a:pPr>
                      <a:r>
                        <a:rPr lang="en-US" sz="2400" b="0" dirty="0">
                          <a:solidFill>
                            <a:schemeClr val="tx1"/>
                          </a:solidFill>
                          <a:effectLst/>
                        </a:rPr>
                        <a:t>Assessment Criteria </a:t>
                      </a:r>
                      <a:endParaRPr lang="en-US" sz="36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400" b="0">
                          <a:effectLst/>
                        </a:rPr>
                        <a:t>Weight</a:t>
                      </a:r>
                      <a:endParaRPr lang="en-US" sz="3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14796">
                <a:tc>
                  <a:txBody>
                    <a:bodyPr/>
                    <a:lstStyle/>
                    <a:p>
                      <a:pPr marL="0" marR="0" algn="l">
                        <a:lnSpc>
                          <a:spcPct val="115000"/>
                        </a:lnSpc>
                        <a:spcBef>
                          <a:spcPts val="0"/>
                        </a:spcBef>
                        <a:spcAft>
                          <a:spcPts val="0"/>
                        </a:spcAft>
                      </a:pPr>
                      <a:r>
                        <a:rPr lang="en-US" sz="2400" b="0" dirty="0">
                          <a:solidFill>
                            <a:schemeClr val="tx1"/>
                          </a:solidFill>
                          <a:effectLst/>
                        </a:rPr>
                        <a:t>Attendance </a:t>
                      </a:r>
                      <a:endParaRPr lang="en-US" sz="36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400" b="0" dirty="0">
                          <a:effectLst/>
                        </a:rPr>
                        <a:t>5% </a:t>
                      </a:r>
                      <a:endParaRPr lang="en-US" sz="3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14796">
                <a:tc>
                  <a:txBody>
                    <a:bodyPr/>
                    <a:lstStyle/>
                    <a:p>
                      <a:pPr marL="0" marR="0" algn="l">
                        <a:lnSpc>
                          <a:spcPct val="115000"/>
                        </a:lnSpc>
                        <a:spcBef>
                          <a:spcPts val="0"/>
                        </a:spcBef>
                        <a:spcAft>
                          <a:spcPts val="0"/>
                        </a:spcAft>
                      </a:pPr>
                      <a:r>
                        <a:rPr lang="en-US" sz="2400" b="0" dirty="0">
                          <a:solidFill>
                            <a:schemeClr val="tx1"/>
                          </a:solidFill>
                          <a:effectLst/>
                        </a:rPr>
                        <a:t>Midterm 1 </a:t>
                      </a:r>
                      <a:endParaRPr lang="en-US" sz="36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400" b="0">
                          <a:effectLst/>
                        </a:rPr>
                        <a:t>15% </a:t>
                      </a:r>
                      <a:endParaRPr lang="en-US" sz="3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14796">
                <a:tc>
                  <a:txBody>
                    <a:bodyPr/>
                    <a:lstStyle/>
                    <a:p>
                      <a:pPr marL="0" marR="0" algn="l">
                        <a:lnSpc>
                          <a:spcPct val="115000"/>
                        </a:lnSpc>
                        <a:spcBef>
                          <a:spcPts val="0"/>
                        </a:spcBef>
                        <a:spcAft>
                          <a:spcPts val="0"/>
                        </a:spcAft>
                      </a:pPr>
                      <a:r>
                        <a:rPr lang="en-US" sz="2400" b="0" dirty="0">
                          <a:solidFill>
                            <a:schemeClr val="tx1"/>
                          </a:solidFill>
                          <a:effectLst/>
                        </a:rPr>
                        <a:t>Midterm 2 </a:t>
                      </a:r>
                      <a:endParaRPr lang="en-US" sz="36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400" b="0">
                          <a:effectLst/>
                        </a:rPr>
                        <a:t>15%</a:t>
                      </a:r>
                      <a:endParaRPr lang="en-US" sz="3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14796">
                <a:tc>
                  <a:txBody>
                    <a:bodyPr/>
                    <a:lstStyle/>
                    <a:p>
                      <a:pPr marL="0" marR="0" algn="l">
                        <a:lnSpc>
                          <a:spcPct val="115000"/>
                        </a:lnSpc>
                        <a:spcBef>
                          <a:spcPts val="0"/>
                        </a:spcBef>
                        <a:spcAft>
                          <a:spcPts val="0"/>
                        </a:spcAft>
                      </a:pPr>
                      <a:r>
                        <a:rPr lang="en-US" sz="2400" b="0" dirty="0">
                          <a:solidFill>
                            <a:schemeClr val="tx1"/>
                          </a:solidFill>
                          <a:effectLst/>
                        </a:rPr>
                        <a:t>Blog/Individual Assignment</a:t>
                      </a:r>
                      <a:endParaRPr lang="en-US" sz="36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400" b="0">
                          <a:effectLst/>
                        </a:rPr>
                        <a:t>10%</a:t>
                      </a:r>
                      <a:endParaRPr lang="en-US" sz="3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14796">
                <a:tc>
                  <a:txBody>
                    <a:bodyPr/>
                    <a:lstStyle/>
                    <a:p>
                      <a:pPr marL="0" marR="0" algn="l">
                        <a:lnSpc>
                          <a:spcPct val="115000"/>
                        </a:lnSpc>
                        <a:spcBef>
                          <a:spcPts val="0"/>
                        </a:spcBef>
                        <a:spcAft>
                          <a:spcPts val="0"/>
                        </a:spcAft>
                      </a:pPr>
                      <a:r>
                        <a:rPr lang="en-US" sz="2400" b="0" dirty="0">
                          <a:solidFill>
                            <a:schemeClr val="tx1"/>
                          </a:solidFill>
                          <a:effectLst/>
                        </a:rPr>
                        <a:t>Case studies/Quiz</a:t>
                      </a:r>
                      <a:endParaRPr lang="en-US" sz="36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400" b="0">
                          <a:effectLst/>
                        </a:rPr>
                        <a:t>10% </a:t>
                      </a:r>
                      <a:endParaRPr lang="en-US" sz="3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14796">
                <a:tc>
                  <a:txBody>
                    <a:bodyPr/>
                    <a:lstStyle/>
                    <a:p>
                      <a:pPr marL="0" marR="0" algn="l">
                        <a:lnSpc>
                          <a:spcPct val="115000"/>
                        </a:lnSpc>
                        <a:spcBef>
                          <a:spcPts val="0"/>
                        </a:spcBef>
                        <a:spcAft>
                          <a:spcPts val="0"/>
                        </a:spcAft>
                      </a:pPr>
                      <a:r>
                        <a:rPr lang="en-US" sz="2400" b="0" dirty="0">
                          <a:solidFill>
                            <a:schemeClr val="tx1"/>
                          </a:solidFill>
                          <a:effectLst/>
                        </a:rPr>
                        <a:t>Term Paper/Brand Audit + Presentation</a:t>
                      </a:r>
                      <a:endParaRPr lang="en-US" sz="36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400" b="0">
                          <a:effectLst/>
                        </a:rPr>
                        <a:t>25%</a:t>
                      </a:r>
                      <a:endParaRPr lang="en-US" sz="3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14796">
                <a:tc>
                  <a:txBody>
                    <a:bodyPr/>
                    <a:lstStyle/>
                    <a:p>
                      <a:pPr marL="0" marR="0" algn="l">
                        <a:lnSpc>
                          <a:spcPct val="115000"/>
                        </a:lnSpc>
                        <a:spcBef>
                          <a:spcPts val="0"/>
                        </a:spcBef>
                        <a:spcAft>
                          <a:spcPts val="0"/>
                        </a:spcAft>
                      </a:pPr>
                      <a:r>
                        <a:rPr lang="en-US" sz="2400" b="0" dirty="0">
                          <a:solidFill>
                            <a:schemeClr val="tx1"/>
                          </a:solidFill>
                          <a:effectLst/>
                        </a:rPr>
                        <a:t>Final Exam</a:t>
                      </a:r>
                      <a:endParaRPr lang="en-US" sz="36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400" b="0" dirty="0">
                          <a:effectLst/>
                        </a:rPr>
                        <a:t>20%</a:t>
                      </a:r>
                      <a:endParaRPr lang="en-US" sz="3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352071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427261282"/>
              </p:ext>
            </p:extLst>
          </p:nvPr>
        </p:nvGraphicFramePr>
        <p:xfrm>
          <a:off x="685800" y="3616642"/>
          <a:ext cx="10394950" cy="365760"/>
        </p:xfrm>
        <a:graphic>
          <a:graphicData uri="http://schemas.openxmlformats.org/drawingml/2006/table">
            <a:tbl>
              <a:tblPr>
                <a:tableStyleId>{5C22544A-7EE6-4342-B048-85BDC9FD1C3A}</a:tableStyleId>
              </a:tblPr>
              <a:tblGrid>
                <a:gridCol w="10394950"/>
              </a:tblGrid>
              <a:tr h="205709">
                <a:tc>
                  <a:txBody>
                    <a:bodyPr/>
                    <a:lstStyle/>
                    <a:p>
                      <a:pPr marL="0" marR="0" algn="l">
                        <a:lnSpc>
                          <a:spcPct val="150000"/>
                        </a:lnSpc>
                        <a:spcBef>
                          <a:spcPts val="0"/>
                        </a:spcBef>
                        <a:spcAft>
                          <a:spcPts val="0"/>
                        </a:spcAft>
                      </a:pPr>
                      <a:endParaRPr lang="en-US" sz="1600" b="1" u="sng" cap="small" dirty="0">
                        <a:effectLst/>
                        <a:latin typeface="Times New Roman" panose="02020603050405020304" pitchFamily="18" charset="0"/>
                        <a:ea typeface="Times New Roman" panose="02020603050405020304" pitchFamily="18" charset="0"/>
                      </a:endParaRPr>
                    </a:p>
                  </a:txBody>
                  <a:tcPr marL="114283" marR="114283"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92880480"/>
              </p:ext>
            </p:extLst>
          </p:nvPr>
        </p:nvGraphicFramePr>
        <p:xfrm>
          <a:off x="2454217" y="141668"/>
          <a:ext cx="7939034" cy="5924282"/>
        </p:xfrm>
        <a:graphic>
          <a:graphicData uri="http://schemas.openxmlformats.org/drawingml/2006/table">
            <a:tbl>
              <a:tblPr firstRow="1" firstCol="1" lastRow="1" lastCol="1" bandRow="1" bandCol="1">
                <a:tableStyleId>{5C22544A-7EE6-4342-B048-85BDC9FD1C3A}</a:tableStyleId>
              </a:tblPr>
              <a:tblGrid>
                <a:gridCol w="914388"/>
                <a:gridCol w="6161761"/>
                <a:gridCol w="862885"/>
              </a:tblGrid>
              <a:tr h="735611">
                <a:tc>
                  <a:txBody>
                    <a:bodyPr/>
                    <a:lstStyle/>
                    <a:p>
                      <a:pPr marL="0" marR="0" algn="l">
                        <a:lnSpc>
                          <a:spcPct val="115000"/>
                        </a:lnSpc>
                        <a:spcBef>
                          <a:spcPts val="0"/>
                        </a:spcBef>
                        <a:spcAft>
                          <a:spcPts val="1000"/>
                        </a:spcAft>
                      </a:pPr>
                      <a:r>
                        <a:rPr lang="en-US" sz="1600" b="0" dirty="0">
                          <a:effectLst/>
                        </a:rPr>
                        <a:t>No.</a:t>
                      </a: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600" b="0" dirty="0">
                          <a:effectLst/>
                        </a:rPr>
                        <a:t>Topic</a:t>
                      </a: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600" b="0">
                          <a:effectLst/>
                        </a:rPr>
                        <a:t>Chapter</a:t>
                      </a:r>
                      <a:endParaRPr lang="en-US" sz="2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55491">
                <a:tc>
                  <a:txBody>
                    <a:bodyPr/>
                    <a:lstStyle/>
                    <a:p>
                      <a:pPr marL="0" marR="0" algn="l">
                        <a:lnSpc>
                          <a:spcPct val="115000"/>
                        </a:lnSpc>
                        <a:spcBef>
                          <a:spcPts val="0"/>
                        </a:spcBef>
                        <a:spcAft>
                          <a:spcPts val="1000"/>
                        </a:spcAft>
                      </a:pPr>
                      <a:r>
                        <a:rPr lang="en-US" sz="1600" b="0">
                          <a:effectLst/>
                        </a:rPr>
                        <a:t>1</a:t>
                      </a:r>
                      <a:endParaRPr lang="en-US" sz="2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600" b="0" dirty="0">
                          <a:effectLst/>
                        </a:rPr>
                        <a:t>Introduction and roadmap discussion </a:t>
                      </a: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600" b="0">
                          <a:effectLst/>
                        </a:rPr>
                        <a:t> </a:t>
                      </a:r>
                      <a:endParaRPr lang="en-US" sz="2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55491">
                <a:tc>
                  <a:txBody>
                    <a:bodyPr/>
                    <a:lstStyle/>
                    <a:p>
                      <a:pPr marL="0" marR="0" algn="l">
                        <a:lnSpc>
                          <a:spcPct val="115000"/>
                        </a:lnSpc>
                        <a:spcBef>
                          <a:spcPts val="0"/>
                        </a:spcBef>
                        <a:spcAft>
                          <a:spcPts val="1000"/>
                        </a:spcAft>
                      </a:pPr>
                      <a:r>
                        <a:rPr lang="en-US" sz="1600" b="0">
                          <a:effectLst/>
                        </a:rPr>
                        <a:t>2</a:t>
                      </a:r>
                      <a:endParaRPr lang="en-US" sz="2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600" b="0" dirty="0">
                          <a:effectLst/>
                        </a:rPr>
                        <a:t>Brands and Brand Management</a:t>
                      </a: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600" b="0" dirty="0">
                          <a:effectLst/>
                        </a:rPr>
                        <a:t>1</a:t>
                      </a: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55491">
                <a:tc>
                  <a:txBody>
                    <a:bodyPr/>
                    <a:lstStyle/>
                    <a:p>
                      <a:pPr marL="0" marR="0" algn="l">
                        <a:lnSpc>
                          <a:spcPct val="115000"/>
                        </a:lnSpc>
                        <a:spcBef>
                          <a:spcPts val="0"/>
                        </a:spcBef>
                        <a:spcAft>
                          <a:spcPts val="1000"/>
                        </a:spcAft>
                      </a:pPr>
                      <a:r>
                        <a:rPr lang="en-US" sz="1600" b="0">
                          <a:effectLst/>
                        </a:rPr>
                        <a:t>3</a:t>
                      </a:r>
                      <a:endParaRPr lang="en-US" sz="2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600" b="0">
                          <a:effectLst/>
                        </a:rPr>
                        <a:t>Customer-Based Brand Equity &amp; Brand Positioning</a:t>
                      </a:r>
                      <a:endParaRPr lang="en-US" sz="2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600" b="0" dirty="0">
                          <a:effectLst/>
                        </a:rPr>
                        <a:t>2</a:t>
                      </a: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55491">
                <a:tc>
                  <a:txBody>
                    <a:bodyPr/>
                    <a:lstStyle/>
                    <a:p>
                      <a:pPr marL="0" marR="0" algn="l">
                        <a:lnSpc>
                          <a:spcPct val="115000"/>
                        </a:lnSpc>
                        <a:spcBef>
                          <a:spcPts val="0"/>
                        </a:spcBef>
                        <a:spcAft>
                          <a:spcPts val="1000"/>
                        </a:spcAft>
                      </a:pPr>
                      <a:r>
                        <a:rPr lang="en-US" sz="1600" b="0">
                          <a:effectLst/>
                        </a:rPr>
                        <a:t>4</a:t>
                      </a:r>
                      <a:endParaRPr lang="en-US" sz="2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600" b="0">
                          <a:effectLst/>
                        </a:rPr>
                        <a:t>Brand Resonance and the Brand Value Chain</a:t>
                      </a:r>
                      <a:endParaRPr lang="en-US" sz="2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600" b="0" dirty="0">
                          <a:effectLst/>
                        </a:rPr>
                        <a:t>3</a:t>
                      </a: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55491">
                <a:tc>
                  <a:txBody>
                    <a:bodyPr/>
                    <a:lstStyle/>
                    <a:p>
                      <a:pPr marL="0" marR="0" algn="l">
                        <a:lnSpc>
                          <a:spcPct val="115000"/>
                        </a:lnSpc>
                        <a:spcBef>
                          <a:spcPts val="0"/>
                        </a:spcBef>
                        <a:spcAft>
                          <a:spcPts val="1000"/>
                        </a:spcAft>
                      </a:pPr>
                      <a:r>
                        <a:rPr lang="en-US" sz="1600" b="0">
                          <a:effectLst/>
                        </a:rPr>
                        <a:t> </a:t>
                      </a:r>
                      <a:endParaRPr lang="en-US" sz="2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600" b="0">
                          <a:effectLst/>
                        </a:rPr>
                        <a:t>MID TERM 1 on Chapters 1, 2 &amp; 3</a:t>
                      </a:r>
                      <a:endParaRPr lang="en-US" sz="2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600" b="0" dirty="0">
                          <a:effectLst/>
                        </a:rPr>
                        <a:t>MT 1</a:t>
                      </a: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55491">
                <a:tc>
                  <a:txBody>
                    <a:bodyPr/>
                    <a:lstStyle/>
                    <a:p>
                      <a:pPr marL="0" marR="0" algn="l">
                        <a:lnSpc>
                          <a:spcPct val="115000"/>
                        </a:lnSpc>
                        <a:spcBef>
                          <a:spcPts val="0"/>
                        </a:spcBef>
                        <a:spcAft>
                          <a:spcPts val="1000"/>
                        </a:spcAft>
                      </a:pPr>
                      <a:r>
                        <a:rPr lang="en-US" sz="1600" b="0">
                          <a:effectLst/>
                        </a:rPr>
                        <a:t>5</a:t>
                      </a:r>
                      <a:endParaRPr lang="en-US" sz="2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600" b="0">
                          <a:effectLst/>
                        </a:rPr>
                        <a:t>Choosing Brand Elements to Build Brand Equity</a:t>
                      </a:r>
                      <a:endParaRPr lang="en-US" sz="2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600" b="0" dirty="0">
                          <a:effectLst/>
                        </a:rPr>
                        <a:t>4</a:t>
                      </a: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55491">
                <a:tc>
                  <a:txBody>
                    <a:bodyPr/>
                    <a:lstStyle/>
                    <a:p>
                      <a:pPr marL="0" marR="0" algn="l">
                        <a:lnSpc>
                          <a:spcPct val="115000"/>
                        </a:lnSpc>
                        <a:spcBef>
                          <a:spcPts val="0"/>
                        </a:spcBef>
                        <a:spcAft>
                          <a:spcPts val="1000"/>
                        </a:spcAft>
                      </a:pPr>
                      <a:r>
                        <a:rPr lang="en-US" sz="1600" b="0">
                          <a:effectLst/>
                        </a:rPr>
                        <a:t>6</a:t>
                      </a:r>
                      <a:endParaRPr lang="en-US" sz="2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600" b="0">
                          <a:effectLst/>
                        </a:rPr>
                        <a:t>Designing Marketing Programs to build Brand Equity </a:t>
                      </a:r>
                      <a:endParaRPr lang="en-US" sz="2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600" b="0" dirty="0">
                          <a:effectLst/>
                        </a:rPr>
                        <a:t>5</a:t>
                      </a: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644497">
                <a:tc>
                  <a:txBody>
                    <a:bodyPr/>
                    <a:lstStyle/>
                    <a:p>
                      <a:pPr marL="0" marR="0" algn="l">
                        <a:lnSpc>
                          <a:spcPct val="115000"/>
                        </a:lnSpc>
                        <a:spcBef>
                          <a:spcPts val="0"/>
                        </a:spcBef>
                        <a:spcAft>
                          <a:spcPts val="1000"/>
                        </a:spcAft>
                      </a:pPr>
                      <a:r>
                        <a:rPr lang="en-US" sz="1600" b="0">
                          <a:effectLst/>
                        </a:rPr>
                        <a:t>7</a:t>
                      </a:r>
                      <a:endParaRPr lang="en-US" sz="2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600" b="0">
                          <a:effectLst/>
                        </a:rPr>
                        <a:t>Integrating Marketing Communication to Build Brand Equity</a:t>
                      </a:r>
                      <a:endParaRPr lang="en-US" sz="2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600" b="0" dirty="0">
                          <a:effectLst/>
                        </a:rPr>
                        <a:t>6</a:t>
                      </a: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55491">
                <a:tc>
                  <a:txBody>
                    <a:bodyPr/>
                    <a:lstStyle/>
                    <a:p>
                      <a:pPr marL="0" marR="0" algn="l">
                        <a:lnSpc>
                          <a:spcPct val="115000"/>
                        </a:lnSpc>
                        <a:spcBef>
                          <a:spcPts val="0"/>
                        </a:spcBef>
                        <a:spcAft>
                          <a:spcPts val="1000"/>
                        </a:spcAft>
                      </a:pPr>
                      <a:r>
                        <a:rPr lang="en-US" sz="1600" b="0">
                          <a:effectLst/>
                        </a:rPr>
                        <a:t>8</a:t>
                      </a:r>
                      <a:endParaRPr lang="en-US" sz="2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600" b="0" dirty="0">
                          <a:effectLst/>
                        </a:rPr>
                        <a:t>Leveraging Secondary Associations to Build Brand Equity</a:t>
                      </a: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600" b="0" dirty="0">
                          <a:effectLst/>
                        </a:rPr>
                        <a:t>7</a:t>
                      </a: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55491">
                <a:tc>
                  <a:txBody>
                    <a:bodyPr/>
                    <a:lstStyle/>
                    <a:p>
                      <a:pPr marL="0" marR="0" algn="l">
                        <a:lnSpc>
                          <a:spcPct val="115000"/>
                        </a:lnSpc>
                        <a:spcBef>
                          <a:spcPts val="0"/>
                        </a:spcBef>
                        <a:spcAft>
                          <a:spcPts val="1000"/>
                        </a:spcAft>
                      </a:pPr>
                      <a:r>
                        <a:rPr lang="en-US" sz="1600" b="0">
                          <a:effectLst/>
                        </a:rPr>
                        <a:t> </a:t>
                      </a:r>
                      <a:endParaRPr lang="en-US" sz="2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600" b="0" dirty="0">
                          <a:effectLst/>
                        </a:rPr>
                        <a:t>MID TERM 2 on Chapters 4, 5, 6 &amp; 7</a:t>
                      </a: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600" b="0" dirty="0">
                          <a:effectLst/>
                        </a:rPr>
                        <a:t>MT2 </a:t>
                      </a: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55491">
                <a:tc>
                  <a:txBody>
                    <a:bodyPr/>
                    <a:lstStyle/>
                    <a:p>
                      <a:pPr marL="0" marR="0" algn="l">
                        <a:lnSpc>
                          <a:spcPct val="115000"/>
                        </a:lnSpc>
                        <a:spcBef>
                          <a:spcPts val="0"/>
                        </a:spcBef>
                        <a:spcAft>
                          <a:spcPts val="1000"/>
                        </a:spcAft>
                      </a:pPr>
                      <a:r>
                        <a:rPr lang="en-US" sz="1600" b="0">
                          <a:effectLst/>
                        </a:rPr>
                        <a:t>9</a:t>
                      </a:r>
                      <a:endParaRPr lang="en-US" sz="2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600" b="0">
                          <a:effectLst/>
                        </a:rPr>
                        <a:t>Designing and Implementing Branding Architecture  </a:t>
                      </a:r>
                      <a:endParaRPr lang="en-US" sz="2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600" b="0" dirty="0">
                          <a:effectLst/>
                        </a:rPr>
                        <a:t>11</a:t>
                      </a: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55491">
                <a:tc>
                  <a:txBody>
                    <a:bodyPr/>
                    <a:lstStyle/>
                    <a:p>
                      <a:pPr marL="0" marR="0" algn="l">
                        <a:lnSpc>
                          <a:spcPct val="115000"/>
                        </a:lnSpc>
                        <a:spcBef>
                          <a:spcPts val="0"/>
                        </a:spcBef>
                        <a:spcAft>
                          <a:spcPts val="1000"/>
                        </a:spcAft>
                      </a:pPr>
                      <a:r>
                        <a:rPr lang="en-US" sz="1600" b="0">
                          <a:effectLst/>
                        </a:rPr>
                        <a:t>10</a:t>
                      </a:r>
                      <a:endParaRPr lang="en-US" sz="2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600" b="0">
                          <a:effectLst/>
                        </a:rPr>
                        <a:t>New Products and Brand Extension</a:t>
                      </a:r>
                      <a:endParaRPr lang="en-US" sz="2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600" b="0" dirty="0">
                          <a:effectLst/>
                        </a:rPr>
                        <a:t>12</a:t>
                      </a: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633773">
                <a:tc>
                  <a:txBody>
                    <a:bodyPr/>
                    <a:lstStyle/>
                    <a:p>
                      <a:pPr marL="0" marR="0" algn="l">
                        <a:lnSpc>
                          <a:spcPct val="115000"/>
                        </a:lnSpc>
                        <a:spcBef>
                          <a:spcPts val="0"/>
                        </a:spcBef>
                        <a:spcAft>
                          <a:spcPts val="1000"/>
                        </a:spcAft>
                      </a:pPr>
                      <a:r>
                        <a:rPr lang="en-US" sz="1600" b="0">
                          <a:effectLst/>
                        </a:rPr>
                        <a:t>11</a:t>
                      </a:r>
                      <a:endParaRPr lang="en-US" sz="2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600" b="0" kern="1200" dirty="0">
                          <a:solidFill>
                            <a:schemeClr val="dk1"/>
                          </a:solidFill>
                          <a:effectLst/>
                          <a:latin typeface="+mn-lt"/>
                          <a:ea typeface="+mn-ea"/>
                          <a:cs typeface="+mn-cs"/>
                        </a:rPr>
                        <a:t>Managing Brands over Geographic Boundaries and Market Segments</a:t>
                      </a:r>
                    </a:p>
                  </a:txBody>
                  <a:tcPr marL="68580" marR="68580" marT="0" marB="0"/>
                </a:tc>
                <a:tc>
                  <a:txBody>
                    <a:bodyPr/>
                    <a:lstStyle/>
                    <a:p>
                      <a:pPr marL="0" marR="0" algn="l">
                        <a:lnSpc>
                          <a:spcPct val="115000"/>
                        </a:lnSpc>
                        <a:spcBef>
                          <a:spcPts val="0"/>
                        </a:spcBef>
                        <a:spcAft>
                          <a:spcPts val="1000"/>
                        </a:spcAft>
                      </a:pPr>
                      <a:r>
                        <a:rPr lang="en-US" sz="1600" b="0" dirty="0">
                          <a:effectLst/>
                        </a:rPr>
                        <a:t>14</a:t>
                      </a: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2504619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8FA751"/>
      </a:accent1>
      <a:accent2>
        <a:srgbClr val="629D7D"/>
      </a:accent2>
      <a:accent3>
        <a:srgbClr val="5A7AAB"/>
      </a:accent3>
      <a:accent4>
        <a:srgbClr val="AA618F"/>
      </a:accent4>
      <a:accent5>
        <a:srgbClr val="BA5445"/>
      </a:accent5>
      <a:accent6>
        <a:srgbClr val="C8A547"/>
      </a:accent6>
      <a:hlink>
        <a:srgbClr val="91BF1A"/>
      </a:hlink>
      <a:folHlink>
        <a:srgbClr val="ADBE82"/>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CF823853-53CC-4249-AEDB-2EA9F718B2D2}"/>
    </a:ext>
  </a:extLst>
</a:theme>
</file>

<file path=docProps/app.xml><?xml version="1.0" encoding="utf-8"?>
<Properties xmlns="http://schemas.openxmlformats.org/officeDocument/2006/extended-properties" xmlns:vt="http://schemas.openxmlformats.org/officeDocument/2006/docPropsVTypes">
  <Template>Main Event</Template>
  <TotalTime>12</TotalTime>
  <Words>462</Words>
  <Application>Microsoft Office PowerPoint</Application>
  <PresentationFormat>Custom</PresentationFormat>
  <Paragraphs>104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Main Event</vt:lpstr>
      <vt:lpstr>MKT 465: BRAND MANAGEMENT</vt:lpstr>
      <vt:lpstr>Instructor &amp; Department Information  </vt:lpstr>
      <vt:lpstr>Course Description</vt:lpstr>
      <vt:lpstr>Objectives  </vt:lpstr>
      <vt:lpstr>Student Learning Outcomes</vt:lpstr>
      <vt:lpstr>BOOK</vt:lpstr>
      <vt:lpstr>ASSESSMENT ITEMS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MKT 465: BRAND MANAGEMENT</dc:title>
  <dc:creator>HP</dc:creator>
  <cp:lastModifiedBy>ZTK</cp:lastModifiedBy>
  <cp:revision>3</cp:revision>
  <dcterms:created xsi:type="dcterms:W3CDTF">2017-05-22T05:38:59Z</dcterms:created>
  <dcterms:modified xsi:type="dcterms:W3CDTF">2017-09-20T10:05:18Z</dcterms:modified>
</cp:coreProperties>
</file>